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117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3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CDC5-D5B3-5543-AF7E-8A0B6BEB7E7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57E8B-569B-C249-A8E1-51BA19A35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8785A9-1522-AE4E-AA4D-2EB46E51F2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250825"/>
            <a:ext cx="8239125" cy="534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91619B-CCA4-9D4F-BCDA-D279A73196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138" y="1322388"/>
            <a:ext cx="4959350" cy="424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9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411D-E462-334A-817C-5E899547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05BEAF-146B-C44D-8D68-63A1295FB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23D7-B0BA-8040-996E-B3F6E53C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9FB8-B740-6545-B702-C55446DF50B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E957-0CF1-F14C-9603-B6463898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F3F87-7F09-5140-87B9-8CA7BFA8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AE86-8DF5-CF4F-8840-80F34433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2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58923-2724-6D48-B0D8-CC8005173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833A5-5A77-F442-A8C5-4F9EE66E9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5619F-CB3A-3C4D-B1BC-9DC6FF65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9FB8-B740-6545-B702-C55446DF50B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30332-3A26-FA40-9931-C687F08B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FC5F6-2512-D443-B3ED-C394B121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AE86-8DF5-CF4F-8840-80F34433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CF6C-7141-4DE9-83E6-46405304F19F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3767-9C02-4238-8AEB-4F24B1AB52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916453D-6935-D54D-AF2A-0FDFBA05C1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250825"/>
            <a:ext cx="8239125" cy="534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63E6E5-D0AA-0C4E-AB85-251B275B1B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138" y="1322388"/>
            <a:ext cx="4959350" cy="424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5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52C948B-FB39-C64A-AE6C-1F6A79EB5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250825"/>
            <a:ext cx="8239125" cy="534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1D9B66C-D078-F242-8B6B-5898470FC5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138" y="1322388"/>
            <a:ext cx="4959350" cy="424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506F-8F0B-F045-9B9F-0A552A26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E946-79B8-B04E-9505-4B3319F53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73264-0093-A54A-96FA-1A39AA063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2B5BB-F751-B845-A992-599E6CD2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9FB8-B740-6545-B702-C55446DF50B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5CD07-291A-BA4F-8A94-909F27BE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BBD39-8083-D448-8D49-B396B936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AE86-8DF5-CF4F-8840-80F34433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4DDF-3736-7647-88D3-87AD0874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2996A-802E-694A-B350-EF34C918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01F40-34FD-D04C-8DB8-1B1A1AE06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DC1D1-62C8-1E4B-A215-EE08D7A1C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EA02A-76BC-B94E-8BA7-7A6A5971A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B1340-F0B4-4647-913F-D4E6775E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9FB8-B740-6545-B702-C55446DF50B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26912-81D9-2747-8643-3D059616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7C8DD-CEAA-7B49-975E-5494D46E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AE86-8DF5-CF4F-8840-80F34433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7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02F3-FAC4-5249-9D83-BAF426C50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5D329-FEE5-E644-B338-F8F562F5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9FB8-B740-6545-B702-C55446DF50B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94665-98DC-D444-8E17-2EE80AA0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1F84-7420-3446-91D6-1100E9FF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AE86-8DF5-CF4F-8840-80F34433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1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8F54C-AAE1-5443-A1F0-5A9390BD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9FB8-B740-6545-B702-C55446DF50B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A4E13-96A7-B644-B67F-930EBAF0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BCBF4-47F6-E74A-9926-AE4FFC4A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AE86-8DF5-CF4F-8840-80F34433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9819-3606-D84B-8C88-94BB104E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FCEF9-CBF9-FA4C-B57C-617E45FA7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D298D-A536-A643-BE0B-BC5B9FF22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E6E73-3F1D-384E-AA51-54991644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9FB8-B740-6545-B702-C55446DF50B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6EAC1-DFAF-7B4B-87DC-BC33DFF2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4B1ED-48CC-794B-B63C-D5504E19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AE86-8DF5-CF4F-8840-80F34433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095F-8992-174D-8C0E-71FB6556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2B934-491E-934E-9B41-83D75A333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D6B35-4D98-2646-8AA6-4FFEFBB26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FDED8-7961-C344-A831-211F913A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8A9FB8-B740-6545-B702-C55446DF50B5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DAD12-3AC5-CB4F-849A-3E553AD9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8D33-9D3D-5F44-94D6-47E979F9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DAE86-8DF5-CF4F-8840-80F34433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06324D0-DA57-1C48-AEF5-A7349C0C7D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11E3D9-3EB5-7E47-BD40-5BB66BA0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1981E3-CCAF-0E46-A403-A55EC16F3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3D374A8-8AB9-774E-B22B-D161AA72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EFE99B9-12C8-6C4E-A3E9-0C9385FFEA7D}"/>
              </a:ext>
            </a:extLst>
          </p:cNvPr>
          <p:cNvSpPr txBox="1">
            <a:spLocks/>
          </p:cNvSpPr>
          <p:nvPr/>
        </p:nvSpPr>
        <p:spPr>
          <a:xfrm>
            <a:off x="2274223" y="2598296"/>
            <a:ext cx="7643554" cy="5383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5799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AC863F-923B-4EDE-A333-100D848CC612}"/>
              </a:ext>
            </a:extLst>
          </p:cNvPr>
          <p:cNvSpPr/>
          <p:nvPr/>
        </p:nvSpPr>
        <p:spPr>
          <a:xfrm>
            <a:off x="161278" y="936010"/>
            <a:ext cx="118694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</a:rPr>
              <a:t>Time to Stop Passing the Buck: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What Every Cardiologist in 2019 Needs to Know About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Cardiometabolic Risk Reduction and the Treatment of Diabetes Mellitus”</a:t>
            </a:r>
            <a:br>
              <a:rPr lang="en-US" altLang="en-US" b="1" dirty="0">
                <a:solidFill>
                  <a:schemeClr val="bg1"/>
                </a:solidFill>
                <a:sym typeface="Arial Bold" pitchFamily="34" charset="0"/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>May 30, 2019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>New York City, NY</a:t>
            </a:r>
            <a:br>
              <a:rPr lang="en-US" sz="1200" dirty="0">
                <a:solidFill>
                  <a:schemeClr val="bg1"/>
                </a:solidFill>
              </a:rPr>
            </a:b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  <a:latin typeface="Arial, sans-serif"/>
              </a:rPr>
              <a:t>Keith C. Ferdinand, MD, FACC, FAHA, FASH, FNLA</a:t>
            </a:r>
            <a:r>
              <a:rPr lang="en-US" sz="2000" dirty="0">
                <a:solidFill>
                  <a:schemeClr val="bg1"/>
                </a:solidFill>
                <a:latin typeface="Roboto"/>
              </a:rPr>
              <a:t> </a:t>
            </a:r>
            <a:br>
              <a:rPr lang="en-US" sz="2000" dirty="0">
                <a:solidFill>
                  <a:schemeClr val="bg1"/>
                </a:solidFill>
                <a:latin typeface="Roboto"/>
              </a:rPr>
            </a:br>
            <a:r>
              <a:rPr lang="en-US" sz="2000" dirty="0">
                <a:solidFill>
                  <a:schemeClr val="bg1"/>
                </a:solidFill>
                <a:latin typeface="Roboto"/>
              </a:rPr>
              <a:t>Gerald S. Berenson Endowed Chair in Preventive Cardiology</a:t>
            </a:r>
            <a:br>
              <a:rPr lang="en-US" sz="2000" dirty="0">
                <a:solidFill>
                  <a:schemeClr val="bg1"/>
                </a:solidFill>
                <a:latin typeface="Arial, sans-serif"/>
              </a:rPr>
            </a:br>
            <a:r>
              <a:rPr lang="en-US" sz="2000" dirty="0">
                <a:solidFill>
                  <a:schemeClr val="bg1"/>
                </a:solidFill>
                <a:latin typeface="Arial, sans-serif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monospace"/>
              </a:rPr>
              <a:t>Professor of Medicine</a:t>
            </a:r>
            <a:r>
              <a:rPr lang="en-US" sz="20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Arial" pitchFamily="34" charset="0"/>
              </a:rPr>
              <a:t>          </a:t>
            </a:r>
            <a:br>
              <a:rPr lang="en-US" altLang="en-US" sz="2000" dirty="0">
                <a:solidFill>
                  <a:schemeClr val="bg1"/>
                </a:solidFill>
                <a:sym typeface="Arial" pitchFamily="34" charset="0"/>
              </a:rPr>
            </a:br>
            <a:r>
              <a:rPr lang="en-US" altLang="en-US" sz="2000" dirty="0">
                <a:solidFill>
                  <a:schemeClr val="bg1"/>
                </a:solidFill>
                <a:sym typeface="Arial" pitchFamily="34" charset="0"/>
              </a:rPr>
              <a:t> Tulane University School of Medicine</a:t>
            </a:r>
            <a:br>
              <a:rPr lang="en-US" altLang="en-US" sz="2000" dirty="0">
                <a:solidFill>
                  <a:schemeClr val="bg1"/>
                </a:solidFill>
                <a:sym typeface="Arial" pitchFamily="34" charset="0"/>
              </a:rPr>
            </a:br>
            <a:r>
              <a:rPr lang="en-US" altLang="en-US" sz="2000" dirty="0">
                <a:solidFill>
                  <a:schemeClr val="bg1"/>
                </a:solidFill>
                <a:sym typeface="Arial" pitchFamily="34" charset="0"/>
              </a:rPr>
              <a:t> Tulane Heart and Vascular Institute      </a:t>
            </a:r>
            <a:br>
              <a:rPr lang="en-US" altLang="en-US" sz="2000" dirty="0">
                <a:solidFill>
                  <a:schemeClr val="bg1"/>
                </a:solidFill>
                <a:sym typeface="Arial" pitchFamily="34" charset="0"/>
              </a:rPr>
            </a:br>
            <a:r>
              <a:rPr lang="en-US" altLang="en-US" sz="2000" dirty="0">
                <a:solidFill>
                  <a:schemeClr val="bg1"/>
                </a:solidFill>
                <a:sym typeface="Arial" pitchFamily="34" charset="0"/>
              </a:rPr>
              <a:t>  New Orleans, LA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88B34E-48BA-44CF-95D0-52D8636649BE}"/>
              </a:ext>
            </a:extLst>
          </p:cNvPr>
          <p:cNvSpPr txBox="1">
            <a:spLocks/>
          </p:cNvSpPr>
          <p:nvPr/>
        </p:nvSpPr>
        <p:spPr>
          <a:xfrm>
            <a:off x="990600" y="1143001"/>
            <a:ext cx="10668000" cy="54864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Has disclosed the following affiliations.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Any real or apparent COIs related to the presentation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 have been resolved.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Speaker’s Bureau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- None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Consultant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- Amgen, Sanofi, Boehringer Ingelheim, Novartis, Quantum Genomics</a:t>
            </a:r>
          </a:p>
          <a:p>
            <a:pPr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Stocks- 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None</a:t>
            </a:r>
          </a:p>
          <a:p>
            <a:pPr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Patents-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 None</a:t>
            </a:r>
          </a:p>
          <a:p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1C8733-D29B-406A-ABC9-553AC7D5064D}"/>
              </a:ext>
            </a:extLst>
          </p:cNvPr>
          <p:cNvSpPr txBox="1">
            <a:spLocks/>
          </p:cNvSpPr>
          <p:nvPr/>
        </p:nvSpPr>
        <p:spPr>
          <a:xfrm>
            <a:off x="3033343" y="381000"/>
            <a:ext cx="6354041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Keith C. Ferdinand, MD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3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A55D13-2FC9-4EEB-B599-7AA178EC9F37}"/>
              </a:ext>
            </a:extLst>
          </p:cNvPr>
          <p:cNvSpPr txBox="1">
            <a:spLocks/>
          </p:cNvSpPr>
          <p:nvPr/>
        </p:nvSpPr>
        <p:spPr>
          <a:xfrm>
            <a:off x="304800" y="261895"/>
            <a:ext cx="11201400" cy="18748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DM and CV Risk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59F0AB-6BA7-4727-9F7B-5D0D098FFDB9}"/>
              </a:ext>
            </a:extLst>
          </p:cNvPr>
          <p:cNvSpPr txBox="1">
            <a:spLocks/>
          </p:cNvSpPr>
          <p:nvPr/>
        </p:nvSpPr>
        <p:spPr>
          <a:xfrm>
            <a:off x="304800" y="1371600"/>
            <a:ext cx="11498606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Heart disease rates with DM are </a:t>
            </a:r>
            <a:r>
              <a:rPr lang="en-US" sz="3600" b="1" dirty="0">
                <a:solidFill>
                  <a:srgbClr val="CC00CC"/>
                </a:solidFill>
              </a:rPr>
              <a:t>2-4X</a:t>
            </a:r>
            <a:r>
              <a:rPr lang="en-US" sz="3600" dirty="0">
                <a:solidFill>
                  <a:schemeClr val="bg1"/>
                </a:solidFill>
              </a:rPr>
              <a:t> than without DM</a:t>
            </a:r>
          </a:p>
          <a:p>
            <a:r>
              <a:rPr lang="en-US" sz="3600" dirty="0">
                <a:solidFill>
                  <a:schemeClr val="bg1"/>
                </a:solidFill>
              </a:rPr>
              <a:t>CV death is ↑by </a:t>
            </a:r>
            <a:r>
              <a:rPr lang="en-US" sz="3600" b="1" dirty="0">
                <a:solidFill>
                  <a:srgbClr val="CC00CC"/>
                </a:solidFill>
              </a:rPr>
              <a:t>50%</a:t>
            </a:r>
            <a:r>
              <a:rPr lang="en-US" sz="3600" dirty="0">
                <a:solidFill>
                  <a:srgbClr val="CC00CC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with DM </a:t>
            </a:r>
          </a:p>
          <a:p>
            <a:r>
              <a:rPr lang="en-US" sz="3600" dirty="0">
                <a:solidFill>
                  <a:schemeClr val="bg1"/>
                </a:solidFill>
              </a:rPr>
              <a:t>DM </a:t>
            </a:r>
            <a:r>
              <a:rPr lang="en-US" sz="3600" b="1" dirty="0">
                <a:solidFill>
                  <a:srgbClr val="CC00CC"/>
                </a:solidFill>
              </a:rPr>
              <a:t>↑</a:t>
            </a:r>
            <a:r>
              <a:rPr lang="en-US" sz="3600" dirty="0">
                <a:solidFill>
                  <a:schemeClr val="bg1"/>
                </a:solidFill>
              </a:rPr>
              <a:t>stroke, with RR from 1.8 – 6X increased risk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HF event rate is &gt; any other ACS complication with DM</a:t>
            </a:r>
          </a:p>
          <a:p>
            <a:r>
              <a:rPr lang="en-US" sz="3600" dirty="0">
                <a:solidFill>
                  <a:schemeClr val="bg1"/>
                </a:solidFill>
              </a:rPr>
              <a:t>DM men and women ≥50 years of age live an average of 7.5 and 8.2 years less than nondiabetic equivalents.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2132840-CAD0-467E-A8F3-84DB33482C39}"/>
              </a:ext>
            </a:extLst>
          </p:cNvPr>
          <p:cNvSpPr txBox="1">
            <a:spLocks/>
          </p:cNvSpPr>
          <p:nvPr/>
        </p:nvSpPr>
        <p:spPr>
          <a:xfrm>
            <a:off x="304800" y="5138991"/>
            <a:ext cx="12192000" cy="6948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 Go AS, </a:t>
            </a:r>
            <a:r>
              <a:rPr lang="en-US" dirty="0" err="1"/>
              <a:t>Mozaffarian</a:t>
            </a:r>
            <a:r>
              <a:rPr lang="en-US" dirty="0"/>
              <a:t> D, Roger VL, et al.; on behalf of the American Heart Association Statistics Committee and Stroke Statistics Subcommittee. </a:t>
            </a:r>
            <a:r>
              <a:rPr lang="en-US" i="1" dirty="0"/>
              <a:t>Circulation</a:t>
            </a:r>
            <a:r>
              <a:rPr lang="en-US" dirty="0"/>
              <a:t>. 2014;129:e28–e292. 2. Franco OH, </a:t>
            </a:r>
            <a:r>
              <a:rPr lang="en-US" dirty="0" err="1"/>
              <a:t>Steyerberg</a:t>
            </a:r>
            <a:r>
              <a:rPr lang="en-US" dirty="0"/>
              <a:t> EW, Hu FB, </a:t>
            </a:r>
            <a:r>
              <a:rPr lang="en-US" dirty="0" err="1"/>
              <a:t>Mackenbach</a:t>
            </a:r>
            <a:r>
              <a:rPr lang="en-US" dirty="0"/>
              <a:t> J, </a:t>
            </a:r>
            <a:r>
              <a:rPr lang="en-US" dirty="0" err="1"/>
              <a:t>Nusselder</a:t>
            </a:r>
            <a:r>
              <a:rPr lang="en-US" dirty="0"/>
              <a:t> W. Arch Intern Med. 2007;167:1145–1151; 3. </a:t>
            </a:r>
            <a:r>
              <a:rPr lang="en-US" dirty="0" err="1"/>
              <a:t>Malmberg</a:t>
            </a:r>
            <a:r>
              <a:rPr lang="en-US" dirty="0"/>
              <a:t> K et al. </a:t>
            </a:r>
            <a:r>
              <a:rPr lang="en-US" i="1" dirty="0"/>
              <a:t>Circulation</a:t>
            </a:r>
            <a:r>
              <a:rPr lang="en-US" dirty="0"/>
              <a:t>. 2000;102:1014-1019.</a:t>
            </a:r>
          </a:p>
        </p:txBody>
      </p:sp>
    </p:spTree>
    <p:extLst>
      <p:ext uri="{BB962C8B-B14F-4D97-AF65-F5344CB8AC3E}">
        <p14:creationId xmlns:p14="http://schemas.microsoft.com/office/powerpoint/2010/main" val="36383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5292F-C5ED-40E1-8216-9CD85E8EDE6C}"/>
              </a:ext>
            </a:extLst>
          </p:cNvPr>
          <p:cNvSpPr txBox="1">
            <a:spLocks/>
          </p:cNvSpPr>
          <p:nvPr/>
        </p:nvSpPr>
        <p:spPr>
          <a:xfrm>
            <a:off x="2019686" y="357326"/>
            <a:ext cx="82296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Age-adjusted prevalence of physician-diagnosed DM in adults ≥20 years of age by race/ethnicity and sex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36F590-677D-403A-B741-38D1C40E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95" y="1206367"/>
            <a:ext cx="69347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582C04-F4D8-45AC-AD85-2C4E7FC8B124}"/>
              </a:ext>
            </a:extLst>
          </p:cNvPr>
          <p:cNvSpPr/>
          <p:nvPr/>
        </p:nvSpPr>
        <p:spPr>
          <a:xfrm>
            <a:off x="5105786" y="5316198"/>
            <a:ext cx="2057400" cy="44139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718" rIns="91296" bIns="45718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2935A7-FE25-4E47-9921-DCF61C2B3163}"/>
              </a:ext>
            </a:extLst>
          </p:cNvPr>
          <p:cNvSpPr/>
          <p:nvPr/>
        </p:nvSpPr>
        <p:spPr>
          <a:xfrm>
            <a:off x="914786" y="2720250"/>
            <a:ext cx="10439400" cy="3416316"/>
          </a:xfrm>
          <a:prstGeom prst="rect">
            <a:avLst/>
          </a:prstGeom>
        </p:spPr>
        <p:txBody>
          <a:bodyPr wrap="square" lIns="91296" tIns="45718" rIns="91296" bIns="45718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</a:t>
            </a:r>
            <a:r>
              <a:rPr lang="en-US" dirty="0">
                <a:solidFill>
                  <a:schemeClr val="bg1"/>
                </a:solidFill>
              </a:rPr>
              <a:t>NHANES 2011-2014 Benjamin,E. et al; AHA STATISTICAL UPDATE </a:t>
            </a:r>
            <a:r>
              <a:rPr lang="en-US" i="1" dirty="0">
                <a:solidFill>
                  <a:schemeClr val="bg1"/>
                </a:solidFill>
              </a:rPr>
              <a:t>Circulation. </a:t>
            </a:r>
            <a:r>
              <a:rPr lang="en-US" dirty="0">
                <a:solidFill>
                  <a:schemeClr val="bg1"/>
                </a:solidFill>
              </a:rPr>
              <a:t>2017;135</a:t>
            </a:r>
          </a:p>
        </p:txBody>
      </p:sp>
    </p:spTree>
    <p:extLst>
      <p:ext uri="{BB962C8B-B14F-4D97-AF65-F5344CB8AC3E}">
        <p14:creationId xmlns:p14="http://schemas.microsoft.com/office/powerpoint/2010/main" val="9019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899924-B327-4104-85C1-2A74FADB9BBA}"/>
              </a:ext>
            </a:extLst>
          </p:cNvPr>
          <p:cNvSpPr txBox="1">
            <a:spLocks/>
          </p:cNvSpPr>
          <p:nvPr/>
        </p:nvSpPr>
        <p:spPr>
          <a:xfrm>
            <a:off x="600722" y="160289"/>
            <a:ext cx="10990555" cy="226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chemeClr val="bg1"/>
                </a:solidFill>
              </a:rPr>
              <a:t>Prevalence Controlled HTN Aged≥18, By Sex, Race and Hispanic Origin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112C19-3AA5-4267-9E68-DCDF7232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85800"/>
            <a:ext cx="8991600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2FF140-1BC1-488C-8F73-97E2CD6BAD4B}"/>
              </a:ext>
            </a:extLst>
          </p:cNvPr>
          <p:cNvSpPr/>
          <p:nvPr/>
        </p:nvSpPr>
        <p:spPr>
          <a:xfrm>
            <a:off x="6143625" y="3757588"/>
            <a:ext cx="8743950" cy="2773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825" b="1" kern="0" baseline="30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sz="825" b="1" kern="0" baseline="30000" dirty="0">
                <a:solidFill>
                  <a:schemeClr val="bg1"/>
                </a:solidFill>
              </a:rPr>
              <a:t>1</a:t>
            </a:r>
            <a:r>
              <a:rPr lang="en-US" sz="825" b="1" kern="0" dirty="0">
                <a:solidFill>
                  <a:schemeClr val="bg1"/>
                </a:solidFill>
              </a:rPr>
              <a:t>Significant difference from non-Hispanic Asian. </a:t>
            </a:r>
            <a:r>
              <a:rPr lang="en-US" sz="825" b="1" kern="0" baseline="30000" dirty="0">
                <a:solidFill>
                  <a:schemeClr val="bg1"/>
                </a:solidFill>
              </a:rPr>
              <a:t>2</a:t>
            </a:r>
            <a:r>
              <a:rPr lang="en-US" sz="825" b="1" kern="0" dirty="0">
                <a:solidFill>
                  <a:schemeClr val="bg1"/>
                </a:solidFill>
              </a:rPr>
              <a:t>Significant difference from non-Hispanic white. </a:t>
            </a:r>
            <a:r>
              <a:rPr lang="en-US" sz="825" b="1" kern="0" baseline="30000" dirty="0">
                <a:solidFill>
                  <a:schemeClr val="bg1"/>
                </a:solidFill>
              </a:rPr>
              <a:t>3</a:t>
            </a:r>
            <a:r>
              <a:rPr lang="en-US" sz="825" b="1" kern="0" dirty="0">
                <a:solidFill>
                  <a:schemeClr val="bg1"/>
                </a:solidFill>
              </a:rPr>
              <a:t>Significant difference from Hispanic. </a:t>
            </a:r>
          </a:p>
          <a:p>
            <a:pPr eaLnBrk="1" hangingPunct="1">
              <a:defRPr/>
            </a:pPr>
            <a:r>
              <a:rPr lang="en-US" sz="825" b="1" kern="0" baseline="30000" dirty="0">
                <a:solidFill>
                  <a:schemeClr val="bg1"/>
                </a:solidFill>
              </a:rPr>
              <a:t>4</a:t>
            </a:r>
            <a:r>
              <a:rPr lang="en-US" sz="825" b="1" kern="0" dirty="0">
                <a:solidFill>
                  <a:schemeClr val="bg1"/>
                </a:solidFill>
              </a:rPr>
              <a:t>Significant difference from women in same race and Hispanic origin group. </a:t>
            </a:r>
          </a:p>
          <a:p>
            <a:pPr eaLnBrk="1" hangingPunct="1">
              <a:defRPr/>
            </a:pPr>
            <a:r>
              <a:rPr lang="en-US" sz="825" b="1" kern="0" dirty="0">
                <a:solidFill>
                  <a:schemeClr val="bg1"/>
                </a:solidFill>
              </a:rPr>
              <a:t>Yoon SS, et al. NCHS data brief, no 220. Hyattsville, MD: National Center for  Health Statistics, 2015. CDC/NCHS, NHANES, 2011-2014.</a:t>
            </a:r>
            <a:endParaRPr lang="en-US" altLang="en-US" sz="825" b="1" kern="0" dirty="0">
              <a:solidFill>
                <a:schemeClr val="bg1"/>
              </a:solidFill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658D00D-D2A0-40E9-8F80-007EFED72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85800"/>
            <a:ext cx="5638800" cy="65722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869" tIns="60934" rIns="121869" bIns="60934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697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900" kern="0">
              <a:solidFill>
                <a:srgbClr val="FF0066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19D9C37-701A-4C51-A364-9CEDDAFCC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66800"/>
            <a:ext cx="228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Arial" pitchFamily="34" charset="0"/>
              </a:rPr>
              <a:t>Million Hearts 65%</a:t>
            </a:r>
          </a:p>
        </p:txBody>
      </p:sp>
    </p:spTree>
    <p:extLst>
      <p:ext uri="{BB962C8B-B14F-4D97-AF65-F5344CB8AC3E}">
        <p14:creationId xmlns:p14="http://schemas.microsoft.com/office/powerpoint/2010/main" val="11932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70508152-3F3C-4783-BFFD-38E896D3A11B}"/>
              </a:ext>
            </a:extLst>
          </p:cNvPr>
          <p:cNvSpPr txBox="1">
            <a:spLocks/>
          </p:cNvSpPr>
          <p:nvPr/>
        </p:nvSpPr>
        <p:spPr>
          <a:xfrm>
            <a:off x="-937359" y="423137"/>
            <a:ext cx="12928941" cy="4333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         CV Risk is Not Well-Managed Despite Improvements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61" name="Rectangle 35">
            <a:extLst>
              <a:ext uri="{FF2B5EF4-FFF2-40B4-BE49-F238E27FC236}">
                <a16:creationId xmlns:a16="http://schemas.microsoft.com/office/drawing/2014/main" id="{7A046881-E892-427D-AB73-941130A9D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5516" y="4365538"/>
            <a:ext cx="2396779" cy="2103871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869" tIns="60934" rIns="121869" bIns="60934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697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900" kern="0">
              <a:solidFill>
                <a:srgbClr val="FF0066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0AE3C87-3D31-478D-8950-86FDF9DF9A84}"/>
              </a:ext>
            </a:extLst>
          </p:cNvPr>
          <p:cNvSpPr/>
          <p:nvPr/>
        </p:nvSpPr>
        <p:spPr>
          <a:xfrm>
            <a:off x="2813261" y="11516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% meeting ABC(A1C, BP, cholesterol  goals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 adults ≥20 years with diagnosed DM, 1988–2010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BFD6F34-959D-4601-92FB-95557D1EBAB0}"/>
              </a:ext>
            </a:extLst>
          </p:cNvPr>
          <p:cNvSpPr/>
          <p:nvPr/>
        </p:nvSpPr>
        <p:spPr>
          <a:xfrm>
            <a:off x="6339946" y="6459975"/>
            <a:ext cx="49710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Stark Casagrande S, et al. Diabetes Care. 2013;36;2271–2279.</a:t>
            </a:r>
            <a:endParaRPr lang="is-IS" sz="1500" dirty="0">
              <a:solidFill>
                <a:schemeClr val="bg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B6C7E2D-8ECC-4707-B80B-19A72CA02FB4}"/>
              </a:ext>
            </a:extLst>
          </p:cNvPr>
          <p:cNvGrpSpPr/>
          <p:nvPr/>
        </p:nvGrpSpPr>
        <p:grpSpPr>
          <a:xfrm>
            <a:off x="443579" y="1720187"/>
            <a:ext cx="11329036" cy="4284470"/>
            <a:chOff x="435617" y="2118497"/>
            <a:chExt cx="11329036" cy="410025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A7B41AF-30E3-44D0-AAD6-19C1ACEF0F4B}"/>
                </a:ext>
              </a:extLst>
            </p:cNvPr>
            <p:cNvSpPr/>
            <p:nvPr/>
          </p:nvSpPr>
          <p:spPr>
            <a:xfrm>
              <a:off x="1422520" y="4004309"/>
              <a:ext cx="246836" cy="13274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528F155-A8B8-484A-89E3-6C59035A8452}"/>
                </a:ext>
              </a:extLst>
            </p:cNvPr>
            <p:cNvSpPr/>
            <p:nvPr/>
          </p:nvSpPr>
          <p:spPr>
            <a:xfrm>
              <a:off x="1669356" y="3973396"/>
              <a:ext cx="246836" cy="13583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D91BA8A-A002-445B-ABD6-FFBE17A07734}"/>
                </a:ext>
              </a:extLst>
            </p:cNvPr>
            <p:cNvSpPr/>
            <p:nvPr/>
          </p:nvSpPr>
          <p:spPr>
            <a:xfrm>
              <a:off x="1916191" y="3581162"/>
              <a:ext cx="246836" cy="17506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8FBE5A8-0CAF-4818-98A9-2CE003B6AA87}"/>
                </a:ext>
              </a:extLst>
            </p:cNvPr>
            <p:cNvSpPr/>
            <p:nvPr/>
          </p:nvSpPr>
          <p:spPr>
            <a:xfrm>
              <a:off x="2160377" y="3721662"/>
              <a:ext cx="246836" cy="16101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325E176-72A8-4881-89F4-64064C575397}"/>
                </a:ext>
              </a:extLst>
            </p:cNvPr>
            <p:cNvSpPr/>
            <p:nvPr/>
          </p:nvSpPr>
          <p:spPr>
            <a:xfrm>
              <a:off x="2794931" y="3487128"/>
              <a:ext cx="246836" cy="18446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6031556-D37B-4FD6-9564-3C5DB8F36A03}"/>
                </a:ext>
              </a:extLst>
            </p:cNvPr>
            <p:cNvSpPr/>
            <p:nvPr/>
          </p:nvSpPr>
          <p:spPr>
            <a:xfrm>
              <a:off x="3041767" y="3297137"/>
              <a:ext cx="246836" cy="203464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21B183B-29B4-4642-BDE0-A09D26AE3E8F}"/>
                </a:ext>
              </a:extLst>
            </p:cNvPr>
            <p:cNvSpPr/>
            <p:nvPr/>
          </p:nvSpPr>
          <p:spPr>
            <a:xfrm>
              <a:off x="3288602" y="2944013"/>
              <a:ext cx="246836" cy="238776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52AADB8-363D-43DF-B80B-E55F5CA1D943}"/>
                </a:ext>
              </a:extLst>
            </p:cNvPr>
            <p:cNvSpPr/>
            <p:nvPr/>
          </p:nvSpPr>
          <p:spPr>
            <a:xfrm>
              <a:off x="3532787" y="2937737"/>
              <a:ext cx="246836" cy="23940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904B061-81B5-4648-A24A-1A699A574092}"/>
                </a:ext>
              </a:extLst>
            </p:cNvPr>
            <p:cNvSpPr/>
            <p:nvPr/>
          </p:nvSpPr>
          <p:spPr>
            <a:xfrm>
              <a:off x="4147594" y="4310520"/>
              <a:ext cx="246836" cy="10212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A21BA48-1348-4A61-9D92-FB438AC8A5AB}"/>
                </a:ext>
              </a:extLst>
            </p:cNvPr>
            <p:cNvSpPr/>
            <p:nvPr/>
          </p:nvSpPr>
          <p:spPr>
            <a:xfrm>
              <a:off x="4394431" y="4163035"/>
              <a:ext cx="246836" cy="11687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FCAE3E9-B803-4A63-8F6A-551117BE7290}"/>
                </a:ext>
              </a:extLst>
            </p:cNvPr>
            <p:cNvSpPr/>
            <p:nvPr/>
          </p:nvSpPr>
          <p:spPr>
            <a:xfrm>
              <a:off x="4641266" y="3973396"/>
              <a:ext cx="246836" cy="13583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0F36DA8-0F29-41F8-A90B-843A526C57F8}"/>
                </a:ext>
              </a:extLst>
            </p:cNvPr>
            <p:cNvSpPr/>
            <p:nvPr/>
          </p:nvSpPr>
          <p:spPr>
            <a:xfrm>
              <a:off x="4885451" y="3758935"/>
              <a:ext cx="246836" cy="15728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F7B3B13-3E33-4703-AC8B-B2B9E3360418}"/>
                </a:ext>
              </a:extLst>
            </p:cNvPr>
            <p:cNvSpPr/>
            <p:nvPr/>
          </p:nvSpPr>
          <p:spPr>
            <a:xfrm>
              <a:off x="5519150" y="3415687"/>
              <a:ext cx="246836" cy="19075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86717CB-83A2-464C-A3FD-5BF8F20884B8}"/>
                </a:ext>
              </a:extLst>
            </p:cNvPr>
            <p:cNvSpPr/>
            <p:nvPr/>
          </p:nvSpPr>
          <p:spPr>
            <a:xfrm>
              <a:off x="5752031" y="3385231"/>
              <a:ext cx="246836" cy="19465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DEAFA7-B6B8-42D5-82EF-6F23614BF81F}"/>
                </a:ext>
              </a:extLst>
            </p:cNvPr>
            <p:cNvSpPr/>
            <p:nvPr/>
          </p:nvSpPr>
          <p:spPr>
            <a:xfrm>
              <a:off x="5998866" y="3245257"/>
              <a:ext cx="246836" cy="208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608DB99-2657-4B86-9174-98ACA6934A75}"/>
                </a:ext>
              </a:extLst>
            </p:cNvPr>
            <p:cNvSpPr/>
            <p:nvPr/>
          </p:nvSpPr>
          <p:spPr>
            <a:xfrm>
              <a:off x="6243051" y="3117939"/>
              <a:ext cx="246836" cy="221384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BD48939-E59F-4906-A4FF-A1BF4C9C428F}"/>
                </a:ext>
              </a:extLst>
            </p:cNvPr>
            <p:cNvSpPr/>
            <p:nvPr/>
          </p:nvSpPr>
          <p:spPr>
            <a:xfrm>
              <a:off x="6867732" y="5023100"/>
              <a:ext cx="246836" cy="30868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E2CF78F-84B5-4A75-A70F-88CB34D9CE04}"/>
                </a:ext>
              </a:extLst>
            </p:cNvPr>
            <p:cNvSpPr/>
            <p:nvPr/>
          </p:nvSpPr>
          <p:spPr>
            <a:xfrm>
              <a:off x="7114568" y="4252584"/>
              <a:ext cx="246836" cy="107919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03CE022-2BE2-4EC5-886B-1BB20AC17853}"/>
                </a:ext>
              </a:extLst>
            </p:cNvPr>
            <p:cNvSpPr/>
            <p:nvPr/>
          </p:nvSpPr>
          <p:spPr>
            <a:xfrm>
              <a:off x="7361403" y="3854153"/>
              <a:ext cx="246836" cy="14776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FD49A42-2B80-4C2E-865B-9BAD780BBCC8}"/>
                </a:ext>
              </a:extLst>
            </p:cNvPr>
            <p:cNvSpPr/>
            <p:nvPr/>
          </p:nvSpPr>
          <p:spPr>
            <a:xfrm>
              <a:off x="7605589" y="3606371"/>
              <a:ext cx="246836" cy="17254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713FCA5-A022-477E-9F1E-729367FDA1E8}"/>
                </a:ext>
              </a:extLst>
            </p:cNvPr>
            <p:cNvSpPr/>
            <p:nvPr/>
          </p:nvSpPr>
          <p:spPr>
            <a:xfrm>
              <a:off x="8230269" y="5176288"/>
              <a:ext cx="246836" cy="1362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7101245-A941-4AF7-A644-997032D9BF16}"/>
                </a:ext>
              </a:extLst>
            </p:cNvPr>
            <p:cNvSpPr/>
            <p:nvPr/>
          </p:nvSpPr>
          <p:spPr>
            <a:xfrm>
              <a:off x="8477106" y="4421672"/>
              <a:ext cx="246836" cy="89085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9CBD54B-1637-4895-BDAB-3E259E966CB1}"/>
                </a:ext>
              </a:extLst>
            </p:cNvPr>
            <p:cNvSpPr/>
            <p:nvPr/>
          </p:nvSpPr>
          <p:spPr>
            <a:xfrm>
              <a:off x="8723940" y="3954146"/>
              <a:ext cx="246836" cy="13583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0963E18-4237-442D-96BA-8D2C893C027D}"/>
                </a:ext>
              </a:extLst>
            </p:cNvPr>
            <p:cNvSpPr/>
            <p:nvPr/>
          </p:nvSpPr>
          <p:spPr>
            <a:xfrm>
              <a:off x="8968126" y="3739685"/>
              <a:ext cx="246836" cy="157284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DC534A-55BB-4AF8-AED9-B328A4F4CCAD}"/>
                </a:ext>
              </a:extLst>
            </p:cNvPr>
            <p:cNvSpPr/>
            <p:nvPr/>
          </p:nvSpPr>
          <p:spPr>
            <a:xfrm>
              <a:off x="9587870" y="5260137"/>
              <a:ext cx="246836" cy="451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EECC982-D59A-4769-B76E-FF137DFF0770}"/>
                </a:ext>
              </a:extLst>
            </p:cNvPr>
            <p:cNvSpPr/>
            <p:nvPr/>
          </p:nvSpPr>
          <p:spPr>
            <a:xfrm>
              <a:off x="9834706" y="5104090"/>
              <a:ext cx="246836" cy="2023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2CC8FBB-38EC-4997-A8FC-17908ACB32FF}"/>
                </a:ext>
              </a:extLst>
            </p:cNvPr>
            <p:cNvSpPr/>
            <p:nvPr/>
          </p:nvSpPr>
          <p:spPr>
            <a:xfrm>
              <a:off x="10081541" y="4932166"/>
              <a:ext cx="246836" cy="3803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9E51C4E-A744-40F5-B63F-E626BD625802}"/>
                </a:ext>
              </a:extLst>
            </p:cNvPr>
            <p:cNvSpPr/>
            <p:nvPr/>
          </p:nvSpPr>
          <p:spPr>
            <a:xfrm>
              <a:off x="10325726" y="4746850"/>
              <a:ext cx="246836" cy="5656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68B2F0C-CBB8-459A-A014-3EBA5DBBCE56}"/>
                </a:ext>
              </a:extLst>
            </p:cNvPr>
            <p:cNvSpPr txBox="1"/>
            <p:nvPr/>
          </p:nvSpPr>
          <p:spPr>
            <a:xfrm>
              <a:off x="436164" y="2408990"/>
              <a:ext cx="834215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90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EAFF1F4-845E-48B0-AD92-EB62DCD3F799}"/>
                </a:ext>
              </a:extLst>
            </p:cNvPr>
            <p:cNvSpPr txBox="1"/>
            <p:nvPr/>
          </p:nvSpPr>
          <p:spPr>
            <a:xfrm>
              <a:off x="476074" y="2713736"/>
              <a:ext cx="794303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80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DF4739C-A924-4B10-84ED-529957622459}"/>
                </a:ext>
              </a:extLst>
            </p:cNvPr>
            <p:cNvSpPr txBox="1"/>
            <p:nvPr/>
          </p:nvSpPr>
          <p:spPr>
            <a:xfrm>
              <a:off x="446141" y="3018482"/>
              <a:ext cx="824235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70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E03F7F9-6A9F-4142-A704-4B1E42847519}"/>
                </a:ext>
              </a:extLst>
            </p:cNvPr>
            <p:cNvSpPr txBox="1"/>
            <p:nvPr/>
          </p:nvSpPr>
          <p:spPr>
            <a:xfrm>
              <a:off x="565868" y="3323229"/>
              <a:ext cx="704508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60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1D427E-BF21-4386-A61F-F0B9B6172448}"/>
                </a:ext>
              </a:extLst>
            </p:cNvPr>
            <p:cNvSpPr txBox="1"/>
            <p:nvPr/>
          </p:nvSpPr>
          <p:spPr>
            <a:xfrm>
              <a:off x="585824" y="3638483"/>
              <a:ext cx="684551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50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B1F50E2-1523-418D-96FC-61623CF76A8B}"/>
                </a:ext>
              </a:extLst>
            </p:cNvPr>
            <p:cNvSpPr txBox="1"/>
            <p:nvPr/>
          </p:nvSpPr>
          <p:spPr>
            <a:xfrm>
              <a:off x="466093" y="3943232"/>
              <a:ext cx="804283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40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A1100FD-C7F9-41E4-B2D9-49FB33BA1542}"/>
                </a:ext>
              </a:extLst>
            </p:cNvPr>
            <p:cNvSpPr txBox="1"/>
            <p:nvPr/>
          </p:nvSpPr>
          <p:spPr>
            <a:xfrm>
              <a:off x="476070" y="4247977"/>
              <a:ext cx="794305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30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C05E246-9822-42FD-A505-CCEAD6EEDF7D}"/>
                </a:ext>
              </a:extLst>
            </p:cNvPr>
            <p:cNvSpPr txBox="1"/>
            <p:nvPr/>
          </p:nvSpPr>
          <p:spPr>
            <a:xfrm>
              <a:off x="575844" y="4552723"/>
              <a:ext cx="694532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20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EC5695D-96D5-4226-AD82-B3123E6423D7}"/>
                </a:ext>
              </a:extLst>
            </p:cNvPr>
            <p:cNvSpPr txBox="1"/>
            <p:nvPr/>
          </p:nvSpPr>
          <p:spPr>
            <a:xfrm>
              <a:off x="612385" y="4860935"/>
              <a:ext cx="684555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10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0FA260F-48F4-4BDC-96EF-F8FEFD8EEC2B}"/>
                </a:ext>
              </a:extLst>
            </p:cNvPr>
            <p:cNvSpPr txBox="1"/>
            <p:nvPr/>
          </p:nvSpPr>
          <p:spPr>
            <a:xfrm>
              <a:off x="721265" y="5172725"/>
              <a:ext cx="549112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8881EB6-D3EA-458E-9C0F-97393F941410}"/>
                </a:ext>
              </a:extLst>
            </p:cNvPr>
            <p:cNvSpPr txBox="1"/>
            <p:nvPr/>
          </p:nvSpPr>
          <p:spPr>
            <a:xfrm rot="16200000">
              <a:off x="-722451" y="3716116"/>
              <a:ext cx="2759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Percentage (%)</a:t>
              </a:r>
              <a:endParaRPr lang="is-IS" sz="2000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5CA5209-FFF6-4CA5-91AA-42915133EEC0}"/>
                </a:ext>
              </a:extLst>
            </p:cNvPr>
            <p:cNvSpPr txBox="1"/>
            <p:nvPr/>
          </p:nvSpPr>
          <p:spPr>
            <a:xfrm>
              <a:off x="1147497" y="5335124"/>
              <a:ext cx="1535195" cy="618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A1C &lt;7.0%</a:t>
              </a:r>
            </a:p>
            <a:p>
              <a:pPr algn="ctr"/>
              <a:endParaRPr lang="is-IS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5F27C62-FB22-41C5-B70E-A03C03BAE24B}"/>
                </a:ext>
              </a:extLst>
            </p:cNvPr>
            <p:cNvSpPr txBox="1"/>
            <p:nvPr/>
          </p:nvSpPr>
          <p:spPr>
            <a:xfrm>
              <a:off x="2519680" y="5335124"/>
              <a:ext cx="1535195" cy="48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A1C &lt;8.0%</a:t>
              </a:r>
            </a:p>
            <a:p>
              <a:pPr algn="ctr"/>
              <a:endParaRPr lang="is-IS" sz="800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69A446B-7B5D-4E14-8A74-93878637CDFF}"/>
                </a:ext>
              </a:extLst>
            </p:cNvPr>
            <p:cNvSpPr txBox="1"/>
            <p:nvPr/>
          </p:nvSpPr>
          <p:spPr>
            <a:xfrm>
              <a:off x="3821357" y="5335120"/>
              <a:ext cx="1504361" cy="82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BP 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&lt;130/80 mmHg</a:t>
              </a:r>
              <a:endParaRPr lang="is-IS" sz="1600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DB3D6DD-828A-42E0-87E7-E0D6DCD347EE}"/>
                </a:ext>
              </a:extLst>
            </p:cNvPr>
            <p:cNvSpPr txBox="1"/>
            <p:nvPr/>
          </p:nvSpPr>
          <p:spPr>
            <a:xfrm>
              <a:off x="5353864" y="5323244"/>
              <a:ext cx="1535195" cy="82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BP 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&lt;140/90 mmHg</a:t>
              </a:r>
              <a:endParaRPr lang="is-IS" sz="1600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CF21945-341F-415F-8AAE-E11CCA2D65AA}"/>
                </a:ext>
              </a:extLst>
            </p:cNvPr>
            <p:cNvSpPr txBox="1"/>
            <p:nvPr/>
          </p:nvSpPr>
          <p:spPr>
            <a:xfrm>
              <a:off x="6697725" y="5315922"/>
              <a:ext cx="1535195" cy="559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LDL </a:t>
              </a:r>
              <a:b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&lt;100 mg/dL</a:t>
              </a:r>
              <a:endParaRPr lang="is-IS" sz="1600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D460549-C755-47F5-87B1-6578E998E273}"/>
                </a:ext>
              </a:extLst>
            </p:cNvPr>
            <p:cNvSpPr txBox="1"/>
            <p:nvPr/>
          </p:nvSpPr>
          <p:spPr>
            <a:xfrm>
              <a:off x="7950542" y="5335121"/>
              <a:ext cx="1535195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On Statin</a:t>
              </a:r>
              <a:endParaRPr lang="is-IS" sz="1600" b="1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6C6CD03-494F-40D6-BCC9-E80FF0DF2F45}"/>
                </a:ext>
              </a:extLst>
            </p:cNvPr>
            <p:cNvSpPr txBox="1"/>
            <p:nvPr/>
          </p:nvSpPr>
          <p:spPr>
            <a:xfrm>
              <a:off x="9164474" y="5335121"/>
              <a:ext cx="2600179" cy="883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A1C &lt;7.0%,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BP &lt;130/80 mmHg, and LDL &lt;100 mg/dL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2D3203B-578A-4F5F-9A72-D7C026492CD9}"/>
                </a:ext>
              </a:extLst>
            </p:cNvPr>
            <p:cNvSpPr txBox="1"/>
            <p:nvPr/>
          </p:nvSpPr>
          <p:spPr>
            <a:xfrm>
              <a:off x="4425761" y="2604824"/>
              <a:ext cx="7049561" cy="35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1988–1994         1999–2002      2003–2006      2007–2010</a:t>
              </a:r>
              <a:endParaRPr lang="is-IS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8C52C3B-8B04-4080-92E0-E84C2BFFCB3D}"/>
                </a:ext>
              </a:extLst>
            </p:cNvPr>
            <p:cNvSpPr/>
            <p:nvPr/>
          </p:nvSpPr>
          <p:spPr>
            <a:xfrm>
              <a:off x="4310286" y="2702009"/>
              <a:ext cx="182880" cy="18288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88611E1-BD6E-46CD-BA94-AFC0867780BC}"/>
                </a:ext>
              </a:extLst>
            </p:cNvPr>
            <p:cNvSpPr/>
            <p:nvPr/>
          </p:nvSpPr>
          <p:spPr>
            <a:xfrm>
              <a:off x="6030021" y="2704426"/>
              <a:ext cx="182880" cy="1828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1695437-2E9A-4CF1-8217-7E95BAB3728D}"/>
                </a:ext>
              </a:extLst>
            </p:cNvPr>
            <p:cNvSpPr/>
            <p:nvPr/>
          </p:nvSpPr>
          <p:spPr>
            <a:xfrm>
              <a:off x="9073034" y="2694724"/>
              <a:ext cx="182880" cy="1828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0B0DC8F-506D-4432-88E7-810C05F5C7EB}"/>
                </a:ext>
              </a:extLst>
            </p:cNvPr>
            <p:cNvSpPr/>
            <p:nvPr/>
          </p:nvSpPr>
          <p:spPr>
            <a:xfrm>
              <a:off x="7533073" y="2686984"/>
              <a:ext cx="182880" cy="1828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EDAA4A2-06FE-44BB-B5C5-240428D3823C}"/>
                </a:ext>
              </a:extLst>
            </p:cNvPr>
            <p:cNvSpPr txBox="1"/>
            <p:nvPr/>
          </p:nvSpPr>
          <p:spPr>
            <a:xfrm>
              <a:off x="435617" y="2118497"/>
              <a:ext cx="834215" cy="32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225"/>
                </a:spcAft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 Narrow" charset="0"/>
                  <a:cs typeface="Arial" panose="020B0604020202020204" pitchFamily="34" charset="0"/>
                </a:rPr>
                <a:t>100</a:t>
              </a:r>
              <a:endParaRPr lang="is-IS" sz="1600" dirty="0">
                <a:solidFill>
                  <a:schemeClr val="bg1"/>
                </a:solidFill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6CABBEC-97CC-44B1-BDC4-3EBA59D4E6BD}"/>
                </a:ext>
              </a:extLst>
            </p:cNvPr>
            <p:cNvCxnSpPr>
              <a:stCxn id="103" idx="3"/>
            </p:cNvCxnSpPr>
            <p:nvPr/>
          </p:nvCxnSpPr>
          <p:spPr>
            <a:xfrm flipH="1" flipV="1">
              <a:off x="1269833" y="2118500"/>
              <a:ext cx="544" cy="321622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F26A878-C005-46C4-B873-07B46608F73B}"/>
                </a:ext>
              </a:extLst>
            </p:cNvPr>
            <p:cNvCxnSpPr>
              <a:stCxn id="103" idx="3"/>
            </p:cNvCxnSpPr>
            <p:nvPr/>
          </p:nvCxnSpPr>
          <p:spPr>
            <a:xfrm flipV="1">
              <a:off x="1270377" y="5305326"/>
              <a:ext cx="9432792" cy="293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3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09A349-A98B-4D27-AC0A-C25439D41760}"/>
              </a:ext>
            </a:extLst>
          </p:cNvPr>
          <p:cNvSpPr txBox="1">
            <a:spLocks/>
          </p:cNvSpPr>
          <p:nvPr/>
        </p:nvSpPr>
        <p:spPr>
          <a:xfrm>
            <a:off x="503976" y="579484"/>
            <a:ext cx="1158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      Cardiologists see more patients with T2D than endocrinologists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73F4B3-2BDC-4D94-8C1E-434907789A1F}"/>
              </a:ext>
            </a:extLst>
          </p:cNvPr>
          <p:cNvSpPr txBox="1">
            <a:spLocks/>
          </p:cNvSpPr>
          <p:nvPr/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Yale New Haven Hospital during 2017.</a:t>
            </a:r>
          </a:p>
          <a:p>
            <a:r>
              <a:rPr lang="en-US" sz="3200" dirty="0">
                <a:solidFill>
                  <a:schemeClr val="bg1"/>
                </a:solidFill>
              </a:rPr>
              <a:t>N=78,878   T2D (mean age, 66.7 years; 51% women)</a:t>
            </a:r>
          </a:p>
          <a:p>
            <a:r>
              <a:rPr lang="en-US" sz="3200" dirty="0">
                <a:solidFill>
                  <a:schemeClr val="bg1"/>
                </a:solidFill>
              </a:rPr>
              <a:t>Cardiologist: endocrinologist outpatient encounter 2.6X (51,954 vs 20,337) with lone T2D</a:t>
            </a:r>
          </a:p>
          <a:p>
            <a:r>
              <a:rPr lang="en-US" sz="3200" dirty="0">
                <a:solidFill>
                  <a:schemeClr val="bg1"/>
                </a:solidFill>
              </a:rPr>
              <a:t> 5.3X  with T2D and CVD.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 HF the greatest outpatient encounter ratio (8.4X)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schemeClr val="bg1"/>
                </a:solidFill>
              </a:rPr>
              <a:t>Gunawan</a:t>
            </a:r>
            <a:r>
              <a:rPr lang="en-US" sz="2000" dirty="0">
                <a:solidFill>
                  <a:schemeClr val="bg1"/>
                </a:solidFill>
              </a:rPr>
              <a:t> F, et al. SUN-149.The Endocrine Society Annual Meeting; March 23-26, 2019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8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08" y="82513"/>
            <a:ext cx="6999966" cy="133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752600"/>
            <a:ext cx="10972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" y="1503819"/>
            <a:ext cx="11326122" cy="385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99227" y="3236663"/>
            <a:ext cx="184658" cy="1554268"/>
          </a:xfrm>
          <a:prstGeom prst="rect">
            <a:avLst/>
          </a:prstGeom>
        </p:spPr>
        <p:txBody>
          <a:bodyPr wrap="none" lIns="91404" tIns="45718" rIns="91404" bIns="45718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5746224" y="1503819"/>
            <a:ext cx="5926126" cy="2946737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869" tIns="60934" rIns="121869" bIns="60934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697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900" kern="0">
              <a:solidFill>
                <a:srgbClr val="FF0066"/>
              </a:solidFill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377453" y="1503819"/>
            <a:ext cx="5368771" cy="388324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869" tIns="60934" rIns="121869" bIns="60934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6975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900" kern="0">
              <a:solidFill>
                <a:srgbClr val="FF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0911" y="1421765"/>
            <a:ext cx="93489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800"/>
            </a:pPr>
            <a:endParaRPr lang="en" sz="1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1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1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1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2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2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2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2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2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28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endParaRPr lang="en" sz="2000" b="1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SzPts val="1800"/>
            </a:pPr>
            <a:r>
              <a:rPr lang="en" sz="2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" sz="2000" b="1" dirty="0">
                <a:solidFill>
                  <a:schemeClr val="bg1"/>
                </a:solidFill>
              </a:rPr>
              <a:t>2018 ACC Expert Consensus Decision Pathway on Novel Therapies for CVD Reduction</a:t>
            </a:r>
          </a:p>
          <a:p>
            <a:pPr>
              <a:buSzPts val="1800"/>
            </a:pPr>
            <a:r>
              <a:rPr lang="en" sz="1600" b="1" dirty="0">
                <a:solidFill>
                  <a:schemeClr val="bg1"/>
                </a:solidFill>
              </a:rPr>
              <a:t>                                         Das et al. CVD Risk Reduction in T2D Pathway JACC 2018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480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PGothic</vt:lpstr>
      <vt:lpstr>Arial</vt:lpstr>
      <vt:lpstr>Arial Bold</vt:lpstr>
      <vt:lpstr>Arial Narrow</vt:lpstr>
      <vt:lpstr>Arial, sans-serif</vt:lpstr>
      <vt:lpstr>Calibri</vt:lpstr>
      <vt:lpstr>monospace</vt:lpstr>
      <vt:lpstr>Roboto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 Gonzalez</dc:creator>
  <cp:lastModifiedBy>Judy Romero</cp:lastModifiedBy>
  <cp:revision>24</cp:revision>
  <dcterms:created xsi:type="dcterms:W3CDTF">2019-05-13T15:29:12Z</dcterms:created>
  <dcterms:modified xsi:type="dcterms:W3CDTF">2019-05-16T13:32:09Z</dcterms:modified>
</cp:coreProperties>
</file>