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340" r:id="rId3"/>
    <p:sldId id="317" r:id="rId4"/>
    <p:sldId id="312" r:id="rId5"/>
    <p:sldId id="313" r:id="rId6"/>
    <p:sldId id="341" r:id="rId7"/>
    <p:sldId id="342" r:id="rId8"/>
    <p:sldId id="343" r:id="rId9"/>
    <p:sldId id="344" r:id="rId10"/>
    <p:sldId id="338" r:id="rId11"/>
    <p:sldId id="339" r:id="rId12"/>
    <p:sldId id="322" r:id="rId13"/>
    <p:sldId id="337" r:id="rId14"/>
    <p:sldId id="315" r:id="rId15"/>
    <p:sldId id="258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24">
          <p15:clr>
            <a:srgbClr val="A4A3A4"/>
          </p15:clr>
        </p15:guide>
        <p15:guide id="2" orient="horz" pos="660">
          <p15:clr>
            <a:srgbClr val="A4A3A4"/>
          </p15:clr>
        </p15:guide>
        <p15:guide id="3" orient="horz" pos="1284">
          <p15:clr>
            <a:srgbClr val="A4A3A4"/>
          </p15:clr>
        </p15:guide>
        <p15:guide id="4" orient="horz" pos="1956">
          <p15:clr>
            <a:srgbClr val="A4A3A4"/>
          </p15:clr>
        </p15:guide>
        <p15:guide id="5" orient="horz" pos="2580">
          <p15:clr>
            <a:srgbClr val="A4A3A4"/>
          </p15:clr>
        </p15:guide>
        <p15:guide id="6" orient="horz" pos="2916">
          <p15:clr>
            <a:srgbClr val="A4A3A4"/>
          </p15:clr>
        </p15:guide>
        <p15:guide id="7" pos="2880">
          <p15:clr>
            <a:srgbClr val="A4A3A4"/>
          </p15:clr>
        </p15:guide>
        <p15:guide id="8" pos="576">
          <p15:clr>
            <a:srgbClr val="A4A3A4"/>
          </p15:clr>
        </p15:guide>
        <p15:guide id="9" pos="1152">
          <p15:clr>
            <a:srgbClr val="A4A3A4"/>
          </p15:clr>
        </p15:guide>
        <p15:guide id="10" pos="1728">
          <p15:clr>
            <a:srgbClr val="A4A3A4"/>
          </p15:clr>
        </p15:guide>
        <p15:guide id="11" pos="2304">
          <p15:clr>
            <a:srgbClr val="A4A3A4"/>
          </p15:clr>
        </p15:guide>
        <p15:guide id="12" pos="3456">
          <p15:clr>
            <a:srgbClr val="A4A3A4"/>
          </p15:clr>
        </p15:guide>
        <p15:guide id="13" pos="4032">
          <p15:clr>
            <a:srgbClr val="A4A3A4"/>
          </p15:clr>
        </p15:guide>
        <p15:guide id="14" pos="4608">
          <p15:clr>
            <a:srgbClr val="A4A3A4"/>
          </p15:clr>
        </p15:guide>
        <p15:guide id="15" pos="51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35" d="100"/>
          <a:sy n="135" d="100"/>
        </p:scale>
        <p:origin x="-648" y="-168"/>
      </p:cViewPr>
      <p:guideLst>
        <p:guide orient="horz" pos="324"/>
        <p:guide orient="horz" pos="660"/>
        <p:guide orient="horz" pos="1284"/>
        <p:guide orient="horz" pos="1956"/>
        <p:guide orient="horz" pos="2580"/>
        <p:guide orient="horz" pos="2916"/>
        <p:guide pos="2880"/>
        <p:guide pos="576"/>
        <p:guide pos="1152"/>
        <p:guide pos="1728"/>
        <p:guide pos="2304"/>
        <p:guide pos="3456"/>
        <p:guide pos="4032"/>
        <p:guide pos="4608"/>
        <p:guide pos="51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2D01F-0B49-A24E-9801-9423F7A9B02E}" type="datetimeFigureOut">
              <a:rPr lang="en-US" smtClean="0"/>
              <a:t>5/30/19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6B37B-9347-434A-BDE5-7C8A01F05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70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6B37B-9347-434A-BDE5-7C8A01F0585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399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53" y="2038350"/>
            <a:ext cx="7315094" cy="1047750"/>
          </a:xfrm>
        </p:spPr>
        <p:txBody>
          <a:bodyPr lIns="0" rIns="0" anchor="b" anchorCtr="0">
            <a:noAutofit/>
          </a:bodyPr>
          <a:lstStyle>
            <a:lvl1pPr algn="l">
              <a:defRPr sz="27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86100"/>
            <a:ext cx="7316788" cy="514350"/>
          </a:xfrm>
        </p:spPr>
        <p:txBody>
          <a:bodyPr lIns="0" tIns="171496" rIns="0">
            <a:noAutofit/>
          </a:bodyPr>
          <a:lstStyle>
            <a:lvl1pPr marL="0" indent="0" algn="l">
              <a:spcBef>
                <a:spcPts val="0"/>
              </a:spcBef>
              <a:buNone/>
              <a:defRPr sz="1700">
                <a:solidFill>
                  <a:schemeClr val="tx1"/>
                </a:solidFill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5/30/19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42A1-13E6-472B-8AA4-7AB52122D4B4}" type="slidenum">
              <a:rPr lang="en-US" smtClean="0"/>
              <a:t>‹#›</a:t>
            </a:fld>
            <a:endParaRPr lang="en-US"/>
          </a:p>
        </p:txBody>
      </p:sp>
      <p:grpSp>
        <p:nvGrpSpPr>
          <p:cNvPr id="19" name="Group 30"/>
          <p:cNvGrpSpPr>
            <a:grpSpLocks/>
          </p:cNvGrpSpPr>
          <p:nvPr/>
        </p:nvGrpSpPr>
        <p:grpSpPr bwMode="auto">
          <a:xfrm>
            <a:off x="914400" y="514350"/>
            <a:ext cx="947738" cy="1035611"/>
            <a:chOff x="3293" y="737"/>
            <a:chExt cx="796" cy="867"/>
          </a:xfrm>
        </p:grpSpPr>
        <p:sp>
          <p:nvSpPr>
            <p:cNvPr id="20" name="Freeform 19"/>
            <p:cNvSpPr>
              <a:spLocks noEditPoints="1"/>
            </p:cNvSpPr>
            <p:nvPr/>
          </p:nvSpPr>
          <p:spPr bwMode="auto">
            <a:xfrm>
              <a:off x="3413" y="1159"/>
              <a:ext cx="556" cy="445"/>
            </a:xfrm>
            <a:custGeom>
              <a:avLst/>
              <a:gdLst>
                <a:gd name="T0" fmla="*/ 283 w 359"/>
                <a:gd name="T1" fmla="*/ 0 h 287"/>
                <a:gd name="T2" fmla="*/ 207 w 359"/>
                <a:gd name="T3" fmla="*/ 0 h 287"/>
                <a:gd name="T4" fmla="*/ 207 w 359"/>
                <a:gd name="T5" fmla="*/ 86 h 287"/>
                <a:gd name="T6" fmla="*/ 244 w 359"/>
                <a:gd name="T7" fmla="*/ 171 h 287"/>
                <a:gd name="T8" fmla="*/ 244 w 359"/>
                <a:gd name="T9" fmla="*/ 159 h 287"/>
                <a:gd name="T10" fmla="*/ 224 w 359"/>
                <a:gd name="T11" fmla="*/ 96 h 287"/>
                <a:gd name="T12" fmla="*/ 224 w 359"/>
                <a:gd name="T13" fmla="*/ 74 h 287"/>
                <a:gd name="T14" fmla="*/ 253 w 359"/>
                <a:gd name="T15" fmla="*/ 74 h 287"/>
                <a:gd name="T16" fmla="*/ 253 w 359"/>
                <a:gd name="T17" fmla="*/ 171 h 287"/>
                <a:gd name="T18" fmla="*/ 180 w 359"/>
                <a:gd name="T19" fmla="*/ 280 h 287"/>
                <a:gd name="T20" fmla="*/ 106 w 359"/>
                <a:gd name="T21" fmla="*/ 177 h 287"/>
                <a:gd name="T22" fmla="*/ 151 w 359"/>
                <a:gd name="T23" fmla="*/ 86 h 287"/>
                <a:gd name="T24" fmla="*/ 151 w 359"/>
                <a:gd name="T25" fmla="*/ 74 h 287"/>
                <a:gd name="T26" fmla="*/ 180 w 359"/>
                <a:gd name="T27" fmla="*/ 74 h 287"/>
                <a:gd name="T28" fmla="*/ 198 w 359"/>
                <a:gd name="T29" fmla="*/ 74 h 287"/>
                <a:gd name="T30" fmla="*/ 198 w 359"/>
                <a:gd name="T31" fmla="*/ 56 h 287"/>
                <a:gd name="T32" fmla="*/ 180 w 359"/>
                <a:gd name="T33" fmla="*/ 56 h 287"/>
                <a:gd name="T34" fmla="*/ 151 w 359"/>
                <a:gd name="T35" fmla="*/ 56 h 287"/>
                <a:gd name="T36" fmla="*/ 151 w 359"/>
                <a:gd name="T37" fmla="*/ 56 h 287"/>
                <a:gd name="T38" fmla="*/ 134 w 359"/>
                <a:gd name="T39" fmla="*/ 56 h 287"/>
                <a:gd name="T40" fmla="*/ 134 w 359"/>
                <a:gd name="T41" fmla="*/ 56 h 287"/>
                <a:gd name="T42" fmla="*/ 89 w 359"/>
                <a:gd name="T43" fmla="*/ 56 h 287"/>
                <a:gd name="T44" fmla="*/ 89 w 359"/>
                <a:gd name="T45" fmla="*/ 159 h 287"/>
                <a:gd name="T46" fmla="*/ 89 w 359"/>
                <a:gd name="T47" fmla="*/ 169 h 287"/>
                <a:gd name="T48" fmla="*/ 89 w 359"/>
                <a:gd name="T49" fmla="*/ 169 h 287"/>
                <a:gd name="T50" fmla="*/ 106 w 359"/>
                <a:gd name="T51" fmla="*/ 155 h 287"/>
                <a:gd name="T52" fmla="*/ 106 w 359"/>
                <a:gd name="T53" fmla="*/ 155 h 287"/>
                <a:gd name="T54" fmla="*/ 106 w 359"/>
                <a:gd name="T55" fmla="*/ 74 h 287"/>
                <a:gd name="T56" fmla="*/ 134 w 359"/>
                <a:gd name="T57" fmla="*/ 74 h 287"/>
                <a:gd name="T58" fmla="*/ 134 w 359"/>
                <a:gd name="T59" fmla="*/ 74 h 287"/>
                <a:gd name="T60" fmla="*/ 134 w 359"/>
                <a:gd name="T61" fmla="*/ 96 h 287"/>
                <a:gd name="T62" fmla="*/ 75 w 359"/>
                <a:gd name="T63" fmla="*/ 186 h 287"/>
                <a:gd name="T64" fmla="*/ 17 w 359"/>
                <a:gd name="T65" fmla="*/ 96 h 287"/>
                <a:gd name="T66" fmla="*/ 17 w 359"/>
                <a:gd name="T67" fmla="*/ 18 h 287"/>
                <a:gd name="T68" fmla="*/ 75 w 359"/>
                <a:gd name="T69" fmla="*/ 18 h 287"/>
                <a:gd name="T70" fmla="*/ 134 w 359"/>
                <a:gd name="T71" fmla="*/ 18 h 287"/>
                <a:gd name="T72" fmla="*/ 134 w 359"/>
                <a:gd name="T73" fmla="*/ 48 h 287"/>
                <a:gd name="T74" fmla="*/ 151 w 359"/>
                <a:gd name="T75" fmla="*/ 48 h 287"/>
                <a:gd name="T76" fmla="*/ 151 w 359"/>
                <a:gd name="T77" fmla="*/ 0 h 287"/>
                <a:gd name="T78" fmla="*/ 75 w 359"/>
                <a:gd name="T79" fmla="*/ 0 h 287"/>
                <a:gd name="T80" fmla="*/ 0 w 359"/>
                <a:gd name="T81" fmla="*/ 0 h 287"/>
                <a:gd name="T82" fmla="*/ 0 w 359"/>
                <a:gd name="T83" fmla="*/ 86 h 287"/>
                <a:gd name="T84" fmla="*/ 75 w 359"/>
                <a:gd name="T85" fmla="*/ 192 h 287"/>
                <a:gd name="T86" fmla="*/ 91 w 359"/>
                <a:gd name="T87" fmla="*/ 186 h 287"/>
                <a:gd name="T88" fmla="*/ 180 w 359"/>
                <a:gd name="T89" fmla="*/ 287 h 287"/>
                <a:gd name="T90" fmla="*/ 269 w 359"/>
                <a:gd name="T91" fmla="*/ 186 h 287"/>
                <a:gd name="T92" fmla="*/ 283 w 359"/>
                <a:gd name="T93" fmla="*/ 192 h 287"/>
                <a:gd name="T94" fmla="*/ 359 w 359"/>
                <a:gd name="T95" fmla="*/ 86 h 287"/>
                <a:gd name="T96" fmla="*/ 359 w 359"/>
                <a:gd name="T97" fmla="*/ 0 h 287"/>
                <a:gd name="T98" fmla="*/ 283 w 359"/>
                <a:gd name="T99" fmla="*/ 0 h 287"/>
                <a:gd name="T100" fmla="*/ 341 w 359"/>
                <a:gd name="T101" fmla="*/ 96 h 287"/>
                <a:gd name="T102" fmla="*/ 283 w 359"/>
                <a:gd name="T103" fmla="*/ 186 h 287"/>
                <a:gd name="T104" fmla="*/ 270 w 359"/>
                <a:gd name="T105" fmla="*/ 179 h 287"/>
                <a:gd name="T106" fmla="*/ 271 w 359"/>
                <a:gd name="T107" fmla="*/ 159 h 287"/>
                <a:gd name="T108" fmla="*/ 271 w 359"/>
                <a:gd name="T109" fmla="*/ 56 h 287"/>
                <a:gd name="T110" fmla="*/ 224 w 359"/>
                <a:gd name="T111" fmla="*/ 56 h 287"/>
                <a:gd name="T112" fmla="*/ 224 w 359"/>
                <a:gd name="T113" fmla="*/ 18 h 287"/>
                <a:gd name="T114" fmla="*/ 283 w 359"/>
                <a:gd name="T115" fmla="*/ 18 h 287"/>
                <a:gd name="T116" fmla="*/ 341 w 359"/>
                <a:gd name="T117" fmla="*/ 18 h 287"/>
                <a:gd name="T118" fmla="*/ 341 w 359"/>
                <a:gd name="T119" fmla="*/ 9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59" h="287">
                  <a:moveTo>
                    <a:pt x="283" y="0"/>
                  </a:moveTo>
                  <a:cubicBezTo>
                    <a:pt x="207" y="0"/>
                    <a:pt x="207" y="0"/>
                    <a:pt x="207" y="0"/>
                  </a:cubicBezTo>
                  <a:cubicBezTo>
                    <a:pt x="207" y="86"/>
                    <a:pt x="207" y="86"/>
                    <a:pt x="207" y="86"/>
                  </a:cubicBezTo>
                  <a:cubicBezTo>
                    <a:pt x="207" y="125"/>
                    <a:pt x="221" y="152"/>
                    <a:pt x="244" y="171"/>
                  </a:cubicBezTo>
                  <a:cubicBezTo>
                    <a:pt x="244" y="159"/>
                    <a:pt x="244" y="159"/>
                    <a:pt x="244" y="159"/>
                  </a:cubicBezTo>
                  <a:cubicBezTo>
                    <a:pt x="227" y="139"/>
                    <a:pt x="224" y="116"/>
                    <a:pt x="224" y="96"/>
                  </a:cubicBezTo>
                  <a:cubicBezTo>
                    <a:pt x="224" y="74"/>
                    <a:pt x="224" y="74"/>
                    <a:pt x="224" y="74"/>
                  </a:cubicBezTo>
                  <a:cubicBezTo>
                    <a:pt x="253" y="74"/>
                    <a:pt x="253" y="74"/>
                    <a:pt x="253" y="74"/>
                  </a:cubicBezTo>
                  <a:cubicBezTo>
                    <a:pt x="253" y="171"/>
                    <a:pt x="253" y="171"/>
                    <a:pt x="253" y="171"/>
                  </a:cubicBezTo>
                  <a:cubicBezTo>
                    <a:pt x="253" y="207"/>
                    <a:pt x="243" y="252"/>
                    <a:pt x="180" y="280"/>
                  </a:cubicBezTo>
                  <a:cubicBezTo>
                    <a:pt x="119" y="253"/>
                    <a:pt x="107" y="211"/>
                    <a:pt x="106" y="177"/>
                  </a:cubicBezTo>
                  <a:cubicBezTo>
                    <a:pt x="135" y="157"/>
                    <a:pt x="151" y="129"/>
                    <a:pt x="151" y="86"/>
                  </a:cubicBezTo>
                  <a:cubicBezTo>
                    <a:pt x="151" y="74"/>
                    <a:pt x="151" y="74"/>
                    <a:pt x="151" y="74"/>
                  </a:cubicBezTo>
                  <a:cubicBezTo>
                    <a:pt x="180" y="74"/>
                    <a:pt x="180" y="74"/>
                    <a:pt x="180" y="74"/>
                  </a:cubicBezTo>
                  <a:cubicBezTo>
                    <a:pt x="198" y="74"/>
                    <a:pt x="198" y="74"/>
                    <a:pt x="198" y="74"/>
                  </a:cubicBezTo>
                  <a:cubicBezTo>
                    <a:pt x="198" y="56"/>
                    <a:pt x="198" y="56"/>
                    <a:pt x="198" y="56"/>
                  </a:cubicBezTo>
                  <a:cubicBezTo>
                    <a:pt x="180" y="56"/>
                    <a:pt x="180" y="56"/>
                    <a:pt x="180" y="56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89" y="162"/>
                    <a:pt x="89" y="166"/>
                    <a:pt x="89" y="169"/>
                  </a:cubicBezTo>
                  <a:cubicBezTo>
                    <a:pt x="89" y="169"/>
                    <a:pt x="89" y="169"/>
                    <a:pt x="89" y="169"/>
                  </a:cubicBezTo>
                  <a:cubicBezTo>
                    <a:pt x="96" y="165"/>
                    <a:pt x="101" y="160"/>
                    <a:pt x="106" y="155"/>
                  </a:cubicBezTo>
                  <a:cubicBezTo>
                    <a:pt x="106" y="155"/>
                    <a:pt x="106" y="155"/>
                    <a:pt x="106" y="155"/>
                  </a:cubicBezTo>
                  <a:cubicBezTo>
                    <a:pt x="106" y="74"/>
                    <a:pt x="106" y="74"/>
                    <a:pt x="106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4" y="96"/>
                    <a:pt x="134" y="96"/>
                    <a:pt x="134" y="96"/>
                  </a:cubicBezTo>
                  <a:cubicBezTo>
                    <a:pt x="134" y="126"/>
                    <a:pt x="128" y="162"/>
                    <a:pt x="75" y="186"/>
                  </a:cubicBezTo>
                  <a:cubicBezTo>
                    <a:pt x="23" y="162"/>
                    <a:pt x="17" y="126"/>
                    <a:pt x="17" y="96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75" y="18"/>
                    <a:pt x="75" y="18"/>
                    <a:pt x="75" y="18"/>
                  </a:cubicBezTo>
                  <a:cubicBezTo>
                    <a:pt x="134" y="18"/>
                    <a:pt x="134" y="18"/>
                    <a:pt x="134" y="18"/>
                  </a:cubicBezTo>
                  <a:cubicBezTo>
                    <a:pt x="134" y="48"/>
                    <a:pt x="134" y="48"/>
                    <a:pt x="134" y="48"/>
                  </a:cubicBezTo>
                  <a:cubicBezTo>
                    <a:pt x="151" y="48"/>
                    <a:pt x="151" y="48"/>
                    <a:pt x="151" y="48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143"/>
                    <a:pt x="28" y="174"/>
                    <a:pt x="75" y="192"/>
                  </a:cubicBezTo>
                  <a:cubicBezTo>
                    <a:pt x="81" y="190"/>
                    <a:pt x="86" y="188"/>
                    <a:pt x="91" y="186"/>
                  </a:cubicBezTo>
                  <a:cubicBezTo>
                    <a:pt x="99" y="237"/>
                    <a:pt x="131" y="268"/>
                    <a:pt x="180" y="287"/>
                  </a:cubicBezTo>
                  <a:cubicBezTo>
                    <a:pt x="228" y="268"/>
                    <a:pt x="260" y="238"/>
                    <a:pt x="269" y="186"/>
                  </a:cubicBezTo>
                  <a:cubicBezTo>
                    <a:pt x="273" y="188"/>
                    <a:pt x="278" y="190"/>
                    <a:pt x="283" y="192"/>
                  </a:cubicBezTo>
                  <a:cubicBezTo>
                    <a:pt x="330" y="174"/>
                    <a:pt x="359" y="143"/>
                    <a:pt x="359" y="86"/>
                  </a:cubicBezTo>
                  <a:cubicBezTo>
                    <a:pt x="359" y="0"/>
                    <a:pt x="359" y="0"/>
                    <a:pt x="359" y="0"/>
                  </a:cubicBezTo>
                  <a:lnTo>
                    <a:pt x="283" y="0"/>
                  </a:lnTo>
                  <a:close/>
                  <a:moveTo>
                    <a:pt x="341" y="96"/>
                  </a:moveTo>
                  <a:cubicBezTo>
                    <a:pt x="341" y="126"/>
                    <a:pt x="336" y="162"/>
                    <a:pt x="283" y="186"/>
                  </a:cubicBezTo>
                  <a:cubicBezTo>
                    <a:pt x="278" y="184"/>
                    <a:pt x="274" y="182"/>
                    <a:pt x="270" y="179"/>
                  </a:cubicBezTo>
                  <a:cubicBezTo>
                    <a:pt x="270" y="173"/>
                    <a:pt x="271" y="166"/>
                    <a:pt x="271" y="159"/>
                  </a:cubicBezTo>
                  <a:cubicBezTo>
                    <a:pt x="271" y="56"/>
                    <a:pt x="271" y="56"/>
                    <a:pt x="271" y="56"/>
                  </a:cubicBezTo>
                  <a:cubicBezTo>
                    <a:pt x="224" y="56"/>
                    <a:pt x="224" y="56"/>
                    <a:pt x="224" y="56"/>
                  </a:cubicBezTo>
                  <a:cubicBezTo>
                    <a:pt x="224" y="18"/>
                    <a:pt x="224" y="18"/>
                    <a:pt x="224" y="18"/>
                  </a:cubicBezTo>
                  <a:cubicBezTo>
                    <a:pt x="283" y="18"/>
                    <a:pt x="283" y="18"/>
                    <a:pt x="283" y="18"/>
                  </a:cubicBezTo>
                  <a:cubicBezTo>
                    <a:pt x="341" y="18"/>
                    <a:pt x="341" y="18"/>
                    <a:pt x="341" y="18"/>
                  </a:cubicBezTo>
                  <a:lnTo>
                    <a:pt x="341" y="96"/>
                  </a:lnTo>
                  <a:close/>
                </a:path>
              </a:pathLst>
            </a:custGeom>
            <a:solidFill>
              <a:srgbClr val="0046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3456" y="939"/>
              <a:ext cx="118" cy="149"/>
            </a:xfrm>
            <a:custGeom>
              <a:avLst/>
              <a:gdLst>
                <a:gd name="T0" fmla="*/ 6 w 76"/>
                <a:gd name="T1" fmla="*/ 96 h 96"/>
                <a:gd name="T2" fmla="*/ 6 w 76"/>
                <a:gd name="T3" fmla="*/ 92 h 96"/>
                <a:gd name="T4" fmla="*/ 12 w 76"/>
                <a:gd name="T5" fmla="*/ 89 h 96"/>
                <a:gd name="T6" fmla="*/ 13 w 76"/>
                <a:gd name="T7" fmla="*/ 88 h 96"/>
                <a:gd name="T8" fmla="*/ 13 w 76"/>
                <a:gd name="T9" fmla="*/ 80 h 96"/>
                <a:gd name="T10" fmla="*/ 14 w 76"/>
                <a:gd name="T11" fmla="*/ 68 h 96"/>
                <a:gd name="T12" fmla="*/ 14 w 76"/>
                <a:gd name="T13" fmla="*/ 32 h 96"/>
                <a:gd name="T14" fmla="*/ 13 w 76"/>
                <a:gd name="T15" fmla="*/ 14 h 96"/>
                <a:gd name="T16" fmla="*/ 12 w 76"/>
                <a:gd name="T17" fmla="*/ 6 h 96"/>
                <a:gd name="T18" fmla="*/ 10 w 76"/>
                <a:gd name="T19" fmla="*/ 5 h 96"/>
                <a:gd name="T20" fmla="*/ 0 w 76"/>
                <a:gd name="T21" fmla="*/ 4 h 96"/>
                <a:gd name="T22" fmla="*/ 0 w 76"/>
                <a:gd name="T23" fmla="*/ 0 h 96"/>
                <a:gd name="T24" fmla="*/ 21 w 76"/>
                <a:gd name="T25" fmla="*/ 0 h 96"/>
                <a:gd name="T26" fmla="*/ 41 w 76"/>
                <a:gd name="T27" fmla="*/ 0 h 96"/>
                <a:gd name="T28" fmla="*/ 41 w 76"/>
                <a:gd name="T29" fmla="*/ 4 h 96"/>
                <a:gd name="T30" fmla="*/ 31 w 76"/>
                <a:gd name="T31" fmla="*/ 5 h 96"/>
                <a:gd name="T32" fmla="*/ 29 w 76"/>
                <a:gd name="T33" fmla="*/ 6 h 96"/>
                <a:gd name="T34" fmla="*/ 28 w 76"/>
                <a:gd name="T35" fmla="*/ 13 h 96"/>
                <a:gd name="T36" fmla="*/ 27 w 76"/>
                <a:gd name="T37" fmla="*/ 32 h 96"/>
                <a:gd name="T38" fmla="*/ 27 w 76"/>
                <a:gd name="T39" fmla="*/ 78 h 96"/>
                <a:gd name="T40" fmla="*/ 28 w 76"/>
                <a:gd name="T41" fmla="*/ 89 h 96"/>
                <a:gd name="T42" fmla="*/ 39 w 76"/>
                <a:gd name="T43" fmla="*/ 90 h 96"/>
                <a:gd name="T44" fmla="*/ 67 w 76"/>
                <a:gd name="T45" fmla="*/ 87 h 96"/>
                <a:gd name="T46" fmla="*/ 69 w 76"/>
                <a:gd name="T47" fmla="*/ 82 h 96"/>
                <a:gd name="T48" fmla="*/ 72 w 76"/>
                <a:gd name="T49" fmla="*/ 71 h 96"/>
                <a:gd name="T50" fmla="*/ 76 w 76"/>
                <a:gd name="T51" fmla="*/ 71 h 96"/>
                <a:gd name="T52" fmla="*/ 73 w 76"/>
                <a:gd name="T53" fmla="*/ 95 h 96"/>
                <a:gd name="T54" fmla="*/ 69 w 76"/>
                <a:gd name="T55" fmla="*/ 96 h 96"/>
                <a:gd name="T56" fmla="*/ 57 w 76"/>
                <a:gd name="T57" fmla="*/ 96 h 96"/>
                <a:gd name="T58" fmla="*/ 20 w 76"/>
                <a:gd name="T59" fmla="*/ 95 h 96"/>
                <a:gd name="T60" fmla="*/ 6 w 76"/>
                <a:gd name="T6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6" h="96">
                  <a:moveTo>
                    <a:pt x="6" y="96"/>
                  </a:moveTo>
                  <a:cubicBezTo>
                    <a:pt x="6" y="92"/>
                    <a:pt x="6" y="92"/>
                    <a:pt x="6" y="92"/>
                  </a:cubicBezTo>
                  <a:cubicBezTo>
                    <a:pt x="9" y="91"/>
                    <a:pt x="11" y="90"/>
                    <a:pt x="12" y="89"/>
                  </a:cubicBezTo>
                  <a:cubicBezTo>
                    <a:pt x="12" y="89"/>
                    <a:pt x="12" y="88"/>
                    <a:pt x="13" y="88"/>
                  </a:cubicBezTo>
                  <a:cubicBezTo>
                    <a:pt x="13" y="86"/>
                    <a:pt x="13" y="84"/>
                    <a:pt x="13" y="80"/>
                  </a:cubicBezTo>
                  <a:cubicBezTo>
                    <a:pt x="14" y="73"/>
                    <a:pt x="14" y="70"/>
                    <a:pt x="14" y="68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4" y="20"/>
                    <a:pt x="13" y="14"/>
                  </a:cubicBezTo>
                  <a:cubicBezTo>
                    <a:pt x="13" y="10"/>
                    <a:pt x="13" y="7"/>
                    <a:pt x="12" y="6"/>
                  </a:cubicBezTo>
                  <a:cubicBezTo>
                    <a:pt x="12" y="6"/>
                    <a:pt x="11" y="5"/>
                    <a:pt x="10" y="5"/>
                  </a:cubicBezTo>
                  <a:cubicBezTo>
                    <a:pt x="9" y="4"/>
                    <a:pt x="5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0"/>
                    <a:pt x="18" y="0"/>
                    <a:pt x="21" y="0"/>
                  </a:cubicBezTo>
                  <a:cubicBezTo>
                    <a:pt x="24" y="0"/>
                    <a:pt x="31" y="0"/>
                    <a:pt x="41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6" y="4"/>
                    <a:pt x="32" y="4"/>
                    <a:pt x="31" y="5"/>
                  </a:cubicBezTo>
                  <a:cubicBezTo>
                    <a:pt x="30" y="5"/>
                    <a:pt x="29" y="6"/>
                    <a:pt x="29" y="6"/>
                  </a:cubicBezTo>
                  <a:cubicBezTo>
                    <a:pt x="28" y="7"/>
                    <a:pt x="28" y="9"/>
                    <a:pt x="28" y="13"/>
                  </a:cubicBezTo>
                  <a:cubicBezTo>
                    <a:pt x="27" y="14"/>
                    <a:pt x="27" y="20"/>
                    <a:pt x="27" y="32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82"/>
                    <a:pt x="27" y="86"/>
                    <a:pt x="28" y="89"/>
                  </a:cubicBezTo>
                  <a:cubicBezTo>
                    <a:pt x="33" y="89"/>
                    <a:pt x="33" y="90"/>
                    <a:pt x="39" y="90"/>
                  </a:cubicBezTo>
                  <a:cubicBezTo>
                    <a:pt x="52" y="90"/>
                    <a:pt x="62" y="89"/>
                    <a:pt x="67" y="87"/>
                  </a:cubicBezTo>
                  <a:cubicBezTo>
                    <a:pt x="68" y="86"/>
                    <a:pt x="68" y="84"/>
                    <a:pt x="69" y="82"/>
                  </a:cubicBezTo>
                  <a:cubicBezTo>
                    <a:pt x="72" y="71"/>
                    <a:pt x="72" y="71"/>
                    <a:pt x="72" y="71"/>
                  </a:cubicBezTo>
                  <a:cubicBezTo>
                    <a:pt x="76" y="71"/>
                    <a:pt x="76" y="71"/>
                    <a:pt x="76" y="71"/>
                  </a:cubicBezTo>
                  <a:cubicBezTo>
                    <a:pt x="75" y="78"/>
                    <a:pt x="74" y="86"/>
                    <a:pt x="73" y="95"/>
                  </a:cubicBezTo>
                  <a:cubicBezTo>
                    <a:pt x="71" y="95"/>
                    <a:pt x="70" y="95"/>
                    <a:pt x="69" y="96"/>
                  </a:cubicBezTo>
                  <a:cubicBezTo>
                    <a:pt x="66" y="96"/>
                    <a:pt x="63" y="96"/>
                    <a:pt x="57" y="96"/>
                  </a:cubicBezTo>
                  <a:cubicBezTo>
                    <a:pt x="20" y="95"/>
                    <a:pt x="20" y="95"/>
                    <a:pt x="20" y="95"/>
                  </a:cubicBezTo>
                  <a:cubicBezTo>
                    <a:pt x="15" y="95"/>
                    <a:pt x="11" y="95"/>
                    <a:pt x="6" y="9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 noEditPoints="1"/>
            </p:cNvSpPr>
            <p:nvPr/>
          </p:nvSpPr>
          <p:spPr bwMode="auto">
            <a:xfrm>
              <a:off x="3588" y="939"/>
              <a:ext cx="65" cy="149"/>
            </a:xfrm>
            <a:custGeom>
              <a:avLst/>
              <a:gdLst>
                <a:gd name="T0" fmla="*/ 42 w 42"/>
                <a:gd name="T1" fmla="*/ 91 h 96"/>
                <a:gd name="T2" fmla="*/ 42 w 42"/>
                <a:gd name="T3" fmla="*/ 96 h 96"/>
                <a:gd name="T4" fmla="*/ 22 w 42"/>
                <a:gd name="T5" fmla="*/ 95 h 96"/>
                <a:gd name="T6" fmla="*/ 0 w 42"/>
                <a:gd name="T7" fmla="*/ 96 h 96"/>
                <a:gd name="T8" fmla="*/ 0 w 42"/>
                <a:gd name="T9" fmla="*/ 91 h 96"/>
                <a:gd name="T10" fmla="*/ 10 w 42"/>
                <a:gd name="T11" fmla="*/ 91 h 96"/>
                <a:gd name="T12" fmla="*/ 13 w 42"/>
                <a:gd name="T13" fmla="*/ 89 h 96"/>
                <a:gd name="T14" fmla="*/ 14 w 42"/>
                <a:gd name="T15" fmla="*/ 83 h 96"/>
                <a:gd name="T16" fmla="*/ 14 w 42"/>
                <a:gd name="T17" fmla="*/ 63 h 96"/>
                <a:gd name="T18" fmla="*/ 14 w 42"/>
                <a:gd name="T19" fmla="*/ 32 h 96"/>
                <a:gd name="T20" fmla="*/ 14 w 42"/>
                <a:gd name="T21" fmla="*/ 14 h 96"/>
                <a:gd name="T22" fmla="*/ 13 w 42"/>
                <a:gd name="T23" fmla="*/ 6 h 96"/>
                <a:gd name="T24" fmla="*/ 10 w 42"/>
                <a:gd name="T25" fmla="*/ 5 h 96"/>
                <a:gd name="T26" fmla="*/ 0 w 42"/>
                <a:gd name="T27" fmla="*/ 4 h 96"/>
                <a:gd name="T28" fmla="*/ 0 w 42"/>
                <a:gd name="T29" fmla="*/ 0 h 96"/>
                <a:gd name="T30" fmla="*/ 21 w 42"/>
                <a:gd name="T31" fmla="*/ 0 h 96"/>
                <a:gd name="T32" fmla="*/ 42 w 42"/>
                <a:gd name="T33" fmla="*/ 0 h 96"/>
                <a:gd name="T34" fmla="*/ 42 w 42"/>
                <a:gd name="T35" fmla="*/ 4 h 96"/>
                <a:gd name="T36" fmla="*/ 32 w 42"/>
                <a:gd name="T37" fmla="*/ 5 h 96"/>
                <a:gd name="T38" fmla="*/ 29 w 42"/>
                <a:gd name="T39" fmla="*/ 6 h 96"/>
                <a:gd name="T40" fmla="*/ 28 w 42"/>
                <a:gd name="T41" fmla="*/ 13 h 96"/>
                <a:gd name="T42" fmla="*/ 28 w 42"/>
                <a:gd name="T43" fmla="*/ 32 h 96"/>
                <a:gd name="T44" fmla="*/ 28 w 42"/>
                <a:gd name="T45" fmla="*/ 63 h 96"/>
                <a:gd name="T46" fmla="*/ 28 w 42"/>
                <a:gd name="T47" fmla="*/ 81 h 96"/>
                <a:gd name="T48" fmla="*/ 29 w 42"/>
                <a:gd name="T49" fmla="*/ 89 h 96"/>
                <a:gd name="T50" fmla="*/ 32 w 42"/>
                <a:gd name="T51" fmla="*/ 91 h 96"/>
                <a:gd name="T52" fmla="*/ 42 w 42"/>
                <a:gd name="T53" fmla="*/ 91 h 96"/>
                <a:gd name="T54" fmla="*/ 28 w 42"/>
                <a:gd name="T55" fmla="*/ 13 h 96"/>
                <a:gd name="T56" fmla="*/ 28 w 42"/>
                <a:gd name="T57" fmla="*/ 32 h 96"/>
                <a:gd name="T58" fmla="*/ 28 w 42"/>
                <a:gd name="T59" fmla="*/ 6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2" h="96">
                  <a:moveTo>
                    <a:pt x="42" y="91"/>
                  </a:moveTo>
                  <a:cubicBezTo>
                    <a:pt x="42" y="96"/>
                    <a:pt x="42" y="96"/>
                    <a:pt x="42" y="96"/>
                  </a:cubicBezTo>
                  <a:cubicBezTo>
                    <a:pt x="32" y="95"/>
                    <a:pt x="25" y="95"/>
                    <a:pt x="22" y="9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6" y="91"/>
                    <a:pt x="9" y="91"/>
                    <a:pt x="10" y="91"/>
                  </a:cubicBezTo>
                  <a:cubicBezTo>
                    <a:pt x="12" y="90"/>
                    <a:pt x="12" y="90"/>
                    <a:pt x="13" y="89"/>
                  </a:cubicBezTo>
                  <a:cubicBezTo>
                    <a:pt x="13" y="88"/>
                    <a:pt x="14" y="86"/>
                    <a:pt x="14" y="83"/>
                  </a:cubicBezTo>
                  <a:cubicBezTo>
                    <a:pt x="14" y="82"/>
                    <a:pt x="14" y="75"/>
                    <a:pt x="14" y="63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4" y="20"/>
                    <a:pt x="14" y="14"/>
                  </a:cubicBezTo>
                  <a:cubicBezTo>
                    <a:pt x="14" y="10"/>
                    <a:pt x="13" y="7"/>
                    <a:pt x="13" y="6"/>
                  </a:cubicBezTo>
                  <a:cubicBezTo>
                    <a:pt x="12" y="6"/>
                    <a:pt x="12" y="5"/>
                    <a:pt x="10" y="5"/>
                  </a:cubicBezTo>
                  <a:cubicBezTo>
                    <a:pt x="9" y="4"/>
                    <a:pt x="6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0"/>
                    <a:pt x="16" y="0"/>
                    <a:pt x="21" y="0"/>
                  </a:cubicBezTo>
                  <a:cubicBezTo>
                    <a:pt x="26" y="0"/>
                    <a:pt x="33" y="0"/>
                    <a:pt x="42" y="0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36" y="4"/>
                    <a:pt x="33" y="4"/>
                    <a:pt x="32" y="5"/>
                  </a:cubicBezTo>
                  <a:cubicBezTo>
                    <a:pt x="30" y="5"/>
                    <a:pt x="30" y="6"/>
                    <a:pt x="29" y="6"/>
                  </a:cubicBezTo>
                  <a:cubicBezTo>
                    <a:pt x="29" y="7"/>
                    <a:pt x="28" y="9"/>
                    <a:pt x="28" y="13"/>
                  </a:cubicBezTo>
                  <a:cubicBezTo>
                    <a:pt x="28" y="14"/>
                    <a:pt x="28" y="20"/>
                    <a:pt x="28" y="32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9"/>
                    <a:pt x="28" y="75"/>
                    <a:pt x="28" y="81"/>
                  </a:cubicBezTo>
                  <a:cubicBezTo>
                    <a:pt x="28" y="86"/>
                    <a:pt x="28" y="88"/>
                    <a:pt x="29" y="89"/>
                  </a:cubicBezTo>
                  <a:cubicBezTo>
                    <a:pt x="29" y="90"/>
                    <a:pt x="30" y="90"/>
                    <a:pt x="32" y="91"/>
                  </a:cubicBezTo>
                  <a:cubicBezTo>
                    <a:pt x="33" y="91"/>
                    <a:pt x="36" y="91"/>
                    <a:pt x="42" y="91"/>
                  </a:cubicBezTo>
                  <a:close/>
                  <a:moveTo>
                    <a:pt x="28" y="13"/>
                  </a:moveTo>
                  <a:cubicBezTo>
                    <a:pt x="28" y="14"/>
                    <a:pt x="28" y="20"/>
                    <a:pt x="28" y="32"/>
                  </a:cubicBezTo>
                  <a:cubicBezTo>
                    <a:pt x="28" y="63"/>
                    <a:pt x="28" y="63"/>
                    <a:pt x="28" y="63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3677" y="939"/>
              <a:ext cx="172" cy="152"/>
            </a:xfrm>
            <a:custGeom>
              <a:avLst/>
              <a:gdLst>
                <a:gd name="T0" fmla="*/ 0 w 111"/>
                <a:gd name="T1" fmla="*/ 96 h 98"/>
                <a:gd name="T2" fmla="*/ 0 w 111"/>
                <a:gd name="T3" fmla="*/ 91 h 98"/>
                <a:gd name="T4" fmla="*/ 10 w 111"/>
                <a:gd name="T5" fmla="*/ 90 h 98"/>
                <a:gd name="T6" fmla="*/ 11 w 111"/>
                <a:gd name="T7" fmla="*/ 89 h 98"/>
                <a:gd name="T8" fmla="*/ 12 w 111"/>
                <a:gd name="T9" fmla="*/ 82 h 98"/>
                <a:gd name="T10" fmla="*/ 13 w 111"/>
                <a:gd name="T11" fmla="*/ 67 h 98"/>
                <a:gd name="T12" fmla="*/ 13 w 111"/>
                <a:gd name="T13" fmla="*/ 12 h 98"/>
                <a:gd name="T14" fmla="*/ 13 w 111"/>
                <a:gd name="T15" fmla="*/ 9 h 98"/>
                <a:gd name="T16" fmla="*/ 10 w 111"/>
                <a:gd name="T17" fmla="*/ 6 h 98"/>
                <a:gd name="T18" fmla="*/ 7 w 111"/>
                <a:gd name="T19" fmla="*/ 4 h 98"/>
                <a:gd name="T20" fmla="*/ 0 w 111"/>
                <a:gd name="T21" fmla="*/ 4 h 98"/>
                <a:gd name="T22" fmla="*/ 0 w 111"/>
                <a:gd name="T23" fmla="*/ 0 h 98"/>
                <a:gd name="T24" fmla="*/ 15 w 111"/>
                <a:gd name="T25" fmla="*/ 0 h 98"/>
                <a:gd name="T26" fmla="*/ 26 w 111"/>
                <a:gd name="T27" fmla="*/ 0 h 98"/>
                <a:gd name="T28" fmla="*/ 34 w 111"/>
                <a:gd name="T29" fmla="*/ 11 h 98"/>
                <a:gd name="T30" fmla="*/ 49 w 111"/>
                <a:gd name="T31" fmla="*/ 28 h 98"/>
                <a:gd name="T32" fmla="*/ 70 w 111"/>
                <a:gd name="T33" fmla="*/ 52 h 98"/>
                <a:gd name="T34" fmla="*/ 86 w 111"/>
                <a:gd name="T35" fmla="*/ 71 h 98"/>
                <a:gd name="T36" fmla="*/ 92 w 111"/>
                <a:gd name="T37" fmla="*/ 78 h 98"/>
                <a:gd name="T38" fmla="*/ 92 w 111"/>
                <a:gd name="T39" fmla="*/ 29 h 98"/>
                <a:gd name="T40" fmla="*/ 92 w 111"/>
                <a:gd name="T41" fmla="*/ 13 h 98"/>
                <a:gd name="T42" fmla="*/ 91 w 111"/>
                <a:gd name="T43" fmla="*/ 6 h 98"/>
                <a:gd name="T44" fmla="*/ 90 w 111"/>
                <a:gd name="T45" fmla="*/ 5 h 98"/>
                <a:gd name="T46" fmla="*/ 80 w 111"/>
                <a:gd name="T47" fmla="*/ 4 h 98"/>
                <a:gd name="T48" fmla="*/ 80 w 111"/>
                <a:gd name="T49" fmla="*/ 0 h 98"/>
                <a:gd name="T50" fmla="*/ 97 w 111"/>
                <a:gd name="T51" fmla="*/ 0 h 98"/>
                <a:gd name="T52" fmla="*/ 111 w 111"/>
                <a:gd name="T53" fmla="*/ 0 h 98"/>
                <a:gd name="T54" fmla="*/ 111 w 111"/>
                <a:gd name="T55" fmla="*/ 4 h 98"/>
                <a:gd name="T56" fmla="*/ 102 w 111"/>
                <a:gd name="T57" fmla="*/ 5 h 98"/>
                <a:gd name="T58" fmla="*/ 100 w 111"/>
                <a:gd name="T59" fmla="*/ 6 h 98"/>
                <a:gd name="T60" fmla="*/ 99 w 111"/>
                <a:gd name="T61" fmla="*/ 13 h 98"/>
                <a:gd name="T62" fmla="*/ 99 w 111"/>
                <a:gd name="T63" fmla="*/ 29 h 98"/>
                <a:gd name="T64" fmla="*/ 99 w 111"/>
                <a:gd name="T65" fmla="*/ 61 h 98"/>
                <a:gd name="T66" fmla="*/ 99 w 111"/>
                <a:gd name="T67" fmla="*/ 98 h 98"/>
                <a:gd name="T68" fmla="*/ 92 w 111"/>
                <a:gd name="T69" fmla="*/ 98 h 98"/>
                <a:gd name="T70" fmla="*/ 91 w 111"/>
                <a:gd name="T71" fmla="*/ 96 h 98"/>
                <a:gd name="T72" fmla="*/ 89 w 111"/>
                <a:gd name="T73" fmla="*/ 95 h 98"/>
                <a:gd name="T74" fmla="*/ 87 w 111"/>
                <a:gd name="T75" fmla="*/ 93 h 98"/>
                <a:gd name="T76" fmla="*/ 78 w 111"/>
                <a:gd name="T77" fmla="*/ 83 h 98"/>
                <a:gd name="T78" fmla="*/ 69 w 111"/>
                <a:gd name="T79" fmla="*/ 72 h 98"/>
                <a:gd name="T80" fmla="*/ 19 w 111"/>
                <a:gd name="T81" fmla="*/ 14 h 98"/>
                <a:gd name="T82" fmla="*/ 19 w 111"/>
                <a:gd name="T83" fmla="*/ 66 h 98"/>
                <a:gd name="T84" fmla="*/ 20 w 111"/>
                <a:gd name="T85" fmla="*/ 82 h 98"/>
                <a:gd name="T86" fmla="*/ 20 w 111"/>
                <a:gd name="T87" fmla="*/ 89 h 98"/>
                <a:gd name="T88" fmla="*/ 22 w 111"/>
                <a:gd name="T89" fmla="*/ 90 h 98"/>
                <a:gd name="T90" fmla="*/ 32 w 111"/>
                <a:gd name="T91" fmla="*/ 91 h 98"/>
                <a:gd name="T92" fmla="*/ 32 w 111"/>
                <a:gd name="T93" fmla="*/ 96 h 98"/>
                <a:gd name="T94" fmla="*/ 18 w 111"/>
                <a:gd name="T95" fmla="*/ 95 h 98"/>
                <a:gd name="T96" fmla="*/ 0 w 111"/>
                <a:gd name="T97" fmla="*/ 9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1" h="98">
                  <a:moveTo>
                    <a:pt x="0" y="96"/>
                  </a:moveTo>
                  <a:cubicBezTo>
                    <a:pt x="0" y="91"/>
                    <a:pt x="0" y="91"/>
                    <a:pt x="0" y="91"/>
                  </a:cubicBezTo>
                  <a:cubicBezTo>
                    <a:pt x="5" y="91"/>
                    <a:pt x="8" y="91"/>
                    <a:pt x="10" y="90"/>
                  </a:cubicBezTo>
                  <a:cubicBezTo>
                    <a:pt x="11" y="90"/>
                    <a:pt x="11" y="90"/>
                    <a:pt x="11" y="89"/>
                  </a:cubicBezTo>
                  <a:cubicBezTo>
                    <a:pt x="12" y="88"/>
                    <a:pt x="12" y="86"/>
                    <a:pt x="12" y="82"/>
                  </a:cubicBezTo>
                  <a:cubicBezTo>
                    <a:pt x="13" y="76"/>
                    <a:pt x="13" y="71"/>
                    <a:pt x="13" y="67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0"/>
                    <a:pt x="13" y="9"/>
                    <a:pt x="13" y="9"/>
                  </a:cubicBezTo>
                  <a:cubicBezTo>
                    <a:pt x="12" y="8"/>
                    <a:pt x="11" y="7"/>
                    <a:pt x="10" y="6"/>
                  </a:cubicBezTo>
                  <a:cubicBezTo>
                    <a:pt x="9" y="5"/>
                    <a:pt x="8" y="5"/>
                    <a:pt x="7" y="4"/>
                  </a:cubicBezTo>
                  <a:cubicBezTo>
                    <a:pt x="6" y="4"/>
                    <a:pt x="3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13" y="0"/>
                    <a:pt x="15" y="0"/>
                  </a:cubicBezTo>
                  <a:cubicBezTo>
                    <a:pt x="19" y="0"/>
                    <a:pt x="22" y="0"/>
                    <a:pt x="26" y="0"/>
                  </a:cubicBezTo>
                  <a:cubicBezTo>
                    <a:pt x="30" y="5"/>
                    <a:pt x="32" y="8"/>
                    <a:pt x="34" y="11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70" y="52"/>
                    <a:pt x="70" y="52"/>
                    <a:pt x="70" y="52"/>
                  </a:cubicBezTo>
                  <a:cubicBezTo>
                    <a:pt x="76" y="60"/>
                    <a:pt x="82" y="66"/>
                    <a:pt x="86" y="71"/>
                  </a:cubicBezTo>
                  <a:cubicBezTo>
                    <a:pt x="88" y="74"/>
                    <a:pt x="91" y="76"/>
                    <a:pt x="92" y="7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2" y="24"/>
                    <a:pt x="92" y="19"/>
                    <a:pt x="92" y="13"/>
                  </a:cubicBezTo>
                  <a:cubicBezTo>
                    <a:pt x="92" y="9"/>
                    <a:pt x="91" y="7"/>
                    <a:pt x="91" y="6"/>
                  </a:cubicBezTo>
                  <a:cubicBezTo>
                    <a:pt x="91" y="6"/>
                    <a:pt x="90" y="5"/>
                    <a:pt x="90" y="5"/>
                  </a:cubicBezTo>
                  <a:cubicBezTo>
                    <a:pt x="88" y="4"/>
                    <a:pt x="85" y="4"/>
                    <a:pt x="80" y="4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5" y="0"/>
                    <a:pt x="91" y="0"/>
                    <a:pt x="97" y="0"/>
                  </a:cubicBezTo>
                  <a:cubicBezTo>
                    <a:pt x="102" y="0"/>
                    <a:pt x="107" y="0"/>
                    <a:pt x="111" y="0"/>
                  </a:cubicBezTo>
                  <a:cubicBezTo>
                    <a:pt x="111" y="4"/>
                    <a:pt x="111" y="4"/>
                    <a:pt x="111" y="4"/>
                  </a:cubicBezTo>
                  <a:cubicBezTo>
                    <a:pt x="106" y="4"/>
                    <a:pt x="103" y="4"/>
                    <a:pt x="102" y="5"/>
                  </a:cubicBezTo>
                  <a:cubicBezTo>
                    <a:pt x="101" y="5"/>
                    <a:pt x="101" y="6"/>
                    <a:pt x="100" y="6"/>
                  </a:cubicBezTo>
                  <a:cubicBezTo>
                    <a:pt x="100" y="7"/>
                    <a:pt x="99" y="10"/>
                    <a:pt x="99" y="13"/>
                  </a:cubicBezTo>
                  <a:cubicBezTo>
                    <a:pt x="99" y="19"/>
                    <a:pt x="99" y="24"/>
                    <a:pt x="99" y="29"/>
                  </a:cubicBezTo>
                  <a:cubicBezTo>
                    <a:pt x="99" y="61"/>
                    <a:pt x="99" y="61"/>
                    <a:pt x="99" y="61"/>
                  </a:cubicBezTo>
                  <a:cubicBezTo>
                    <a:pt x="99" y="68"/>
                    <a:pt x="99" y="80"/>
                    <a:pt x="99" y="98"/>
                  </a:cubicBezTo>
                  <a:cubicBezTo>
                    <a:pt x="92" y="98"/>
                    <a:pt x="92" y="98"/>
                    <a:pt x="92" y="98"/>
                  </a:cubicBezTo>
                  <a:cubicBezTo>
                    <a:pt x="91" y="96"/>
                    <a:pt x="91" y="96"/>
                    <a:pt x="91" y="96"/>
                  </a:cubicBezTo>
                  <a:cubicBezTo>
                    <a:pt x="90" y="96"/>
                    <a:pt x="90" y="95"/>
                    <a:pt x="89" y="95"/>
                  </a:cubicBezTo>
                  <a:cubicBezTo>
                    <a:pt x="89" y="95"/>
                    <a:pt x="88" y="94"/>
                    <a:pt x="87" y="93"/>
                  </a:cubicBezTo>
                  <a:cubicBezTo>
                    <a:pt x="83" y="88"/>
                    <a:pt x="80" y="85"/>
                    <a:pt x="78" y="83"/>
                  </a:cubicBezTo>
                  <a:cubicBezTo>
                    <a:pt x="69" y="72"/>
                    <a:pt x="69" y="72"/>
                    <a:pt x="69" y="72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66"/>
                    <a:pt x="19" y="66"/>
                    <a:pt x="19" y="66"/>
                  </a:cubicBezTo>
                  <a:cubicBezTo>
                    <a:pt x="19" y="71"/>
                    <a:pt x="19" y="76"/>
                    <a:pt x="20" y="82"/>
                  </a:cubicBezTo>
                  <a:cubicBezTo>
                    <a:pt x="20" y="86"/>
                    <a:pt x="20" y="88"/>
                    <a:pt x="20" y="89"/>
                  </a:cubicBezTo>
                  <a:cubicBezTo>
                    <a:pt x="21" y="90"/>
                    <a:pt x="21" y="90"/>
                    <a:pt x="22" y="90"/>
                  </a:cubicBezTo>
                  <a:cubicBezTo>
                    <a:pt x="23" y="91"/>
                    <a:pt x="27" y="91"/>
                    <a:pt x="32" y="91"/>
                  </a:cubicBezTo>
                  <a:cubicBezTo>
                    <a:pt x="32" y="96"/>
                    <a:pt x="32" y="96"/>
                    <a:pt x="32" y="96"/>
                  </a:cubicBezTo>
                  <a:cubicBezTo>
                    <a:pt x="28" y="95"/>
                    <a:pt x="23" y="95"/>
                    <a:pt x="18" y="95"/>
                  </a:cubicBezTo>
                  <a:cubicBezTo>
                    <a:pt x="13" y="95"/>
                    <a:pt x="7" y="95"/>
                    <a:pt x="0" y="9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3869" y="939"/>
              <a:ext cx="64" cy="149"/>
            </a:xfrm>
            <a:custGeom>
              <a:avLst/>
              <a:gdLst>
                <a:gd name="T0" fmla="*/ 41 w 41"/>
                <a:gd name="T1" fmla="*/ 91 h 96"/>
                <a:gd name="T2" fmla="*/ 41 w 41"/>
                <a:gd name="T3" fmla="*/ 96 h 96"/>
                <a:gd name="T4" fmla="*/ 21 w 41"/>
                <a:gd name="T5" fmla="*/ 95 h 96"/>
                <a:gd name="T6" fmla="*/ 0 w 41"/>
                <a:gd name="T7" fmla="*/ 96 h 96"/>
                <a:gd name="T8" fmla="*/ 0 w 41"/>
                <a:gd name="T9" fmla="*/ 91 h 96"/>
                <a:gd name="T10" fmla="*/ 10 w 41"/>
                <a:gd name="T11" fmla="*/ 91 h 96"/>
                <a:gd name="T12" fmla="*/ 12 w 41"/>
                <a:gd name="T13" fmla="*/ 89 h 96"/>
                <a:gd name="T14" fmla="*/ 13 w 41"/>
                <a:gd name="T15" fmla="*/ 83 h 96"/>
                <a:gd name="T16" fmla="*/ 14 w 41"/>
                <a:gd name="T17" fmla="*/ 63 h 96"/>
                <a:gd name="T18" fmla="*/ 14 w 41"/>
                <a:gd name="T19" fmla="*/ 32 h 96"/>
                <a:gd name="T20" fmla="*/ 13 w 41"/>
                <a:gd name="T21" fmla="*/ 14 h 96"/>
                <a:gd name="T22" fmla="*/ 12 w 41"/>
                <a:gd name="T23" fmla="*/ 6 h 96"/>
                <a:gd name="T24" fmla="*/ 10 w 41"/>
                <a:gd name="T25" fmla="*/ 5 h 96"/>
                <a:gd name="T26" fmla="*/ 0 w 41"/>
                <a:gd name="T27" fmla="*/ 4 h 96"/>
                <a:gd name="T28" fmla="*/ 0 w 41"/>
                <a:gd name="T29" fmla="*/ 0 h 96"/>
                <a:gd name="T30" fmla="*/ 20 w 41"/>
                <a:gd name="T31" fmla="*/ 0 h 96"/>
                <a:gd name="T32" fmla="*/ 41 w 41"/>
                <a:gd name="T33" fmla="*/ 0 h 96"/>
                <a:gd name="T34" fmla="*/ 41 w 41"/>
                <a:gd name="T35" fmla="*/ 4 h 96"/>
                <a:gd name="T36" fmla="*/ 31 w 41"/>
                <a:gd name="T37" fmla="*/ 5 h 96"/>
                <a:gd name="T38" fmla="*/ 28 w 41"/>
                <a:gd name="T39" fmla="*/ 6 h 96"/>
                <a:gd name="T40" fmla="*/ 27 w 41"/>
                <a:gd name="T41" fmla="*/ 13 h 96"/>
                <a:gd name="T42" fmla="*/ 27 w 41"/>
                <a:gd name="T43" fmla="*/ 32 h 96"/>
                <a:gd name="T44" fmla="*/ 27 w 41"/>
                <a:gd name="T45" fmla="*/ 63 h 96"/>
                <a:gd name="T46" fmla="*/ 27 w 41"/>
                <a:gd name="T47" fmla="*/ 81 h 96"/>
                <a:gd name="T48" fmla="*/ 28 w 41"/>
                <a:gd name="T49" fmla="*/ 89 h 96"/>
                <a:gd name="T50" fmla="*/ 31 w 41"/>
                <a:gd name="T51" fmla="*/ 91 h 96"/>
                <a:gd name="T52" fmla="*/ 41 w 41"/>
                <a:gd name="T53" fmla="*/ 9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1" h="96">
                  <a:moveTo>
                    <a:pt x="41" y="91"/>
                  </a:moveTo>
                  <a:cubicBezTo>
                    <a:pt x="41" y="96"/>
                    <a:pt x="41" y="96"/>
                    <a:pt x="41" y="96"/>
                  </a:cubicBezTo>
                  <a:cubicBezTo>
                    <a:pt x="31" y="95"/>
                    <a:pt x="24" y="95"/>
                    <a:pt x="21" y="9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5" y="91"/>
                    <a:pt x="8" y="91"/>
                    <a:pt x="10" y="91"/>
                  </a:cubicBezTo>
                  <a:cubicBezTo>
                    <a:pt x="11" y="90"/>
                    <a:pt x="12" y="90"/>
                    <a:pt x="12" y="89"/>
                  </a:cubicBezTo>
                  <a:cubicBezTo>
                    <a:pt x="13" y="88"/>
                    <a:pt x="13" y="86"/>
                    <a:pt x="13" y="83"/>
                  </a:cubicBezTo>
                  <a:cubicBezTo>
                    <a:pt x="13" y="82"/>
                    <a:pt x="13" y="75"/>
                    <a:pt x="14" y="63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3" y="20"/>
                    <a:pt x="13" y="14"/>
                  </a:cubicBezTo>
                  <a:cubicBezTo>
                    <a:pt x="13" y="10"/>
                    <a:pt x="13" y="7"/>
                    <a:pt x="12" y="6"/>
                  </a:cubicBezTo>
                  <a:cubicBezTo>
                    <a:pt x="12" y="6"/>
                    <a:pt x="11" y="5"/>
                    <a:pt x="10" y="5"/>
                  </a:cubicBezTo>
                  <a:cubicBezTo>
                    <a:pt x="8" y="4"/>
                    <a:pt x="5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0"/>
                    <a:pt x="15" y="0"/>
                    <a:pt x="20" y="0"/>
                  </a:cubicBezTo>
                  <a:cubicBezTo>
                    <a:pt x="25" y="0"/>
                    <a:pt x="32" y="0"/>
                    <a:pt x="41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5" y="4"/>
                    <a:pt x="32" y="4"/>
                    <a:pt x="31" y="5"/>
                  </a:cubicBezTo>
                  <a:cubicBezTo>
                    <a:pt x="30" y="5"/>
                    <a:pt x="29" y="6"/>
                    <a:pt x="28" y="6"/>
                  </a:cubicBezTo>
                  <a:cubicBezTo>
                    <a:pt x="28" y="7"/>
                    <a:pt x="27" y="9"/>
                    <a:pt x="27" y="13"/>
                  </a:cubicBezTo>
                  <a:cubicBezTo>
                    <a:pt x="27" y="14"/>
                    <a:pt x="27" y="20"/>
                    <a:pt x="27" y="32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27" y="69"/>
                    <a:pt x="27" y="75"/>
                    <a:pt x="27" y="81"/>
                  </a:cubicBezTo>
                  <a:cubicBezTo>
                    <a:pt x="27" y="86"/>
                    <a:pt x="28" y="88"/>
                    <a:pt x="28" y="89"/>
                  </a:cubicBezTo>
                  <a:cubicBezTo>
                    <a:pt x="29" y="90"/>
                    <a:pt x="30" y="90"/>
                    <a:pt x="31" y="91"/>
                  </a:cubicBezTo>
                  <a:cubicBezTo>
                    <a:pt x="32" y="91"/>
                    <a:pt x="35" y="91"/>
                    <a:pt x="41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3943" y="935"/>
              <a:ext cx="146" cy="156"/>
            </a:xfrm>
            <a:custGeom>
              <a:avLst/>
              <a:gdLst>
                <a:gd name="T0" fmla="*/ 94 w 94"/>
                <a:gd name="T1" fmla="*/ 86 h 100"/>
                <a:gd name="T2" fmla="*/ 91 w 94"/>
                <a:gd name="T3" fmla="*/ 92 h 100"/>
                <a:gd name="T4" fmla="*/ 75 w 94"/>
                <a:gd name="T5" fmla="*/ 98 h 100"/>
                <a:gd name="T6" fmla="*/ 57 w 94"/>
                <a:gd name="T7" fmla="*/ 100 h 100"/>
                <a:gd name="T8" fmla="*/ 37 w 94"/>
                <a:gd name="T9" fmla="*/ 97 h 100"/>
                <a:gd name="T10" fmla="*/ 21 w 94"/>
                <a:gd name="T11" fmla="*/ 89 h 100"/>
                <a:gd name="T12" fmla="*/ 9 w 94"/>
                <a:gd name="T13" fmla="*/ 78 h 100"/>
                <a:gd name="T14" fmla="*/ 2 w 94"/>
                <a:gd name="T15" fmla="*/ 65 h 100"/>
                <a:gd name="T16" fmla="*/ 0 w 94"/>
                <a:gd name="T17" fmla="*/ 50 h 100"/>
                <a:gd name="T18" fmla="*/ 16 w 94"/>
                <a:gd name="T19" fmla="*/ 14 h 100"/>
                <a:gd name="T20" fmla="*/ 59 w 94"/>
                <a:gd name="T21" fmla="*/ 0 h 100"/>
                <a:gd name="T22" fmla="*/ 71 w 94"/>
                <a:gd name="T23" fmla="*/ 1 h 100"/>
                <a:gd name="T24" fmla="*/ 84 w 94"/>
                <a:gd name="T25" fmla="*/ 3 h 100"/>
                <a:gd name="T26" fmla="*/ 94 w 94"/>
                <a:gd name="T27" fmla="*/ 6 h 100"/>
                <a:gd name="T28" fmla="*/ 91 w 94"/>
                <a:gd name="T29" fmla="*/ 13 h 100"/>
                <a:gd name="T30" fmla="*/ 90 w 94"/>
                <a:gd name="T31" fmla="*/ 26 h 100"/>
                <a:gd name="T32" fmla="*/ 85 w 94"/>
                <a:gd name="T33" fmla="*/ 26 h 100"/>
                <a:gd name="T34" fmla="*/ 85 w 94"/>
                <a:gd name="T35" fmla="*/ 18 h 100"/>
                <a:gd name="T36" fmla="*/ 78 w 94"/>
                <a:gd name="T37" fmla="*/ 9 h 100"/>
                <a:gd name="T38" fmla="*/ 57 w 94"/>
                <a:gd name="T39" fmla="*/ 5 h 100"/>
                <a:gd name="T40" fmla="*/ 40 w 94"/>
                <a:gd name="T41" fmla="*/ 8 h 100"/>
                <a:gd name="T42" fmla="*/ 28 w 94"/>
                <a:gd name="T43" fmla="*/ 15 h 100"/>
                <a:gd name="T44" fmla="*/ 19 w 94"/>
                <a:gd name="T45" fmla="*/ 28 h 100"/>
                <a:gd name="T46" fmla="*/ 16 w 94"/>
                <a:gd name="T47" fmla="*/ 47 h 100"/>
                <a:gd name="T48" fmla="*/ 29 w 94"/>
                <a:gd name="T49" fmla="*/ 80 h 100"/>
                <a:gd name="T50" fmla="*/ 63 w 94"/>
                <a:gd name="T51" fmla="*/ 92 h 100"/>
                <a:gd name="T52" fmla="*/ 81 w 94"/>
                <a:gd name="T53" fmla="*/ 90 h 100"/>
                <a:gd name="T54" fmla="*/ 92 w 94"/>
                <a:gd name="T55" fmla="*/ 84 h 100"/>
                <a:gd name="T56" fmla="*/ 94 w 94"/>
                <a:gd name="T57" fmla="*/ 8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4" h="100">
                  <a:moveTo>
                    <a:pt x="94" y="86"/>
                  </a:moveTo>
                  <a:cubicBezTo>
                    <a:pt x="91" y="92"/>
                    <a:pt x="91" y="92"/>
                    <a:pt x="91" y="92"/>
                  </a:cubicBezTo>
                  <a:cubicBezTo>
                    <a:pt x="85" y="95"/>
                    <a:pt x="80" y="97"/>
                    <a:pt x="75" y="98"/>
                  </a:cubicBezTo>
                  <a:cubicBezTo>
                    <a:pt x="69" y="99"/>
                    <a:pt x="64" y="100"/>
                    <a:pt x="57" y="100"/>
                  </a:cubicBezTo>
                  <a:cubicBezTo>
                    <a:pt x="50" y="100"/>
                    <a:pt x="43" y="99"/>
                    <a:pt x="37" y="97"/>
                  </a:cubicBezTo>
                  <a:cubicBezTo>
                    <a:pt x="31" y="95"/>
                    <a:pt x="25" y="93"/>
                    <a:pt x="21" y="89"/>
                  </a:cubicBezTo>
                  <a:cubicBezTo>
                    <a:pt x="16" y="86"/>
                    <a:pt x="12" y="83"/>
                    <a:pt x="9" y="78"/>
                  </a:cubicBezTo>
                  <a:cubicBezTo>
                    <a:pt x="6" y="74"/>
                    <a:pt x="4" y="70"/>
                    <a:pt x="2" y="65"/>
                  </a:cubicBezTo>
                  <a:cubicBezTo>
                    <a:pt x="1" y="61"/>
                    <a:pt x="0" y="55"/>
                    <a:pt x="0" y="50"/>
                  </a:cubicBezTo>
                  <a:cubicBezTo>
                    <a:pt x="0" y="35"/>
                    <a:pt x="5" y="24"/>
                    <a:pt x="16" y="14"/>
                  </a:cubicBezTo>
                  <a:cubicBezTo>
                    <a:pt x="26" y="5"/>
                    <a:pt x="41" y="0"/>
                    <a:pt x="59" y="0"/>
                  </a:cubicBezTo>
                  <a:cubicBezTo>
                    <a:pt x="63" y="0"/>
                    <a:pt x="67" y="0"/>
                    <a:pt x="71" y="1"/>
                  </a:cubicBezTo>
                  <a:cubicBezTo>
                    <a:pt x="74" y="1"/>
                    <a:pt x="79" y="2"/>
                    <a:pt x="84" y="3"/>
                  </a:cubicBezTo>
                  <a:cubicBezTo>
                    <a:pt x="89" y="5"/>
                    <a:pt x="92" y="6"/>
                    <a:pt x="94" y="6"/>
                  </a:cubicBezTo>
                  <a:cubicBezTo>
                    <a:pt x="93" y="8"/>
                    <a:pt x="92" y="11"/>
                    <a:pt x="91" y="13"/>
                  </a:cubicBezTo>
                  <a:cubicBezTo>
                    <a:pt x="91" y="17"/>
                    <a:pt x="90" y="21"/>
                    <a:pt x="90" y="26"/>
                  </a:cubicBezTo>
                  <a:cubicBezTo>
                    <a:pt x="85" y="26"/>
                    <a:pt x="85" y="26"/>
                    <a:pt x="85" y="26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14"/>
                    <a:pt x="82" y="11"/>
                    <a:pt x="78" y="9"/>
                  </a:cubicBezTo>
                  <a:cubicBezTo>
                    <a:pt x="73" y="6"/>
                    <a:pt x="66" y="5"/>
                    <a:pt x="57" y="5"/>
                  </a:cubicBezTo>
                  <a:cubicBezTo>
                    <a:pt x="51" y="5"/>
                    <a:pt x="45" y="6"/>
                    <a:pt x="40" y="8"/>
                  </a:cubicBezTo>
                  <a:cubicBezTo>
                    <a:pt x="36" y="9"/>
                    <a:pt x="31" y="12"/>
                    <a:pt x="28" y="15"/>
                  </a:cubicBezTo>
                  <a:cubicBezTo>
                    <a:pt x="24" y="18"/>
                    <a:pt x="21" y="23"/>
                    <a:pt x="19" y="28"/>
                  </a:cubicBezTo>
                  <a:cubicBezTo>
                    <a:pt x="17" y="33"/>
                    <a:pt x="16" y="39"/>
                    <a:pt x="16" y="47"/>
                  </a:cubicBezTo>
                  <a:cubicBezTo>
                    <a:pt x="16" y="61"/>
                    <a:pt x="20" y="72"/>
                    <a:pt x="29" y="80"/>
                  </a:cubicBezTo>
                  <a:cubicBezTo>
                    <a:pt x="37" y="88"/>
                    <a:pt x="49" y="92"/>
                    <a:pt x="63" y="92"/>
                  </a:cubicBezTo>
                  <a:cubicBezTo>
                    <a:pt x="70" y="92"/>
                    <a:pt x="76" y="91"/>
                    <a:pt x="81" y="90"/>
                  </a:cubicBezTo>
                  <a:cubicBezTo>
                    <a:pt x="85" y="89"/>
                    <a:pt x="89" y="87"/>
                    <a:pt x="92" y="84"/>
                  </a:cubicBezTo>
                  <a:lnTo>
                    <a:pt x="94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3293" y="935"/>
              <a:ext cx="146" cy="156"/>
            </a:xfrm>
            <a:custGeom>
              <a:avLst/>
              <a:gdLst>
                <a:gd name="T0" fmla="*/ 94 w 94"/>
                <a:gd name="T1" fmla="*/ 86 h 100"/>
                <a:gd name="T2" fmla="*/ 91 w 94"/>
                <a:gd name="T3" fmla="*/ 92 h 100"/>
                <a:gd name="T4" fmla="*/ 75 w 94"/>
                <a:gd name="T5" fmla="*/ 98 h 100"/>
                <a:gd name="T6" fmla="*/ 57 w 94"/>
                <a:gd name="T7" fmla="*/ 100 h 100"/>
                <a:gd name="T8" fmla="*/ 37 w 94"/>
                <a:gd name="T9" fmla="*/ 97 h 100"/>
                <a:gd name="T10" fmla="*/ 21 w 94"/>
                <a:gd name="T11" fmla="*/ 89 h 100"/>
                <a:gd name="T12" fmla="*/ 9 w 94"/>
                <a:gd name="T13" fmla="*/ 78 h 100"/>
                <a:gd name="T14" fmla="*/ 2 w 94"/>
                <a:gd name="T15" fmla="*/ 65 h 100"/>
                <a:gd name="T16" fmla="*/ 0 w 94"/>
                <a:gd name="T17" fmla="*/ 50 h 100"/>
                <a:gd name="T18" fmla="*/ 16 w 94"/>
                <a:gd name="T19" fmla="*/ 14 h 100"/>
                <a:gd name="T20" fmla="*/ 59 w 94"/>
                <a:gd name="T21" fmla="*/ 0 h 100"/>
                <a:gd name="T22" fmla="*/ 71 w 94"/>
                <a:gd name="T23" fmla="*/ 1 h 100"/>
                <a:gd name="T24" fmla="*/ 84 w 94"/>
                <a:gd name="T25" fmla="*/ 3 h 100"/>
                <a:gd name="T26" fmla="*/ 94 w 94"/>
                <a:gd name="T27" fmla="*/ 6 h 100"/>
                <a:gd name="T28" fmla="*/ 91 w 94"/>
                <a:gd name="T29" fmla="*/ 13 h 100"/>
                <a:gd name="T30" fmla="*/ 90 w 94"/>
                <a:gd name="T31" fmla="*/ 26 h 100"/>
                <a:gd name="T32" fmla="*/ 86 w 94"/>
                <a:gd name="T33" fmla="*/ 26 h 100"/>
                <a:gd name="T34" fmla="*/ 85 w 94"/>
                <a:gd name="T35" fmla="*/ 18 h 100"/>
                <a:gd name="T36" fmla="*/ 78 w 94"/>
                <a:gd name="T37" fmla="*/ 9 h 100"/>
                <a:gd name="T38" fmla="*/ 57 w 94"/>
                <a:gd name="T39" fmla="*/ 5 h 100"/>
                <a:gd name="T40" fmla="*/ 40 w 94"/>
                <a:gd name="T41" fmla="*/ 8 h 100"/>
                <a:gd name="T42" fmla="*/ 28 w 94"/>
                <a:gd name="T43" fmla="*/ 15 h 100"/>
                <a:gd name="T44" fmla="*/ 19 w 94"/>
                <a:gd name="T45" fmla="*/ 28 h 100"/>
                <a:gd name="T46" fmla="*/ 16 w 94"/>
                <a:gd name="T47" fmla="*/ 47 h 100"/>
                <a:gd name="T48" fmla="*/ 29 w 94"/>
                <a:gd name="T49" fmla="*/ 80 h 100"/>
                <a:gd name="T50" fmla="*/ 63 w 94"/>
                <a:gd name="T51" fmla="*/ 92 h 100"/>
                <a:gd name="T52" fmla="*/ 81 w 94"/>
                <a:gd name="T53" fmla="*/ 90 h 100"/>
                <a:gd name="T54" fmla="*/ 92 w 94"/>
                <a:gd name="T55" fmla="*/ 84 h 100"/>
                <a:gd name="T56" fmla="*/ 94 w 94"/>
                <a:gd name="T57" fmla="*/ 8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4" h="100">
                  <a:moveTo>
                    <a:pt x="94" y="86"/>
                  </a:moveTo>
                  <a:cubicBezTo>
                    <a:pt x="91" y="92"/>
                    <a:pt x="91" y="92"/>
                    <a:pt x="91" y="92"/>
                  </a:cubicBezTo>
                  <a:cubicBezTo>
                    <a:pt x="85" y="95"/>
                    <a:pt x="80" y="97"/>
                    <a:pt x="75" y="98"/>
                  </a:cubicBezTo>
                  <a:cubicBezTo>
                    <a:pt x="69" y="99"/>
                    <a:pt x="64" y="100"/>
                    <a:pt x="57" y="100"/>
                  </a:cubicBezTo>
                  <a:cubicBezTo>
                    <a:pt x="50" y="100"/>
                    <a:pt x="43" y="99"/>
                    <a:pt x="37" y="97"/>
                  </a:cubicBezTo>
                  <a:cubicBezTo>
                    <a:pt x="31" y="95"/>
                    <a:pt x="25" y="93"/>
                    <a:pt x="21" y="89"/>
                  </a:cubicBezTo>
                  <a:cubicBezTo>
                    <a:pt x="16" y="86"/>
                    <a:pt x="12" y="83"/>
                    <a:pt x="9" y="78"/>
                  </a:cubicBezTo>
                  <a:cubicBezTo>
                    <a:pt x="6" y="74"/>
                    <a:pt x="4" y="70"/>
                    <a:pt x="2" y="65"/>
                  </a:cubicBezTo>
                  <a:cubicBezTo>
                    <a:pt x="1" y="61"/>
                    <a:pt x="0" y="55"/>
                    <a:pt x="0" y="50"/>
                  </a:cubicBezTo>
                  <a:cubicBezTo>
                    <a:pt x="0" y="35"/>
                    <a:pt x="5" y="24"/>
                    <a:pt x="16" y="14"/>
                  </a:cubicBezTo>
                  <a:cubicBezTo>
                    <a:pt x="26" y="5"/>
                    <a:pt x="41" y="0"/>
                    <a:pt x="59" y="0"/>
                  </a:cubicBezTo>
                  <a:cubicBezTo>
                    <a:pt x="63" y="0"/>
                    <a:pt x="67" y="0"/>
                    <a:pt x="71" y="1"/>
                  </a:cubicBezTo>
                  <a:cubicBezTo>
                    <a:pt x="74" y="1"/>
                    <a:pt x="79" y="2"/>
                    <a:pt x="84" y="3"/>
                  </a:cubicBezTo>
                  <a:cubicBezTo>
                    <a:pt x="89" y="5"/>
                    <a:pt x="92" y="6"/>
                    <a:pt x="94" y="6"/>
                  </a:cubicBezTo>
                  <a:cubicBezTo>
                    <a:pt x="93" y="8"/>
                    <a:pt x="92" y="11"/>
                    <a:pt x="91" y="13"/>
                  </a:cubicBezTo>
                  <a:cubicBezTo>
                    <a:pt x="91" y="17"/>
                    <a:pt x="90" y="21"/>
                    <a:pt x="90" y="26"/>
                  </a:cubicBezTo>
                  <a:cubicBezTo>
                    <a:pt x="86" y="26"/>
                    <a:pt x="86" y="26"/>
                    <a:pt x="86" y="26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14"/>
                    <a:pt x="82" y="11"/>
                    <a:pt x="78" y="9"/>
                  </a:cubicBezTo>
                  <a:cubicBezTo>
                    <a:pt x="73" y="6"/>
                    <a:pt x="66" y="5"/>
                    <a:pt x="57" y="5"/>
                  </a:cubicBezTo>
                  <a:cubicBezTo>
                    <a:pt x="51" y="5"/>
                    <a:pt x="45" y="6"/>
                    <a:pt x="40" y="8"/>
                  </a:cubicBezTo>
                  <a:cubicBezTo>
                    <a:pt x="36" y="9"/>
                    <a:pt x="31" y="12"/>
                    <a:pt x="28" y="15"/>
                  </a:cubicBezTo>
                  <a:cubicBezTo>
                    <a:pt x="24" y="18"/>
                    <a:pt x="21" y="23"/>
                    <a:pt x="19" y="28"/>
                  </a:cubicBezTo>
                  <a:cubicBezTo>
                    <a:pt x="17" y="33"/>
                    <a:pt x="16" y="39"/>
                    <a:pt x="16" y="47"/>
                  </a:cubicBezTo>
                  <a:cubicBezTo>
                    <a:pt x="16" y="61"/>
                    <a:pt x="20" y="72"/>
                    <a:pt x="29" y="80"/>
                  </a:cubicBezTo>
                  <a:cubicBezTo>
                    <a:pt x="37" y="88"/>
                    <a:pt x="49" y="92"/>
                    <a:pt x="63" y="92"/>
                  </a:cubicBezTo>
                  <a:cubicBezTo>
                    <a:pt x="70" y="92"/>
                    <a:pt x="76" y="91"/>
                    <a:pt x="81" y="90"/>
                  </a:cubicBezTo>
                  <a:cubicBezTo>
                    <a:pt x="85" y="89"/>
                    <a:pt x="89" y="87"/>
                    <a:pt x="92" y="84"/>
                  </a:cubicBezTo>
                  <a:lnTo>
                    <a:pt x="94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3357" y="740"/>
              <a:ext cx="201" cy="151"/>
            </a:xfrm>
            <a:custGeom>
              <a:avLst/>
              <a:gdLst>
                <a:gd name="T0" fmla="*/ 0 w 130"/>
                <a:gd name="T1" fmla="*/ 4 h 97"/>
                <a:gd name="T2" fmla="*/ 0 w 130"/>
                <a:gd name="T3" fmla="*/ 0 h 97"/>
                <a:gd name="T4" fmla="*/ 14 w 130"/>
                <a:gd name="T5" fmla="*/ 0 h 97"/>
                <a:gd name="T6" fmla="*/ 27 w 130"/>
                <a:gd name="T7" fmla="*/ 0 h 97"/>
                <a:gd name="T8" fmla="*/ 38 w 130"/>
                <a:gd name="T9" fmla="*/ 24 h 97"/>
                <a:gd name="T10" fmla="*/ 65 w 130"/>
                <a:gd name="T11" fmla="*/ 76 h 97"/>
                <a:gd name="T12" fmla="*/ 89 w 130"/>
                <a:gd name="T13" fmla="*/ 28 h 97"/>
                <a:gd name="T14" fmla="*/ 102 w 130"/>
                <a:gd name="T15" fmla="*/ 0 h 97"/>
                <a:gd name="T16" fmla="*/ 115 w 130"/>
                <a:gd name="T17" fmla="*/ 0 h 97"/>
                <a:gd name="T18" fmla="*/ 130 w 130"/>
                <a:gd name="T19" fmla="*/ 0 h 97"/>
                <a:gd name="T20" fmla="*/ 130 w 130"/>
                <a:gd name="T21" fmla="*/ 4 h 97"/>
                <a:gd name="T22" fmla="*/ 120 w 130"/>
                <a:gd name="T23" fmla="*/ 5 h 97"/>
                <a:gd name="T24" fmla="*/ 118 w 130"/>
                <a:gd name="T25" fmla="*/ 7 h 97"/>
                <a:gd name="T26" fmla="*/ 117 w 130"/>
                <a:gd name="T27" fmla="*/ 13 h 97"/>
                <a:gd name="T28" fmla="*/ 116 w 130"/>
                <a:gd name="T29" fmla="*/ 32 h 97"/>
                <a:gd name="T30" fmla="*/ 116 w 130"/>
                <a:gd name="T31" fmla="*/ 63 h 97"/>
                <a:gd name="T32" fmla="*/ 117 w 130"/>
                <a:gd name="T33" fmla="*/ 81 h 97"/>
                <a:gd name="T34" fmla="*/ 118 w 130"/>
                <a:gd name="T35" fmla="*/ 89 h 97"/>
                <a:gd name="T36" fmla="*/ 120 w 130"/>
                <a:gd name="T37" fmla="*/ 90 h 97"/>
                <a:gd name="T38" fmla="*/ 130 w 130"/>
                <a:gd name="T39" fmla="*/ 91 h 97"/>
                <a:gd name="T40" fmla="*/ 130 w 130"/>
                <a:gd name="T41" fmla="*/ 95 h 97"/>
                <a:gd name="T42" fmla="*/ 110 w 130"/>
                <a:gd name="T43" fmla="*/ 95 h 97"/>
                <a:gd name="T44" fmla="*/ 89 w 130"/>
                <a:gd name="T45" fmla="*/ 95 h 97"/>
                <a:gd name="T46" fmla="*/ 89 w 130"/>
                <a:gd name="T47" fmla="*/ 91 h 97"/>
                <a:gd name="T48" fmla="*/ 100 w 130"/>
                <a:gd name="T49" fmla="*/ 90 h 97"/>
                <a:gd name="T50" fmla="*/ 102 w 130"/>
                <a:gd name="T51" fmla="*/ 89 h 97"/>
                <a:gd name="T52" fmla="*/ 103 w 130"/>
                <a:gd name="T53" fmla="*/ 82 h 97"/>
                <a:gd name="T54" fmla="*/ 103 w 130"/>
                <a:gd name="T55" fmla="*/ 63 h 97"/>
                <a:gd name="T56" fmla="*/ 103 w 130"/>
                <a:gd name="T57" fmla="*/ 14 h 97"/>
                <a:gd name="T58" fmla="*/ 79 w 130"/>
                <a:gd name="T59" fmla="*/ 62 h 97"/>
                <a:gd name="T60" fmla="*/ 70 w 130"/>
                <a:gd name="T61" fmla="*/ 81 h 97"/>
                <a:gd name="T62" fmla="*/ 63 w 130"/>
                <a:gd name="T63" fmla="*/ 97 h 97"/>
                <a:gd name="T64" fmla="*/ 60 w 130"/>
                <a:gd name="T65" fmla="*/ 97 h 97"/>
                <a:gd name="T66" fmla="*/ 59 w 130"/>
                <a:gd name="T67" fmla="*/ 93 h 97"/>
                <a:gd name="T68" fmla="*/ 54 w 130"/>
                <a:gd name="T69" fmla="*/ 83 h 97"/>
                <a:gd name="T70" fmla="*/ 20 w 130"/>
                <a:gd name="T71" fmla="*/ 16 h 97"/>
                <a:gd name="T72" fmla="*/ 20 w 130"/>
                <a:gd name="T73" fmla="*/ 63 h 97"/>
                <a:gd name="T74" fmla="*/ 20 w 130"/>
                <a:gd name="T75" fmla="*/ 81 h 97"/>
                <a:gd name="T76" fmla="*/ 22 w 130"/>
                <a:gd name="T77" fmla="*/ 89 h 97"/>
                <a:gd name="T78" fmla="*/ 24 w 130"/>
                <a:gd name="T79" fmla="*/ 90 h 97"/>
                <a:gd name="T80" fmla="*/ 34 w 130"/>
                <a:gd name="T81" fmla="*/ 91 h 97"/>
                <a:gd name="T82" fmla="*/ 34 w 130"/>
                <a:gd name="T83" fmla="*/ 95 h 97"/>
                <a:gd name="T84" fmla="*/ 17 w 130"/>
                <a:gd name="T85" fmla="*/ 95 h 97"/>
                <a:gd name="T86" fmla="*/ 0 w 130"/>
                <a:gd name="T87" fmla="*/ 95 h 97"/>
                <a:gd name="T88" fmla="*/ 0 w 130"/>
                <a:gd name="T89" fmla="*/ 91 h 97"/>
                <a:gd name="T90" fmla="*/ 10 w 130"/>
                <a:gd name="T91" fmla="*/ 90 h 97"/>
                <a:gd name="T92" fmla="*/ 12 w 130"/>
                <a:gd name="T93" fmla="*/ 89 h 97"/>
                <a:gd name="T94" fmla="*/ 13 w 130"/>
                <a:gd name="T95" fmla="*/ 82 h 97"/>
                <a:gd name="T96" fmla="*/ 14 w 130"/>
                <a:gd name="T97" fmla="*/ 63 h 97"/>
                <a:gd name="T98" fmla="*/ 14 w 130"/>
                <a:gd name="T99" fmla="*/ 32 h 97"/>
                <a:gd name="T100" fmla="*/ 13 w 130"/>
                <a:gd name="T101" fmla="*/ 14 h 97"/>
                <a:gd name="T102" fmla="*/ 12 w 130"/>
                <a:gd name="T103" fmla="*/ 7 h 97"/>
                <a:gd name="T104" fmla="*/ 10 w 130"/>
                <a:gd name="T105" fmla="*/ 5 h 97"/>
                <a:gd name="T106" fmla="*/ 0 w 130"/>
                <a:gd name="T107" fmla="*/ 4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0" h="97">
                  <a:moveTo>
                    <a:pt x="0" y="4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0"/>
                    <a:pt x="9" y="0"/>
                    <a:pt x="14" y="0"/>
                  </a:cubicBezTo>
                  <a:cubicBezTo>
                    <a:pt x="18" y="0"/>
                    <a:pt x="23" y="0"/>
                    <a:pt x="27" y="0"/>
                  </a:cubicBezTo>
                  <a:cubicBezTo>
                    <a:pt x="31" y="9"/>
                    <a:pt x="35" y="17"/>
                    <a:pt x="38" y="24"/>
                  </a:cubicBezTo>
                  <a:cubicBezTo>
                    <a:pt x="65" y="76"/>
                    <a:pt x="65" y="76"/>
                    <a:pt x="65" y="76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96" y="15"/>
                    <a:pt x="100" y="5"/>
                    <a:pt x="102" y="0"/>
                  </a:cubicBezTo>
                  <a:cubicBezTo>
                    <a:pt x="107" y="0"/>
                    <a:pt x="112" y="0"/>
                    <a:pt x="115" y="0"/>
                  </a:cubicBezTo>
                  <a:cubicBezTo>
                    <a:pt x="118" y="0"/>
                    <a:pt x="123" y="0"/>
                    <a:pt x="130" y="0"/>
                  </a:cubicBezTo>
                  <a:cubicBezTo>
                    <a:pt x="130" y="4"/>
                    <a:pt x="130" y="4"/>
                    <a:pt x="130" y="4"/>
                  </a:cubicBezTo>
                  <a:cubicBezTo>
                    <a:pt x="125" y="4"/>
                    <a:pt x="121" y="5"/>
                    <a:pt x="120" y="5"/>
                  </a:cubicBezTo>
                  <a:cubicBezTo>
                    <a:pt x="119" y="5"/>
                    <a:pt x="118" y="6"/>
                    <a:pt x="118" y="7"/>
                  </a:cubicBezTo>
                  <a:cubicBezTo>
                    <a:pt x="117" y="8"/>
                    <a:pt x="117" y="10"/>
                    <a:pt x="117" y="13"/>
                  </a:cubicBezTo>
                  <a:cubicBezTo>
                    <a:pt x="116" y="14"/>
                    <a:pt x="116" y="20"/>
                    <a:pt x="116" y="32"/>
                  </a:cubicBezTo>
                  <a:cubicBezTo>
                    <a:pt x="116" y="63"/>
                    <a:pt x="116" y="63"/>
                    <a:pt x="116" y="63"/>
                  </a:cubicBezTo>
                  <a:cubicBezTo>
                    <a:pt x="116" y="69"/>
                    <a:pt x="116" y="75"/>
                    <a:pt x="117" y="81"/>
                  </a:cubicBezTo>
                  <a:cubicBezTo>
                    <a:pt x="117" y="85"/>
                    <a:pt x="117" y="88"/>
                    <a:pt x="118" y="89"/>
                  </a:cubicBezTo>
                  <a:cubicBezTo>
                    <a:pt x="118" y="89"/>
                    <a:pt x="119" y="90"/>
                    <a:pt x="120" y="90"/>
                  </a:cubicBezTo>
                  <a:cubicBezTo>
                    <a:pt x="121" y="91"/>
                    <a:pt x="125" y="91"/>
                    <a:pt x="130" y="91"/>
                  </a:cubicBezTo>
                  <a:cubicBezTo>
                    <a:pt x="130" y="95"/>
                    <a:pt x="130" y="95"/>
                    <a:pt x="130" y="95"/>
                  </a:cubicBezTo>
                  <a:cubicBezTo>
                    <a:pt x="121" y="95"/>
                    <a:pt x="114" y="95"/>
                    <a:pt x="110" y="95"/>
                  </a:cubicBezTo>
                  <a:cubicBezTo>
                    <a:pt x="107" y="95"/>
                    <a:pt x="100" y="95"/>
                    <a:pt x="89" y="95"/>
                  </a:cubicBezTo>
                  <a:cubicBezTo>
                    <a:pt x="89" y="91"/>
                    <a:pt x="89" y="91"/>
                    <a:pt x="89" y="91"/>
                  </a:cubicBezTo>
                  <a:cubicBezTo>
                    <a:pt x="95" y="91"/>
                    <a:pt x="98" y="91"/>
                    <a:pt x="100" y="90"/>
                  </a:cubicBezTo>
                  <a:cubicBezTo>
                    <a:pt x="101" y="90"/>
                    <a:pt x="102" y="89"/>
                    <a:pt x="102" y="89"/>
                  </a:cubicBezTo>
                  <a:cubicBezTo>
                    <a:pt x="103" y="88"/>
                    <a:pt x="103" y="86"/>
                    <a:pt x="103" y="82"/>
                  </a:cubicBezTo>
                  <a:cubicBezTo>
                    <a:pt x="103" y="81"/>
                    <a:pt x="103" y="75"/>
                    <a:pt x="103" y="63"/>
                  </a:cubicBezTo>
                  <a:cubicBezTo>
                    <a:pt x="103" y="14"/>
                    <a:pt x="103" y="14"/>
                    <a:pt x="103" y="14"/>
                  </a:cubicBezTo>
                  <a:cubicBezTo>
                    <a:pt x="79" y="62"/>
                    <a:pt x="79" y="62"/>
                    <a:pt x="79" y="62"/>
                  </a:cubicBezTo>
                  <a:cubicBezTo>
                    <a:pt x="75" y="70"/>
                    <a:pt x="72" y="76"/>
                    <a:pt x="70" y="81"/>
                  </a:cubicBezTo>
                  <a:cubicBezTo>
                    <a:pt x="69" y="84"/>
                    <a:pt x="66" y="89"/>
                    <a:pt x="63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5"/>
                    <a:pt x="59" y="94"/>
                    <a:pt x="59" y="9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63"/>
                    <a:pt x="20" y="63"/>
                    <a:pt x="20" y="63"/>
                  </a:cubicBezTo>
                  <a:cubicBezTo>
                    <a:pt x="20" y="69"/>
                    <a:pt x="20" y="75"/>
                    <a:pt x="20" y="81"/>
                  </a:cubicBezTo>
                  <a:cubicBezTo>
                    <a:pt x="21" y="85"/>
                    <a:pt x="21" y="88"/>
                    <a:pt x="22" y="89"/>
                  </a:cubicBezTo>
                  <a:cubicBezTo>
                    <a:pt x="22" y="89"/>
                    <a:pt x="23" y="90"/>
                    <a:pt x="24" y="90"/>
                  </a:cubicBezTo>
                  <a:cubicBezTo>
                    <a:pt x="25" y="91"/>
                    <a:pt x="29" y="91"/>
                    <a:pt x="34" y="91"/>
                  </a:cubicBezTo>
                  <a:cubicBezTo>
                    <a:pt x="34" y="95"/>
                    <a:pt x="34" y="95"/>
                    <a:pt x="34" y="95"/>
                  </a:cubicBezTo>
                  <a:cubicBezTo>
                    <a:pt x="17" y="95"/>
                    <a:pt x="17" y="95"/>
                    <a:pt x="17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5" y="91"/>
                    <a:pt x="8" y="91"/>
                    <a:pt x="10" y="90"/>
                  </a:cubicBezTo>
                  <a:cubicBezTo>
                    <a:pt x="11" y="90"/>
                    <a:pt x="12" y="89"/>
                    <a:pt x="12" y="89"/>
                  </a:cubicBezTo>
                  <a:cubicBezTo>
                    <a:pt x="13" y="88"/>
                    <a:pt x="13" y="86"/>
                    <a:pt x="13" y="82"/>
                  </a:cubicBezTo>
                  <a:cubicBezTo>
                    <a:pt x="13" y="81"/>
                    <a:pt x="13" y="75"/>
                    <a:pt x="14" y="63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3" y="20"/>
                    <a:pt x="13" y="14"/>
                  </a:cubicBezTo>
                  <a:cubicBezTo>
                    <a:pt x="13" y="10"/>
                    <a:pt x="13" y="8"/>
                    <a:pt x="12" y="7"/>
                  </a:cubicBezTo>
                  <a:cubicBezTo>
                    <a:pt x="12" y="6"/>
                    <a:pt x="11" y="5"/>
                    <a:pt x="10" y="5"/>
                  </a:cubicBezTo>
                  <a:cubicBezTo>
                    <a:pt x="8" y="5"/>
                    <a:pt x="5" y="4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7"/>
            <p:cNvSpPr>
              <a:spLocks noEditPoints="1"/>
            </p:cNvSpPr>
            <p:nvPr/>
          </p:nvSpPr>
          <p:spPr bwMode="auto">
            <a:xfrm>
              <a:off x="3566" y="738"/>
              <a:ext cx="166" cy="149"/>
            </a:xfrm>
            <a:custGeom>
              <a:avLst/>
              <a:gdLst>
                <a:gd name="T0" fmla="*/ 15 w 107"/>
                <a:gd name="T1" fmla="*/ 96 h 96"/>
                <a:gd name="T2" fmla="*/ 33 w 107"/>
                <a:gd name="T3" fmla="*/ 96 h 96"/>
                <a:gd name="T4" fmla="*/ 33 w 107"/>
                <a:gd name="T5" fmla="*/ 92 h 96"/>
                <a:gd name="T6" fmla="*/ 24 w 107"/>
                <a:gd name="T7" fmla="*/ 92 h 96"/>
                <a:gd name="T8" fmla="*/ 21 w 107"/>
                <a:gd name="T9" fmla="*/ 90 h 96"/>
                <a:gd name="T10" fmla="*/ 21 w 107"/>
                <a:gd name="T11" fmla="*/ 89 h 96"/>
                <a:gd name="T12" fmla="*/ 23 w 107"/>
                <a:gd name="T13" fmla="*/ 82 h 96"/>
                <a:gd name="T14" fmla="*/ 30 w 107"/>
                <a:gd name="T15" fmla="*/ 65 h 96"/>
                <a:gd name="T16" fmla="*/ 71 w 107"/>
                <a:gd name="T17" fmla="*/ 65 h 96"/>
                <a:gd name="T18" fmla="*/ 80 w 107"/>
                <a:gd name="T19" fmla="*/ 85 h 96"/>
                <a:gd name="T20" fmla="*/ 81 w 107"/>
                <a:gd name="T21" fmla="*/ 89 h 96"/>
                <a:gd name="T22" fmla="*/ 80 w 107"/>
                <a:gd name="T23" fmla="*/ 91 h 96"/>
                <a:gd name="T24" fmla="*/ 78 w 107"/>
                <a:gd name="T25" fmla="*/ 92 h 96"/>
                <a:gd name="T26" fmla="*/ 68 w 107"/>
                <a:gd name="T27" fmla="*/ 92 h 96"/>
                <a:gd name="T28" fmla="*/ 68 w 107"/>
                <a:gd name="T29" fmla="*/ 96 h 96"/>
                <a:gd name="T30" fmla="*/ 91 w 107"/>
                <a:gd name="T31" fmla="*/ 96 h 96"/>
                <a:gd name="T32" fmla="*/ 107 w 107"/>
                <a:gd name="T33" fmla="*/ 96 h 96"/>
                <a:gd name="T34" fmla="*/ 107 w 107"/>
                <a:gd name="T35" fmla="*/ 92 h 96"/>
                <a:gd name="T36" fmla="*/ 99 w 107"/>
                <a:gd name="T37" fmla="*/ 91 h 96"/>
                <a:gd name="T38" fmla="*/ 96 w 107"/>
                <a:gd name="T39" fmla="*/ 88 h 96"/>
                <a:gd name="T40" fmla="*/ 87 w 107"/>
                <a:gd name="T41" fmla="*/ 68 h 96"/>
                <a:gd name="T42" fmla="*/ 56 w 107"/>
                <a:gd name="T43" fmla="*/ 0 h 96"/>
                <a:gd name="T44" fmla="*/ 52 w 107"/>
                <a:gd name="T45" fmla="*/ 0 h 96"/>
                <a:gd name="T46" fmla="*/ 40 w 107"/>
                <a:gd name="T47" fmla="*/ 28 h 96"/>
                <a:gd name="T48" fmla="*/ 22 w 107"/>
                <a:gd name="T49" fmla="*/ 66 h 96"/>
                <a:gd name="T50" fmla="*/ 13 w 107"/>
                <a:gd name="T51" fmla="*/ 85 h 96"/>
                <a:gd name="T52" fmla="*/ 9 w 107"/>
                <a:gd name="T53" fmla="*/ 90 h 96"/>
                <a:gd name="T54" fmla="*/ 7 w 107"/>
                <a:gd name="T55" fmla="*/ 92 h 96"/>
                <a:gd name="T56" fmla="*/ 0 w 107"/>
                <a:gd name="T57" fmla="*/ 92 h 96"/>
                <a:gd name="T58" fmla="*/ 0 w 107"/>
                <a:gd name="T59" fmla="*/ 96 h 96"/>
                <a:gd name="T60" fmla="*/ 15 w 107"/>
                <a:gd name="T61" fmla="*/ 96 h 96"/>
                <a:gd name="T62" fmla="*/ 51 w 107"/>
                <a:gd name="T63" fmla="*/ 18 h 96"/>
                <a:gd name="T64" fmla="*/ 68 w 107"/>
                <a:gd name="T65" fmla="*/ 59 h 96"/>
                <a:gd name="T66" fmla="*/ 33 w 107"/>
                <a:gd name="T67" fmla="*/ 59 h 96"/>
                <a:gd name="T68" fmla="*/ 51 w 107"/>
                <a:gd name="T69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7" h="96">
                  <a:moveTo>
                    <a:pt x="15" y="96"/>
                  </a:moveTo>
                  <a:cubicBezTo>
                    <a:pt x="19" y="96"/>
                    <a:pt x="25" y="96"/>
                    <a:pt x="33" y="96"/>
                  </a:cubicBezTo>
                  <a:cubicBezTo>
                    <a:pt x="33" y="92"/>
                    <a:pt x="33" y="92"/>
                    <a:pt x="33" y="92"/>
                  </a:cubicBezTo>
                  <a:cubicBezTo>
                    <a:pt x="28" y="92"/>
                    <a:pt x="25" y="92"/>
                    <a:pt x="24" y="92"/>
                  </a:cubicBezTo>
                  <a:cubicBezTo>
                    <a:pt x="22" y="91"/>
                    <a:pt x="22" y="91"/>
                    <a:pt x="21" y="90"/>
                  </a:cubicBezTo>
                  <a:cubicBezTo>
                    <a:pt x="21" y="90"/>
                    <a:pt x="21" y="89"/>
                    <a:pt x="21" y="89"/>
                  </a:cubicBezTo>
                  <a:cubicBezTo>
                    <a:pt x="21" y="87"/>
                    <a:pt x="21" y="85"/>
                    <a:pt x="23" y="82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80" y="85"/>
                    <a:pt x="80" y="85"/>
                    <a:pt x="80" y="85"/>
                  </a:cubicBezTo>
                  <a:cubicBezTo>
                    <a:pt x="81" y="87"/>
                    <a:pt x="81" y="88"/>
                    <a:pt x="81" y="89"/>
                  </a:cubicBezTo>
                  <a:cubicBezTo>
                    <a:pt x="81" y="90"/>
                    <a:pt x="81" y="90"/>
                    <a:pt x="80" y="91"/>
                  </a:cubicBezTo>
                  <a:cubicBezTo>
                    <a:pt x="80" y="91"/>
                    <a:pt x="79" y="91"/>
                    <a:pt x="78" y="92"/>
                  </a:cubicBezTo>
                  <a:cubicBezTo>
                    <a:pt x="77" y="92"/>
                    <a:pt x="74" y="92"/>
                    <a:pt x="68" y="92"/>
                  </a:cubicBezTo>
                  <a:cubicBezTo>
                    <a:pt x="68" y="96"/>
                    <a:pt x="68" y="96"/>
                    <a:pt x="68" y="96"/>
                  </a:cubicBezTo>
                  <a:cubicBezTo>
                    <a:pt x="91" y="96"/>
                    <a:pt x="91" y="96"/>
                    <a:pt x="91" y="96"/>
                  </a:cubicBezTo>
                  <a:cubicBezTo>
                    <a:pt x="94" y="96"/>
                    <a:pt x="99" y="96"/>
                    <a:pt x="107" y="96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3" y="92"/>
                    <a:pt x="100" y="92"/>
                    <a:pt x="99" y="91"/>
                  </a:cubicBezTo>
                  <a:cubicBezTo>
                    <a:pt x="98" y="91"/>
                    <a:pt x="97" y="90"/>
                    <a:pt x="96" y="88"/>
                  </a:cubicBezTo>
                  <a:cubicBezTo>
                    <a:pt x="95" y="85"/>
                    <a:pt x="92" y="79"/>
                    <a:pt x="87" y="68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6" y="14"/>
                    <a:pt x="42" y="24"/>
                    <a:pt x="40" y="28"/>
                  </a:cubicBezTo>
                  <a:cubicBezTo>
                    <a:pt x="22" y="66"/>
                    <a:pt x="22" y="66"/>
                    <a:pt x="22" y="66"/>
                  </a:cubicBezTo>
                  <a:cubicBezTo>
                    <a:pt x="17" y="77"/>
                    <a:pt x="13" y="83"/>
                    <a:pt x="13" y="85"/>
                  </a:cubicBezTo>
                  <a:cubicBezTo>
                    <a:pt x="11" y="88"/>
                    <a:pt x="10" y="90"/>
                    <a:pt x="9" y="90"/>
                  </a:cubicBezTo>
                  <a:cubicBezTo>
                    <a:pt x="8" y="91"/>
                    <a:pt x="8" y="91"/>
                    <a:pt x="7" y="92"/>
                  </a:cubicBezTo>
                  <a:cubicBezTo>
                    <a:pt x="6" y="92"/>
                    <a:pt x="3" y="92"/>
                    <a:pt x="0" y="92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5" y="96"/>
                    <a:pt x="10" y="96"/>
                    <a:pt x="15" y="96"/>
                  </a:cubicBezTo>
                  <a:close/>
                  <a:moveTo>
                    <a:pt x="51" y="18"/>
                  </a:moveTo>
                  <a:cubicBezTo>
                    <a:pt x="68" y="59"/>
                    <a:pt x="68" y="59"/>
                    <a:pt x="68" y="59"/>
                  </a:cubicBezTo>
                  <a:cubicBezTo>
                    <a:pt x="33" y="59"/>
                    <a:pt x="33" y="59"/>
                    <a:pt x="33" y="59"/>
                  </a:cubicBezTo>
                  <a:lnTo>
                    <a:pt x="51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3703" y="740"/>
              <a:ext cx="163" cy="147"/>
            </a:xfrm>
            <a:custGeom>
              <a:avLst/>
              <a:gdLst>
                <a:gd name="T0" fmla="*/ 77 w 105"/>
                <a:gd name="T1" fmla="*/ 14 h 95"/>
                <a:gd name="T2" fmla="*/ 82 w 105"/>
                <a:gd name="T3" fmla="*/ 7 h 95"/>
                <a:gd name="T4" fmla="*/ 80 w 105"/>
                <a:gd name="T5" fmla="*/ 5 h 95"/>
                <a:gd name="T6" fmla="*/ 70 w 105"/>
                <a:gd name="T7" fmla="*/ 4 h 95"/>
                <a:gd name="T8" fmla="*/ 70 w 105"/>
                <a:gd name="T9" fmla="*/ 0 h 95"/>
                <a:gd name="T10" fmla="*/ 89 w 105"/>
                <a:gd name="T11" fmla="*/ 0 h 95"/>
                <a:gd name="T12" fmla="*/ 105 w 105"/>
                <a:gd name="T13" fmla="*/ 0 h 95"/>
                <a:gd name="T14" fmla="*/ 105 w 105"/>
                <a:gd name="T15" fmla="*/ 4 h 95"/>
                <a:gd name="T16" fmla="*/ 96 w 105"/>
                <a:gd name="T17" fmla="*/ 5 h 95"/>
                <a:gd name="T18" fmla="*/ 92 w 105"/>
                <a:gd name="T19" fmla="*/ 7 h 95"/>
                <a:gd name="T20" fmla="*/ 87 w 105"/>
                <a:gd name="T21" fmla="*/ 13 h 95"/>
                <a:gd name="T22" fmla="*/ 66 w 105"/>
                <a:gd name="T23" fmla="*/ 43 h 95"/>
                <a:gd name="T24" fmla="*/ 59 w 105"/>
                <a:gd name="T25" fmla="*/ 54 h 95"/>
                <a:gd name="T26" fmla="*/ 59 w 105"/>
                <a:gd name="T27" fmla="*/ 58 h 95"/>
                <a:gd name="T28" fmla="*/ 59 w 105"/>
                <a:gd name="T29" fmla="*/ 63 h 95"/>
                <a:gd name="T30" fmla="*/ 59 w 105"/>
                <a:gd name="T31" fmla="*/ 81 h 95"/>
                <a:gd name="T32" fmla="*/ 60 w 105"/>
                <a:gd name="T33" fmla="*/ 89 h 95"/>
                <a:gd name="T34" fmla="*/ 63 w 105"/>
                <a:gd name="T35" fmla="*/ 90 h 95"/>
                <a:gd name="T36" fmla="*/ 73 w 105"/>
                <a:gd name="T37" fmla="*/ 91 h 95"/>
                <a:gd name="T38" fmla="*/ 73 w 105"/>
                <a:gd name="T39" fmla="*/ 95 h 95"/>
                <a:gd name="T40" fmla="*/ 53 w 105"/>
                <a:gd name="T41" fmla="*/ 95 h 95"/>
                <a:gd name="T42" fmla="*/ 32 w 105"/>
                <a:gd name="T43" fmla="*/ 95 h 95"/>
                <a:gd name="T44" fmla="*/ 32 w 105"/>
                <a:gd name="T45" fmla="*/ 91 h 95"/>
                <a:gd name="T46" fmla="*/ 42 w 105"/>
                <a:gd name="T47" fmla="*/ 90 h 95"/>
                <a:gd name="T48" fmla="*/ 44 w 105"/>
                <a:gd name="T49" fmla="*/ 89 h 95"/>
                <a:gd name="T50" fmla="*/ 45 w 105"/>
                <a:gd name="T51" fmla="*/ 82 h 95"/>
                <a:gd name="T52" fmla="*/ 46 w 105"/>
                <a:gd name="T53" fmla="*/ 63 h 95"/>
                <a:gd name="T54" fmla="*/ 46 w 105"/>
                <a:gd name="T55" fmla="*/ 56 h 95"/>
                <a:gd name="T56" fmla="*/ 43 w 105"/>
                <a:gd name="T57" fmla="*/ 50 h 95"/>
                <a:gd name="T58" fmla="*/ 35 w 105"/>
                <a:gd name="T59" fmla="*/ 39 h 95"/>
                <a:gd name="T60" fmla="*/ 17 w 105"/>
                <a:gd name="T61" fmla="*/ 13 h 95"/>
                <a:gd name="T62" fmla="*/ 13 w 105"/>
                <a:gd name="T63" fmla="*/ 7 h 95"/>
                <a:gd name="T64" fmla="*/ 9 w 105"/>
                <a:gd name="T65" fmla="*/ 5 h 95"/>
                <a:gd name="T66" fmla="*/ 0 w 105"/>
                <a:gd name="T67" fmla="*/ 4 h 95"/>
                <a:gd name="T68" fmla="*/ 0 w 105"/>
                <a:gd name="T69" fmla="*/ 0 h 95"/>
                <a:gd name="T70" fmla="*/ 17 w 105"/>
                <a:gd name="T71" fmla="*/ 0 h 95"/>
                <a:gd name="T72" fmla="*/ 43 w 105"/>
                <a:gd name="T73" fmla="*/ 0 h 95"/>
                <a:gd name="T74" fmla="*/ 43 w 105"/>
                <a:gd name="T75" fmla="*/ 4 h 95"/>
                <a:gd name="T76" fmla="*/ 32 w 105"/>
                <a:gd name="T77" fmla="*/ 5 h 95"/>
                <a:gd name="T78" fmla="*/ 30 w 105"/>
                <a:gd name="T79" fmla="*/ 7 h 95"/>
                <a:gd name="T80" fmla="*/ 34 w 105"/>
                <a:gd name="T81" fmla="*/ 14 h 95"/>
                <a:gd name="T82" fmla="*/ 55 w 105"/>
                <a:gd name="T83" fmla="*/ 48 h 95"/>
                <a:gd name="T84" fmla="*/ 77 w 105"/>
                <a:gd name="T85" fmla="*/ 1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5" h="95">
                  <a:moveTo>
                    <a:pt x="77" y="14"/>
                  </a:moveTo>
                  <a:cubicBezTo>
                    <a:pt x="80" y="10"/>
                    <a:pt x="82" y="7"/>
                    <a:pt x="82" y="7"/>
                  </a:cubicBezTo>
                  <a:cubicBezTo>
                    <a:pt x="82" y="6"/>
                    <a:pt x="81" y="5"/>
                    <a:pt x="80" y="5"/>
                  </a:cubicBezTo>
                  <a:cubicBezTo>
                    <a:pt x="79" y="5"/>
                    <a:pt x="75" y="4"/>
                    <a:pt x="70" y="4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9" y="0"/>
                    <a:pt x="84" y="0"/>
                    <a:pt x="89" y="0"/>
                  </a:cubicBezTo>
                  <a:cubicBezTo>
                    <a:pt x="93" y="0"/>
                    <a:pt x="96" y="0"/>
                    <a:pt x="105" y="0"/>
                  </a:cubicBezTo>
                  <a:cubicBezTo>
                    <a:pt x="105" y="4"/>
                    <a:pt x="105" y="4"/>
                    <a:pt x="105" y="4"/>
                  </a:cubicBezTo>
                  <a:cubicBezTo>
                    <a:pt x="100" y="4"/>
                    <a:pt x="97" y="5"/>
                    <a:pt x="96" y="5"/>
                  </a:cubicBezTo>
                  <a:cubicBezTo>
                    <a:pt x="95" y="5"/>
                    <a:pt x="93" y="6"/>
                    <a:pt x="92" y="7"/>
                  </a:cubicBezTo>
                  <a:cubicBezTo>
                    <a:pt x="91" y="7"/>
                    <a:pt x="89" y="10"/>
                    <a:pt x="87" y="13"/>
                  </a:cubicBezTo>
                  <a:cubicBezTo>
                    <a:pt x="66" y="43"/>
                    <a:pt x="66" y="43"/>
                    <a:pt x="66" y="43"/>
                  </a:cubicBezTo>
                  <a:cubicBezTo>
                    <a:pt x="62" y="49"/>
                    <a:pt x="60" y="53"/>
                    <a:pt x="59" y="54"/>
                  </a:cubicBezTo>
                  <a:cubicBezTo>
                    <a:pt x="59" y="56"/>
                    <a:pt x="59" y="57"/>
                    <a:pt x="59" y="58"/>
                  </a:cubicBezTo>
                  <a:cubicBezTo>
                    <a:pt x="59" y="63"/>
                    <a:pt x="59" y="63"/>
                    <a:pt x="59" y="63"/>
                  </a:cubicBezTo>
                  <a:cubicBezTo>
                    <a:pt x="59" y="69"/>
                    <a:pt x="59" y="75"/>
                    <a:pt x="59" y="81"/>
                  </a:cubicBezTo>
                  <a:cubicBezTo>
                    <a:pt x="59" y="85"/>
                    <a:pt x="60" y="88"/>
                    <a:pt x="60" y="89"/>
                  </a:cubicBezTo>
                  <a:cubicBezTo>
                    <a:pt x="61" y="89"/>
                    <a:pt x="61" y="90"/>
                    <a:pt x="63" y="90"/>
                  </a:cubicBezTo>
                  <a:cubicBezTo>
                    <a:pt x="64" y="91"/>
                    <a:pt x="67" y="91"/>
                    <a:pt x="73" y="91"/>
                  </a:cubicBezTo>
                  <a:cubicBezTo>
                    <a:pt x="73" y="95"/>
                    <a:pt x="73" y="95"/>
                    <a:pt x="73" y="95"/>
                  </a:cubicBezTo>
                  <a:cubicBezTo>
                    <a:pt x="65" y="95"/>
                    <a:pt x="58" y="95"/>
                    <a:pt x="53" y="95"/>
                  </a:cubicBezTo>
                  <a:cubicBezTo>
                    <a:pt x="47" y="95"/>
                    <a:pt x="40" y="95"/>
                    <a:pt x="32" y="95"/>
                  </a:cubicBezTo>
                  <a:cubicBezTo>
                    <a:pt x="32" y="91"/>
                    <a:pt x="32" y="91"/>
                    <a:pt x="32" y="91"/>
                  </a:cubicBezTo>
                  <a:cubicBezTo>
                    <a:pt x="37" y="91"/>
                    <a:pt x="40" y="91"/>
                    <a:pt x="42" y="90"/>
                  </a:cubicBezTo>
                  <a:cubicBezTo>
                    <a:pt x="43" y="90"/>
                    <a:pt x="44" y="90"/>
                    <a:pt x="44" y="89"/>
                  </a:cubicBezTo>
                  <a:cubicBezTo>
                    <a:pt x="45" y="88"/>
                    <a:pt x="45" y="86"/>
                    <a:pt x="45" y="82"/>
                  </a:cubicBezTo>
                  <a:cubicBezTo>
                    <a:pt x="45" y="81"/>
                    <a:pt x="45" y="75"/>
                    <a:pt x="46" y="63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5" y="54"/>
                    <a:pt x="44" y="52"/>
                    <a:pt x="43" y="50"/>
                  </a:cubicBezTo>
                  <a:cubicBezTo>
                    <a:pt x="42" y="49"/>
                    <a:pt x="40" y="45"/>
                    <a:pt x="35" y="39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5" y="10"/>
                    <a:pt x="14" y="7"/>
                    <a:pt x="13" y="7"/>
                  </a:cubicBezTo>
                  <a:cubicBezTo>
                    <a:pt x="12" y="6"/>
                    <a:pt x="10" y="5"/>
                    <a:pt x="9" y="5"/>
                  </a:cubicBezTo>
                  <a:cubicBezTo>
                    <a:pt x="8" y="5"/>
                    <a:pt x="6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0"/>
                    <a:pt x="12" y="0"/>
                    <a:pt x="17" y="0"/>
                  </a:cubicBezTo>
                  <a:cubicBezTo>
                    <a:pt x="22" y="0"/>
                    <a:pt x="34" y="0"/>
                    <a:pt x="43" y="0"/>
                  </a:cubicBezTo>
                  <a:cubicBezTo>
                    <a:pt x="43" y="4"/>
                    <a:pt x="43" y="4"/>
                    <a:pt x="43" y="4"/>
                  </a:cubicBezTo>
                  <a:cubicBezTo>
                    <a:pt x="38" y="4"/>
                    <a:pt x="33" y="5"/>
                    <a:pt x="32" y="5"/>
                  </a:cubicBezTo>
                  <a:cubicBezTo>
                    <a:pt x="31" y="5"/>
                    <a:pt x="30" y="6"/>
                    <a:pt x="30" y="7"/>
                  </a:cubicBezTo>
                  <a:cubicBezTo>
                    <a:pt x="30" y="7"/>
                    <a:pt x="31" y="10"/>
                    <a:pt x="34" y="14"/>
                  </a:cubicBezTo>
                  <a:cubicBezTo>
                    <a:pt x="55" y="48"/>
                    <a:pt x="55" y="48"/>
                    <a:pt x="55" y="48"/>
                  </a:cubicBezTo>
                  <a:lnTo>
                    <a:pt x="77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29"/>
            <p:cNvSpPr>
              <a:spLocks noEditPoints="1"/>
            </p:cNvSpPr>
            <p:nvPr/>
          </p:nvSpPr>
          <p:spPr bwMode="auto">
            <a:xfrm>
              <a:off x="3860" y="737"/>
              <a:ext cx="164" cy="154"/>
            </a:xfrm>
            <a:custGeom>
              <a:avLst/>
              <a:gdLst>
                <a:gd name="T0" fmla="*/ 19 w 106"/>
                <a:gd name="T1" fmla="*/ 24 h 99"/>
                <a:gd name="T2" fmla="*/ 31 w 106"/>
                <a:gd name="T3" fmla="*/ 10 h 99"/>
                <a:gd name="T4" fmla="*/ 51 w 106"/>
                <a:gd name="T5" fmla="*/ 5 h 99"/>
                <a:gd name="T6" fmla="*/ 66 w 106"/>
                <a:gd name="T7" fmla="*/ 8 h 99"/>
                <a:gd name="T8" fmla="*/ 76 w 106"/>
                <a:gd name="T9" fmla="*/ 13 h 99"/>
                <a:gd name="T10" fmla="*/ 84 w 106"/>
                <a:gd name="T11" fmla="*/ 21 h 99"/>
                <a:gd name="T12" fmla="*/ 88 w 106"/>
                <a:gd name="T13" fmla="*/ 31 h 99"/>
                <a:gd name="T14" fmla="*/ 91 w 106"/>
                <a:gd name="T15" fmla="*/ 51 h 99"/>
                <a:gd name="T16" fmla="*/ 87 w 106"/>
                <a:gd name="T17" fmla="*/ 73 h 99"/>
                <a:gd name="T18" fmla="*/ 75 w 106"/>
                <a:gd name="T19" fmla="*/ 88 h 99"/>
                <a:gd name="T20" fmla="*/ 55 w 106"/>
                <a:gd name="T21" fmla="*/ 93 h 99"/>
                <a:gd name="T22" fmla="*/ 40 w 106"/>
                <a:gd name="T23" fmla="*/ 91 h 99"/>
                <a:gd name="T24" fmla="*/ 28 w 106"/>
                <a:gd name="T25" fmla="*/ 82 h 99"/>
                <a:gd name="T26" fmla="*/ 19 w 106"/>
                <a:gd name="T27" fmla="*/ 69 h 99"/>
                <a:gd name="T28" fmla="*/ 16 w 106"/>
                <a:gd name="T29" fmla="*/ 57 h 99"/>
                <a:gd name="T30" fmla="*/ 14 w 106"/>
                <a:gd name="T31" fmla="*/ 45 h 99"/>
                <a:gd name="T32" fmla="*/ 19 w 106"/>
                <a:gd name="T33" fmla="*/ 24 h 99"/>
                <a:gd name="T34" fmla="*/ 3 w 106"/>
                <a:gd name="T35" fmla="*/ 69 h 99"/>
                <a:gd name="T36" fmla="*/ 13 w 106"/>
                <a:gd name="T37" fmla="*/ 86 h 99"/>
                <a:gd name="T38" fmla="*/ 29 w 106"/>
                <a:gd name="T39" fmla="*/ 96 h 99"/>
                <a:gd name="T40" fmla="*/ 50 w 106"/>
                <a:gd name="T41" fmla="*/ 99 h 99"/>
                <a:gd name="T42" fmla="*/ 90 w 106"/>
                <a:gd name="T43" fmla="*/ 84 h 99"/>
                <a:gd name="T44" fmla="*/ 106 w 106"/>
                <a:gd name="T45" fmla="*/ 46 h 99"/>
                <a:gd name="T46" fmla="*/ 105 w 106"/>
                <a:gd name="T47" fmla="*/ 33 h 99"/>
                <a:gd name="T48" fmla="*/ 101 w 106"/>
                <a:gd name="T49" fmla="*/ 22 h 99"/>
                <a:gd name="T50" fmla="*/ 91 w 106"/>
                <a:gd name="T51" fmla="*/ 11 h 99"/>
                <a:gd name="T52" fmla="*/ 75 w 106"/>
                <a:gd name="T53" fmla="*/ 3 h 99"/>
                <a:gd name="T54" fmla="*/ 54 w 106"/>
                <a:gd name="T55" fmla="*/ 0 h 99"/>
                <a:gd name="T56" fmla="*/ 32 w 106"/>
                <a:gd name="T57" fmla="*/ 3 h 99"/>
                <a:gd name="T58" fmla="*/ 14 w 106"/>
                <a:gd name="T59" fmla="*/ 14 h 99"/>
                <a:gd name="T60" fmla="*/ 3 w 106"/>
                <a:gd name="T61" fmla="*/ 30 h 99"/>
                <a:gd name="T62" fmla="*/ 0 w 106"/>
                <a:gd name="T63" fmla="*/ 50 h 99"/>
                <a:gd name="T64" fmla="*/ 3 w 106"/>
                <a:gd name="T65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6" h="99">
                  <a:moveTo>
                    <a:pt x="19" y="24"/>
                  </a:moveTo>
                  <a:cubicBezTo>
                    <a:pt x="22" y="18"/>
                    <a:pt x="26" y="13"/>
                    <a:pt x="31" y="10"/>
                  </a:cubicBezTo>
                  <a:cubicBezTo>
                    <a:pt x="37" y="7"/>
                    <a:pt x="44" y="5"/>
                    <a:pt x="51" y="5"/>
                  </a:cubicBezTo>
                  <a:cubicBezTo>
                    <a:pt x="56" y="5"/>
                    <a:pt x="61" y="6"/>
                    <a:pt x="66" y="8"/>
                  </a:cubicBezTo>
                  <a:cubicBezTo>
                    <a:pt x="70" y="9"/>
                    <a:pt x="74" y="11"/>
                    <a:pt x="76" y="13"/>
                  </a:cubicBezTo>
                  <a:cubicBezTo>
                    <a:pt x="79" y="16"/>
                    <a:pt x="82" y="18"/>
                    <a:pt x="84" y="21"/>
                  </a:cubicBezTo>
                  <a:cubicBezTo>
                    <a:pt x="86" y="24"/>
                    <a:pt x="87" y="27"/>
                    <a:pt x="88" y="31"/>
                  </a:cubicBezTo>
                  <a:cubicBezTo>
                    <a:pt x="90" y="37"/>
                    <a:pt x="91" y="44"/>
                    <a:pt x="91" y="51"/>
                  </a:cubicBezTo>
                  <a:cubicBezTo>
                    <a:pt x="91" y="59"/>
                    <a:pt x="90" y="67"/>
                    <a:pt x="87" y="73"/>
                  </a:cubicBezTo>
                  <a:cubicBezTo>
                    <a:pt x="85" y="79"/>
                    <a:pt x="80" y="84"/>
                    <a:pt x="75" y="88"/>
                  </a:cubicBezTo>
                  <a:cubicBezTo>
                    <a:pt x="69" y="91"/>
                    <a:pt x="63" y="93"/>
                    <a:pt x="55" y="93"/>
                  </a:cubicBezTo>
                  <a:cubicBezTo>
                    <a:pt x="50" y="93"/>
                    <a:pt x="45" y="92"/>
                    <a:pt x="40" y="91"/>
                  </a:cubicBezTo>
                  <a:cubicBezTo>
                    <a:pt x="36" y="89"/>
                    <a:pt x="32" y="86"/>
                    <a:pt x="28" y="82"/>
                  </a:cubicBezTo>
                  <a:cubicBezTo>
                    <a:pt x="24" y="79"/>
                    <a:pt x="21" y="74"/>
                    <a:pt x="19" y="69"/>
                  </a:cubicBezTo>
                  <a:cubicBezTo>
                    <a:pt x="18" y="66"/>
                    <a:pt x="17" y="62"/>
                    <a:pt x="16" y="57"/>
                  </a:cubicBezTo>
                  <a:cubicBezTo>
                    <a:pt x="15" y="53"/>
                    <a:pt x="14" y="49"/>
                    <a:pt x="14" y="45"/>
                  </a:cubicBezTo>
                  <a:cubicBezTo>
                    <a:pt x="14" y="37"/>
                    <a:pt x="16" y="30"/>
                    <a:pt x="19" y="24"/>
                  </a:cubicBezTo>
                  <a:close/>
                  <a:moveTo>
                    <a:pt x="3" y="69"/>
                  </a:moveTo>
                  <a:cubicBezTo>
                    <a:pt x="5" y="76"/>
                    <a:pt x="9" y="81"/>
                    <a:pt x="13" y="86"/>
                  </a:cubicBezTo>
                  <a:cubicBezTo>
                    <a:pt x="18" y="90"/>
                    <a:pt x="23" y="94"/>
                    <a:pt x="29" y="96"/>
                  </a:cubicBezTo>
                  <a:cubicBezTo>
                    <a:pt x="36" y="98"/>
                    <a:pt x="43" y="99"/>
                    <a:pt x="50" y="99"/>
                  </a:cubicBezTo>
                  <a:cubicBezTo>
                    <a:pt x="66" y="99"/>
                    <a:pt x="80" y="94"/>
                    <a:pt x="90" y="84"/>
                  </a:cubicBezTo>
                  <a:cubicBezTo>
                    <a:pt x="101" y="74"/>
                    <a:pt x="106" y="62"/>
                    <a:pt x="106" y="46"/>
                  </a:cubicBezTo>
                  <a:cubicBezTo>
                    <a:pt x="106" y="42"/>
                    <a:pt x="106" y="37"/>
                    <a:pt x="105" y="33"/>
                  </a:cubicBezTo>
                  <a:cubicBezTo>
                    <a:pt x="104" y="29"/>
                    <a:pt x="102" y="25"/>
                    <a:pt x="101" y="22"/>
                  </a:cubicBezTo>
                  <a:cubicBezTo>
                    <a:pt x="98" y="18"/>
                    <a:pt x="95" y="15"/>
                    <a:pt x="91" y="11"/>
                  </a:cubicBezTo>
                  <a:cubicBezTo>
                    <a:pt x="87" y="8"/>
                    <a:pt x="82" y="5"/>
                    <a:pt x="75" y="3"/>
                  </a:cubicBezTo>
                  <a:cubicBezTo>
                    <a:pt x="69" y="1"/>
                    <a:pt x="62" y="0"/>
                    <a:pt x="54" y="0"/>
                  </a:cubicBezTo>
                  <a:cubicBezTo>
                    <a:pt x="46" y="0"/>
                    <a:pt x="38" y="1"/>
                    <a:pt x="32" y="3"/>
                  </a:cubicBezTo>
                  <a:cubicBezTo>
                    <a:pt x="25" y="6"/>
                    <a:pt x="19" y="9"/>
                    <a:pt x="14" y="14"/>
                  </a:cubicBezTo>
                  <a:cubicBezTo>
                    <a:pt x="9" y="19"/>
                    <a:pt x="5" y="24"/>
                    <a:pt x="3" y="30"/>
                  </a:cubicBezTo>
                  <a:cubicBezTo>
                    <a:pt x="1" y="36"/>
                    <a:pt x="0" y="43"/>
                    <a:pt x="0" y="50"/>
                  </a:cubicBezTo>
                  <a:cubicBezTo>
                    <a:pt x="0" y="56"/>
                    <a:pt x="1" y="63"/>
                    <a:pt x="3" y="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00270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"/>
            <a:ext cx="7315200" cy="10287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1083564"/>
            <a:ext cx="7315200" cy="3202686"/>
          </a:xfrm>
        </p:spPr>
        <p:txBody>
          <a:bodyPr/>
          <a:lstStyle>
            <a:lvl1pPr marL="0" indent="0">
              <a:buNone/>
              <a:defRPr sz="2400"/>
            </a:lvl1pPr>
            <a:lvl2pPr marL="342991" indent="0">
              <a:buNone/>
              <a:defRPr sz="2100"/>
            </a:lvl2pPr>
            <a:lvl3pPr marL="685983" indent="0">
              <a:buNone/>
              <a:defRPr sz="1800"/>
            </a:lvl3pPr>
            <a:lvl4pPr marL="1028974" indent="0">
              <a:buNone/>
              <a:defRPr sz="1500"/>
            </a:lvl4pPr>
            <a:lvl5pPr marL="1371966" indent="0">
              <a:buNone/>
              <a:defRPr sz="1500"/>
            </a:lvl5pPr>
            <a:lvl6pPr marL="1714957" indent="0">
              <a:buNone/>
              <a:defRPr sz="1500"/>
            </a:lvl6pPr>
            <a:lvl7pPr marL="2057949" indent="0">
              <a:buNone/>
              <a:defRPr sz="1500"/>
            </a:lvl7pPr>
            <a:lvl8pPr marL="2400940" indent="0">
              <a:buNone/>
              <a:defRPr sz="1500"/>
            </a:lvl8pPr>
            <a:lvl9pPr marL="2743932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341115"/>
            <a:ext cx="7315200" cy="288036"/>
          </a:xfrm>
        </p:spPr>
        <p:txBody>
          <a:bodyPr tIns="34299" anchor="ctr" anchorCtr="0"/>
          <a:lstStyle>
            <a:lvl1pPr marL="0" indent="0">
              <a:spcBef>
                <a:spcPts val="0"/>
              </a:spcBef>
              <a:buNone/>
              <a:defRPr sz="1100"/>
            </a:lvl1pPr>
            <a:lvl2pPr marL="342991" indent="0">
              <a:buNone/>
              <a:defRPr sz="900"/>
            </a:lvl2pPr>
            <a:lvl3pPr marL="685983" indent="0">
              <a:buNone/>
              <a:defRPr sz="800"/>
            </a:lvl3pPr>
            <a:lvl4pPr marL="1028974" indent="0">
              <a:buNone/>
              <a:defRPr sz="700"/>
            </a:lvl4pPr>
            <a:lvl5pPr marL="1371966" indent="0">
              <a:buNone/>
              <a:defRPr sz="700"/>
            </a:lvl5pPr>
            <a:lvl6pPr marL="1714957" indent="0">
              <a:buNone/>
              <a:defRPr sz="700"/>
            </a:lvl6pPr>
            <a:lvl7pPr marL="2057949" indent="0">
              <a:buNone/>
              <a:defRPr sz="700"/>
            </a:lvl7pPr>
            <a:lvl8pPr marL="2400940" indent="0">
              <a:buNone/>
              <a:defRPr sz="700"/>
            </a:lvl8pPr>
            <a:lvl9pPr marL="2743932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5/30/19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42A1-13E6-472B-8AA4-7AB52122D4B4}" type="slidenum">
              <a:rPr lang="en-US" smtClean="0"/>
              <a:t>‹#›</a:t>
            </a:fld>
            <a:endParaRPr lang="en-US"/>
          </a:p>
        </p:txBody>
      </p:sp>
      <p:grpSp>
        <p:nvGrpSpPr>
          <p:cNvPr id="21" name="Group 20"/>
          <p:cNvGrpSpPr>
            <a:grpSpLocks noChangeAspect="1"/>
          </p:cNvGrpSpPr>
          <p:nvPr/>
        </p:nvGrpSpPr>
        <p:grpSpPr>
          <a:xfrm>
            <a:off x="121439" y="4714874"/>
            <a:ext cx="315516" cy="344091"/>
            <a:chOff x="120650" y="6299200"/>
            <a:chExt cx="420688" cy="458788"/>
          </a:xfrm>
          <a:solidFill>
            <a:srgbClr val="FFFFFF"/>
          </a:solidFill>
        </p:grpSpPr>
        <p:sp>
          <p:nvSpPr>
            <p:cNvPr id="22" name="Freeform 9"/>
            <p:cNvSpPr>
              <a:spLocks noChangeAspect="1" noEditPoints="1"/>
            </p:cNvSpPr>
            <p:nvPr userDrawn="1"/>
          </p:nvSpPr>
          <p:spPr bwMode="auto">
            <a:xfrm>
              <a:off x="184150" y="6523038"/>
              <a:ext cx="293688" cy="234950"/>
            </a:xfrm>
            <a:custGeom>
              <a:avLst/>
              <a:gdLst>
                <a:gd name="T0" fmla="*/ 283 w 359"/>
                <a:gd name="T1" fmla="*/ 0 h 287"/>
                <a:gd name="T2" fmla="*/ 207 w 359"/>
                <a:gd name="T3" fmla="*/ 0 h 287"/>
                <a:gd name="T4" fmla="*/ 207 w 359"/>
                <a:gd name="T5" fmla="*/ 86 h 287"/>
                <a:gd name="T6" fmla="*/ 244 w 359"/>
                <a:gd name="T7" fmla="*/ 171 h 287"/>
                <a:gd name="T8" fmla="*/ 244 w 359"/>
                <a:gd name="T9" fmla="*/ 159 h 287"/>
                <a:gd name="T10" fmla="*/ 224 w 359"/>
                <a:gd name="T11" fmla="*/ 96 h 287"/>
                <a:gd name="T12" fmla="*/ 224 w 359"/>
                <a:gd name="T13" fmla="*/ 74 h 287"/>
                <a:gd name="T14" fmla="*/ 253 w 359"/>
                <a:gd name="T15" fmla="*/ 74 h 287"/>
                <a:gd name="T16" fmla="*/ 253 w 359"/>
                <a:gd name="T17" fmla="*/ 171 h 287"/>
                <a:gd name="T18" fmla="*/ 180 w 359"/>
                <a:gd name="T19" fmla="*/ 280 h 287"/>
                <a:gd name="T20" fmla="*/ 106 w 359"/>
                <a:gd name="T21" fmla="*/ 177 h 287"/>
                <a:gd name="T22" fmla="*/ 151 w 359"/>
                <a:gd name="T23" fmla="*/ 86 h 287"/>
                <a:gd name="T24" fmla="*/ 151 w 359"/>
                <a:gd name="T25" fmla="*/ 74 h 287"/>
                <a:gd name="T26" fmla="*/ 180 w 359"/>
                <a:gd name="T27" fmla="*/ 74 h 287"/>
                <a:gd name="T28" fmla="*/ 198 w 359"/>
                <a:gd name="T29" fmla="*/ 74 h 287"/>
                <a:gd name="T30" fmla="*/ 198 w 359"/>
                <a:gd name="T31" fmla="*/ 56 h 287"/>
                <a:gd name="T32" fmla="*/ 180 w 359"/>
                <a:gd name="T33" fmla="*/ 56 h 287"/>
                <a:gd name="T34" fmla="*/ 151 w 359"/>
                <a:gd name="T35" fmla="*/ 56 h 287"/>
                <a:gd name="T36" fmla="*/ 151 w 359"/>
                <a:gd name="T37" fmla="*/ 56 h 287"/>
                <a:gd name="T38" fmla="*/ 134 w 359"/>
                <a:gd name="T39" fmla="*/ 56 h 287"/>
                <a:gd name="T40" fmla="*/ 134 w 359"/>
                <a:gd name="T41" fmla="*/ 56 h 287"/>
                <a:gd name="T42" fmla="*/ 89 w 359"/>
                <a:gd name="T43" fmla="*/ 56 h 287"/>
                <a:gd name="T44" fmla="*/ 89 w 359"/>
                <a:gd name="T45" fmla="*/ 159 h 287"/>
                <a:gd name="T46" fmla="*/ 89 w 359"/>
                <a:gd name="T47" fmla="*/ 169 h 287"/>
                <a:gd name="T48" fmla="*/ 89 w 359"/>
                <a:gd name="T49" fmla="*/ 169 h 287"/>
                <a:gd name="T50" fmla="*/ 106 w 359"/>
                <a:gd name="T51" fmla="*/ 155 h 287"/>
                <a:gd name="T52" fmla="*/ 106 w 359"/>
                <a:gd name="T53" fmla="*/ 155 h 287"/>
                <a:gd name="T54" fmla="*/ 106 w 359"/>
                <a:gd name="T55" fmla="*/ 74 h 287"/>
                <a:gd name="T56" fmla="*/ 134 w 359"/>
                <a:gd name="T57" fmla="*/ 74 h 287"/>
                <a:gd name="T58" fmla="*/ 134 w 359"/>
                <a:gd name="T59" fmla="*/ 74 h 287"/>
                <a:gd name="T60" fmla="*/ 134 w 359"/>
                <a:gd name="T61" fmla="*/ 96 h 287"/>
                <a:gd name="T62" fmla="*/ 75 w 359"/>
                <a:gd name="T63" fmla="*/ 186 h 287"/>
                <a:gd name="T64" fmla="*/ 17 w 359"/>
                <a:gd name="T65" fmla="*/ 96 h 287"/>
                <a:gd name="T66" fmla="*/ 17 w 359"/>
                <a:gd name="T67" fmla="*/ 18 h 287"/>
                <a:gd name="T68" fmla="*/ 75 w 359"/>
                <a:gd name="T69" fmla="*/ 18 h 287"/>
                <a:gd name="T70" fmla="*/ 134 w 359"/>
                <a:gd name="T71" fmla="*/ 18 h 287"/>
                <a:gd name="T72" fmla="*/ 134 w 359"/>
                <a:gd name="T73" fmla="*/ 48 h 287"/>
                <a:gd name="T74" fmla="*/ 151 w 359"/>
                <a:gd name="T75" fmla="*/ 48 h 287"/>
                <a:gd name="T76" fmla="*/ 151 w 359"/>
                <a:gd name="T77" fmla="*/ 0 h 287"/>
                <a:gd name="T78" fmla="*/ 75 w 359"/>
                <a:gd name="T79" fmla="*/ 0 h 287"/>
                <a:gd name="T80" fmla="*/ 0 w 359"/>
                <a:gd name="T81" fmla="*/ 0 h 287"/>
                <a:gd name="T82" fmla="*/ 0 w 359"/>
                <a:gd name="T83" fmla="*/ 86 h 287"/>
                <a:gd name="T84" fmla="*/ 75 w 359"/>
                <a:gd name="T85" fmla="*/ 192 h 287"/>
                <a:gd name="T86" fmla="*/ 91 w 359"/>
                <a:gd name="T87" fmla="*/ 186 h 287"/>
                <a:gd name="T88" fmla="*/ 180 w 359"/>
                <a:gd name="T89" fmla="*/ 287 h 287"/>
                <a:gd name="T90" fmla="*/ 269 w 359"/>
                <a:gd name="T91" fmla="*/ 186 h 287"/>
                <a:gd name="T92" fmla="*/ 283 w 359"/>
                <a:gd name="T93" fmla="*/ 192 h 287"/>
                <a:gd name="T94" fmla="*/ 359 w 359"/>
                <a:gd name="T95" fmla="*/ 86 h 287"/>
                <a:gd name="T96" fmla="*/ 359 w 359"/>
                <a:gd name="T97" fmla="*/ 0 h 287"/>
                <a:gd name="T98" fmla="*/ 283 w 359"/>
                <a:gd name="T99" fmla="*/ 0 h 287"/>
                <a:gd name="T100" fmla="*/ 341 w 359"/>
                <a:gd name="T101" fmla="*/ 96 h 287"/>
                <a:gd name="T102" fmla="*/ 283 w 359"/>
                <a:gd name="T103" fmla="*/ 186 h 287"/>
                <a:gd name="T104" fmla="*/ 270 w 359"/>
                <a:gd name="T105" fmla="*/ 179 h 287"/>
                <a:gd name="T106" fmla="*/ 271 w 359"/>
                <a:gd name="T107" fmla="*/ 159 h 287"/>
                <a:gd name="T108" fmla="*/ 271 w 359"/>
                <a:gd name="T109" fmla="*/ 56 h 287"/>
                <a:gd name="T110" fmla="*/ 224 w 359"/>
                <a:gd name="T111" fmla="*/ 56 h 287"/>
                <a:gd name="T112" fmla="*/ 224 w 359"/>
                <a:gd name="T113" fmla="*/ 18 h 287"/>
                <a:gd name="T114" fmla="*/ 283 w 359"/>
                <a:gd name="T115" fmla="*/ 18 h 287"/>
                <a:gd name="T116" fmla="*/ 341 w 359"/>
                <a:gd name="T117" fmla="*/ 18 h 287"/>
                <a:gd name="T118" fmla="*/ 341 w 359"/>
                <a:gd name="T119" fmla="*/ 9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59" h="287">
                  <a:moveTo>
                    <a:pt x="283" y="0"/>
                  </a:moveTo>
                  <a:cubicBezTo>
                    <a:pt x="207" y="0"/>
                    <a:pt x="207" y="0"/>
                    <a:pt x="207" y="0"/>
                  </a:cubicBezTo>
                  <a:cubicBezTo>
                    <a:pt x="207" y="86"/>
                    <a:pt x="207" y="86"/>
                    <a:pt x="207" y="86"/>
                  </a:cubicBezTo>
                  <a:cubicBezTo>
                    <a:pt x="207" y="125"/>
                    <a:pt x="221" y="152"/>
                    <a:pt x="244" y="171"/>
                  </a:cubicBezTo>
                  <a:cubicBezTo>
                    <a:pt x="244" y="159"/>
                    <a:pt x="244" y="159"/>
                    <a:pt x="244" y="159"/>
                  </a:cubicBezTo>
                  <a:cubicBezTo>
                    <a:pt x="227" y="139"/>
                    <a:pt x="224" y="116"/>
                    <a:pt x="224" y="96"/>
                  </a:cubicBezTo>
                  <a:cubicBezTo>
                    <a:pt x="224" y="74"/>
                    <a:pt x="224" y="74"/>
                    <a:pt x="224" y="74"/>
                  </a:cubicBezTo>
                  <a:cubicBezTo>
                    <a:pt x="253" y="74"/>
                    <a:pt x="253" y="74"/>
                    <a:pt x="253" y="74"/>
                  </a:cubicBezTo>
                  <a:cubicBezTo>
                    <a:pt x="253" y="171"/>
                    <a:pt x="253" y="171"/>
                    <a:pt x="253" y="171"/>
                  </a:cubicBezTo>
                  <a:cubicBezTo>
                    <a:pt x="253" y="207"/>
                    <a:pt x="243" y="252"/>
                    <a:pt x="180" y="280"/>
                  </a:cubicBezTo>
                  <a:cubicBezTo>
                    <a:pt x="119" y="253"/>
                    <a:pt x="107" y="211"/>
                    <a:pt x="106" y="177"/>
                  </a:cubicBezTo>
                  <a:cubicBezTo>
                    <a:pt x="135" y="157"/>
                    <a:pt x="151" y="129"/>
                    <a:pt x="151" y="86"/>
                  </a:cubicBezTo>
                  <a:cubicBezTo>
                    <a:pt x="151" y="74"/>
                    <a:pt x="151" y="74"/>
                    <a:pt x="151" y="74"/>
                  </a:cubicBezTo>
                  <a:cubicBezTo>
                    <a:pt x="180" y="74"/>
                    <a:pt x="180" y="74"/>
                    <a:pt x="180" y="74"/>
                  </a:cubicBezTo>
                  <a:cubicBezTo>
                    <a:pt x="198" y="74"/>
                    <a:pt x="198" y="74"/>
                    <a:pt x="198" y="74"/>
                  </a:cubicBezTo>
                  <a:cubicBezTo>
                    <a:pt x="198" y="56"/>
                    <a:pt x="198" y="56"/>
                    <a:pt x="198" y="56"/>
                  </a:cubicBezTo>
                  <a:cubicBezTo>
                    <a:pt x="180" y="56"/>
                    <a:pt x="180" y="56"/>
                    <a:pt x="180" y="56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89" y="162"/>
                    <a:pt x="89" y="166"/>
                    <a:pt x="89" y="169"/>
                  </a:cubicBezTo>
                  <a:cubicBezTo>
                    <a:pt x="89" y="169"/>
                    <a:pt x="89" y="169"/>
                    <a:pt x="89" y="169"/>
                  </a:cubicBezTo>
                  <a:cubicBezTo>
                    <a:pt x="96" y="165"/>
                    <a:pt x="101" y="160"/>
                    <a:pt x="106" y="155"/>
                  </a:cubicBezTo>
                  <a:cubicBezTo>
                    <a:pt x="106" y="155"/>
                    <a:pt x="106" y="155"/>
                    <a:pt x="106" y="155"/>
                  </a:cubicBezTo>
                  <a:cubicBezTo>
                    <a:pt x="106" y="74"/>
                    <a:pt x="106" y="74"/>
                    <a:pt x="106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4" y="96"/>
                    <a:pt x="134" y="96"/>
                    <a:pt x="134" y="96"/>
                  </a:cubicBezTo>
                  <a:cubicBezTo>
                    <a:pt x="134" y="126"/>
                    <a:pt x="128" y="162"/>
                    <a:pt x="75" y="186"/>
                  </a:cubicBezTo>
                  <a:cubicBezTo>
                    <a:pt x="23" y="162"/>
                    <a:pt x="17" y="126"/>
                    <a:pt x="17" y="96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75" y="18"/>
                    <a:pt x="75" y="18"/>
                    <a:pt x="75" y="18"/>
                  </a:cubicBezTo>
                  <a:cubicBezTo>
                    <a:pt x="134" y="18"/>
                    <a:pt x="134" y="18"/>
                    <a:pt x="134" y="18"/>
                  </a:cubicBezTo>
                  <a:cubicBezTo>
                    <a:pt x="134" y="48"/>
                    <a:pt x="134" y="48"/>
                    <a:pt x="134" y="48"/>
                  </a:cubicBezTo>
                  <a:cubicBezTo>
                    <a:pt x="151" y="48"/>
                    <a:pt x="151" y="48"/>
                    <a:pt x="151" y="48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143"/>
                    <a:pt x="28" y="174"/>
                    <a:pt x="75" y="192"/>
                  </a:cubicBezTo>
                  <a:cubicBezTo>
                    <a:pt x="81" y="190"/>
                    <a:pt x="86" y="188"/>
                    <a:pt x="91" y="186"/>
                  </a:cubicBezTo>
                  <a:cubicBezTo>
                    <a:pt x="99" y="237"/>
                    <a:pt x="131" y="268"/>
                    <a:pt x="180" y="287"/>
                  </a:cubicBezTo>
                  <a:cubicBezTo>
                    <a:pt x="228" y="268"/>
                    <a:pt x="260" y="238"/>
                    <a:pt x="269" y="186"/>
                  </a:cubicBezTo>
                  <a:cubicBezTo>
                    <a:pt x="273" y="188"/>
                    <a:pt x="278" y="190"/>
                    <a:pt x="283" y="192"/>
                  </a:cubicBezTo>
                  <a:cubicBezTo>
                    <a:pt x="330" y="174"/>
                    <a:pt x="359" y="143"/>
                    <a:pt x="359" y="86"/>
                  </a:cubicBezTo>
                  <a:cubicBezTo>
                    <a:pt x="359" y="0"/>
                    <a:pt x="359" y="0"/>
                    <a:pt x="359" y="0"/>
                  </a:cubicBezTo>
                  <a:lnTo>
                    <a:pt x="283" y="0"/>
                  </a:lnTo>
                  <a:close/>
                  <a:moveTo>
                    <a:pt x="341" y="96"/>
                  </a:moveTo>
                  <a:cubicBezTo>
                    <a:pt x="341" y="126"/>
                    <a:pt x="336" y="162"/>
                    <a:pt x="283" y="186"/>
                  </a:cubicBezTo>
                  <a:cubicBezTo>
                    <a:pt x="278" y="184"/>
                    <a:pt x="274" y="182"/>
                    <a:pt x="270" y="179"/>
                  </a:cubicBezTo>
                  <a:cubicBezTo>
                    <a:pt x="270" y="173"/>
                    <a:pt x="271" y="166"/>
                    <a:pt x="271" y="159"/>
                  </a:cubicBezTo>
                  <a:cubicBezTo>
                    <a:pt x="271" y="56"/>
                    <a:pt x="271" y="56"/>
                    <a:pt x="271" y="56"/>
                  </a:cubicBezTo>
                  <a:cubicBezTo>
                    <a:pt x="224" y="56"/>
                    <a:pt x="224" y="56"/>
                    <a:pt x="224" y="56"/>
                  </a:cubicBezTo>
                  <a:cubicBezTo>
                    <a:pt x="224" y="18"/>
                    <a:pt x="224" y="18"/>
                    <a:pt x="224" y="18"/>
                  </a:cubicBezTo>
                  <a:cubicBezTo>
                    <a:pt x="283" y="18"/>
                    <a:pt x="283" y="18"/>
                    <a:pt x="283" y="18"/>
                  </a:cubicBezTo>
                  <a:cubicBezTo>
                    <a:pt x="341" y="18"/>
                    <a:pt x="341" y="18"/>
                    <a:pt x="341" y="18"/>
                  </a:cubicBezTo>
                  <a:lnTo>
                    <a:pt x="341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3" name="Group 22"/>
            <p:cNvGrpSpPr/>
            <p:nvPr userDrawn="1"/>
          </p:nvGrpSpPr>
          <p:grpSpPr>
            <a:xfrm>
              <a:off x="120650" y="6299200"/>
              <a:ext cx="420688" cy="187326"/>
              <a:chOff x="120650" y="6299200"/>
              <a:chExt cx="420688" cy="187326"/>
            </a:xfrm>
            <a:grpFill/>
          </p:grpSpPr>
          <p:sp>
            <p:nvSpPr>
              <p:cNvPr id="24" name="Freeform 10"/>
              <p:cNvSpPr>
                <a:spLocks noChangeAspect="1"/>
              </p:cNvSpPr>
              <p:nvPr userDrawn="1"/>
            </p:nvSpPr>
            <p:spPr bwMode="auto">
              <a:xfrm>
                <a:off x="206375" y="6405563"/>
                <a:ext cx="63500" cy="79375"/>
              </a:xfrm>
              <a:custGeom>
                <a:avLst/>
                <a:gdLst>
                  <a:gd name="T0" fmla="*/ 6 w 76"/>
                  <a:gd name="T1" fmla="*/ 96 h 96"/>
                  <a:gd name="T2" fmla="*/ 6 w 76"/>
                  <a:gd name="T3" fmla="*/ 92 h 96"/>
                  <a:gd name="T4" fmla="*/ 12 w 76"/>
                  <a:gd name="T5" fmla="*/ 89 h 96"/>
                  <a:gd name="T6" fmla="*/ 13 w 76"/>
                  <a:gd name="T7" fmla="*/ 88 h 96"/>
                  <a:gd name="T8" fmla="*/ 13 w 76"/>
                  <a:gd name="T9" fmla="*/ 80 h 96"/>
                  <a:gd name="T10" fmla="*/ 14 w 76"/>
                  <a:gd name="T11" fmla="*/ 68 h 96"/>
                  <a:gd name="T12" fmla="*/ 14 w 76"/>
                  <a:gd name="T13" fmla="*/ 32 h 96"/>
                  <a:gd name="T14" fmla="*/ 13 w 76"/>
                  <a:gd name="T15" fmla="*/ 14 h 96"/>
                  <a:gd name="T16" fmla="*/ 12 w 76"/>
                  <a:gd name="T17" fmla="*/ 6 h 96"/>
                  <a:gd name="T18" fmla="*/ 10 w 76"/>
                  <a:gd name="T19" fmla="*/ 5 h 96"/>
                  <a:gd name="T20" fmla="*/ 0 w 76"/>
                  <a:gd name="T21" fmla="*/ 4 h 96"/>
                  <a:gd name="T22" fmla="*/ 0 w 76"/>
                  <a:gd name="T23" fmla="*/ 0 h 96"/>
                  <a:gd name="T24" fmla="*/ 21 w 76"/>
                  <a:gd name="T25" fmla="*/ 0 h 96"/>
                  <a:gd name="T26" fmla="*/ 41 w 76"/>
                  <a:gd name="T27" fmla="*/ 0 h 96"/>
                  <a:gd name="T28" fmla="*/ 41 w 76"/>
                  <a:gd name="T29" fmla="*/ 4 h 96"/>
                  <a:gd name="T30" fmla="*/ 31 w 76"/>
                  <a:gd name="T31" fmla="*/ 5 h 96"/>
                  <a:gd name="T32" fmla="*/ 29 w 76"/>
                  <a:gd name="T33" fmla="*/ 6 h 96"/>
                  <a:gd name="T34" fmla="*/ 28 w 76"/>
                  <a:gd name="T35" fmla="*/ 13 h 96"/>
                  <a:gd name="T36" fmla="*/ 27 w 76"/>
                  <a:gd name="T37" fmla="*/ 32 h 96"/>
                  <a:gd name="T38" fmla="*/ 27 w 76"/>
                  <a:gd name="T39" fmla="*/ 78 h 96"/>
                  <a:gd name="T40" fmla="*/ 28 w 76"/>
                  <a:gd name="T41" fmla="*/ 89 h 96"/>
                  <a:gd name="T42" fmla="*/ 39 w 76"/>
                  <a:gd name="T43" fmla="*/ 90 h 96"/>
                  <a:gd name="T44" fmla="*/ 67 w 76"/>
                  <a:gd name="T45" fmla="*/ 87 h 96"/>
                  <a:gd name="T46" fmla="*/ 69 w 76"/>
                  <a:gd name="T47" fmla="*/ 82 h 96"/>
                  <a:gd name="T48" fmla="*/ 72 w 76"/>
                  <a:gd name="T49" fmla="*/ 71 h 96"/>
                  <a:gd name="T50" fmla="*/ 76 w 76"/>
                  <a:gd name="T51" fmla="*/ 71 h 96"/>
                  <a:gd name="T52" fmla="*/ 73 w 76"/>
                  <a:gd name="T53" fmla="*/ 95 h 96"/>
                  <a:gd name="T54" fmla="*/ 69 w 76"/>
                  <a:gd name="T55" fmla="*/ 96 h 96"/>
                  <a:gd name="T56" fmla="*/ 57 w 76"/>
                  <a:gd name="T57" fmla="*/ 96 h 96"/>
                  <a:gd name="T58" fmla="*/ 20 w 76"/>
                  <a:gd name="T59" fmla="*/ 95 h 96"/>
                  <a:gd name="T60" fmla="*/ 6 w 76"/>
                  <a:gd name="T61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6" h="96">
                    <a:moveTo>
                      <a:pt x="6" y="96"/>
                    </a:moveTo>
                    <a:cubicBezTo>
                      <a:pt x="6" y="92"/>
                      <a:pt x="6" y="92"/>
                      <a:pt x="6" y="92"/>
                    </a:cubicBezTo>
                    <a:cubicBezTo>
                      <a:pt x="9" y="91"/>
                      <a:pt x="11" y="90"/>
                      <a:pt x="12" y="89"/>
                    </a:cubicBezTo>
                    <a:cubicBezTo>
                      <a:pt x="12" y="89"/>
                      <a:pt x="12" y="88"/>
                      <a:pt x="13" y="88"/>
                    </a:cubicBezTo>
                    <a:cubicBezTo>
                      <a:pt x="13" y="86"/>
                      <a:pt x="13" y="84"/>
                      <a:pt x="13" y="80"/>
                    </a:cubicBezTo>
                    <a:cubicBezTo>
                      <a:pt x="14" y="73"/>
                      <a:pt x="14" y="70"/>
                      <a:pt x="14" y="68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26"/>
                      <a:pt x="14" y="20"/>
                      <a:pt x="13" y="14"/>
                    </a:cubicBezTo>
                    <a:cubicBezTo>
                      <a:pt x="13" y="10"/>
                      <a:pt x="13" y="7"/>
                      <a:pt x="12" y="6"/>
                    </a:cubicBezTo>
                    <a:cubicBezTo>
                      <a:pt x="12" y="6"/>
                      <a:pt x="11" y="5"/>
                      <a:pt x="10" y="5"/>
                    </a:cubicBezTo>
                    <a:cubicBezTo>
                      <a:pt x="9" y="4"/>
                      <a:pt x="5" y="4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0"/>
                      <a:pt x="18" y="0"/>
                      <a:pt x="21" y="0"/>
                    </a:cubicBezTo>
                    <a:cubicBezTo>
                      <a:pt x="24" y="0"/>
                      <a:pt x="31" y="0"/>
                      <a:pt x="41" y="0"/>
                    </a:cubicBezTo>
                    <a:cubicBezTo>
                      <a:pt x="41" y="4"/>
                      <a:pt x="41" y="4"/>
                      <a:pt x="41" y="4"/>
                    </a:cubicBezTo>
                    <a:cubicBezTo>
                      <a:pt x="36" y="4"/>
                      <a:pt x="32" y="4"/>
                      <a:pt x="31" y="5"/>
                    </a:cubicBezTo>
                    <a:cubicBezTo>
                      <a:pt x="30" y="5"/>
                      <a:pt x="29" y="6"/>
                      <a:pt x="29" y="6"/>
                    </a:cubicBezTo>
                    <a:cubicBezTo>
                      <a:pt x="28" y="7"/>
                      <a:pt x="28" y="9"/>
                      <a:pt x="28" y="13"/>
                    </a:cubicBezTo>
                    <a:cubicBezTo>
                      <a:pt x="27" y="14"/>
                      <a:pt x="27" y="20"/>
                      <a:pt x="27" y="32"/>
                    </a:cubicBezTo>
                    <a:cubicBezTo>
                      <a:pt x="27" y="78"/>
                      <a:pt x="27" y="78"/>
                      <a:pt x="27" y="78"/>
                    </a:cubicBezTo>
                    <a:cubicBezTo>
                      <a:pt x="27" y="82"/>
                      <a:pt x="27" y="86"/>
                      <a:pt x="28" y="89"/>
                    </a:cubicBezTo>
                    <a:cubicBezTo>
                      <a:pt x="33" y="89"/>
                      <a:pt x="33" y="90"/>
                      <a:pt x="39" y="90"/>
                    </a:cubicBezTo>
                    <a:cubicBezTo>
                      <a:pt x="52" y="90"/>
                      <a:pt x="62" y="89"/>
                      <a:pt x="67" y="87"/>
                    </a:cubicBezTo>
                    <a:cubicBezTo>
                      <a:pt x="68" y="86"/>
                      <a:pt x="68" y="84"/>
                      <a:pt x="69" y="82"/>
                    </a:cubicBezTo>
                    <a:cubicBezTo>
                      <a:pt x="72" y="71"/>
                      <a:pt x="72" y="71"/>
                      <a:pt x="72" y="71"/>
                    </a:cubicBezTo>
                    <a:cubicBezTo>
                      <a:pt x="76" y="71"/>
                      <a:pt x="76" y="71"/>
                      <a:pt x="76" y="71"/>
                    </a:cubicBezTo>
                    <a:cubicBezTo>
                      <a:pt x="75" y="78"/>
                      <a:pt x="74" y="86"/>
                      <a:pt x="73" y="95"/>
                    </a:cubicBezTo>
                    <a:cubicBezTo>
                      <a:pt x="71" y="95"/>
                      <a:pt x="70" y="95"/>
                      <a:pt x="69" y="96"/>
                    </a:cubicBezTo>
                    <a:cubicBezTo>
                      <a:pt x="66" y="96"/>
                      <a:pt x="63" y="96"/>
                      <a:pt x="57" y="96"/>
                    </a:cubicBezTo>
                    <a:cubicBezTo>
                      <a:pt x="20" y="95"/>
                      <a:pt x="20" y="95"/>
                      <a:pt x="20" y="95"/>
                    </a:cubicBezTo>
                    <a:cubicBezTo>
                      <a:pt x="15" y="95"/>
                      <a:pt x="11" y="95"/>
                      <a:pt x="6" y="9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" name="Freeform 11"/>
              <p:cNvSpPr>
                <a:spLocks noChangeAspect="1" noEditPoints="1"/>
              </p:cNvSpPr>
              <p:nvPr userDrawn="1"/>
            </p:nvSpPr>
            <p:spPr bwMode="auto">
              <a:xfrm>
                <a:off x="276225" y="6405563"/>
                <a:ext cx="34925" cy="79375"/>
              </a:xfrm>
              <a:custGeom>
                <a:avLst/>
                <a:gdLst>
                  <a:gd name="T0" fmla="*/ 42 w 42"/>
                  <a:gd name="T1" fmla="*/ 91 h 96"/>
                  <a:gd name="T2" fmla="*/ 42 w 42"/>
                  <a:gd name="T3" fmla="*/ 96 h 96"/>
                  <a:gd name="T4" fmla="*/ 22 w 42"/>
                  <a:gd name="T5" fmla="*/ 95 h 96"/>
                  <a:gd name="T6" fmla="*/ 0 w 42"/>
                  <a:gd name="T7" fmla="*/ 96 h 96"/>
                  <a:gd name="T8" fmla="*/ 0 w 42"/>
                  <a:gd name="T9" fmla="*/ 91 h 96"/>
                  <a:gd name="T10" fmla="*/ 10 w 42"/>
                  <a:gd name="T11" fmla="*/ 91 h 96"/>
                  <a:gd name="T12" fmla="*/ 13 w 42"/>
                  <a:gd name="T13" fmla="*/ 89 h 96"/>
                  <a:gd name="T14" fmla="*/ 14 w 42"/>
                  <a:gd name="T15" fmla="*/ 83 h 96"/>
                  <a:gd name="T16" fmla="*/ 14 w 42"/>
                  <a:gd name="T17" fmla="*/ 63 h 96"/>
                  <a:gd name="T18" fmla="*/ 14 w 42"/>
                  <a:gd name="T19" fmla="*/ 32 h 96"/>
                  <a:gd name="T20" fmla="*/ 14 w 42"/>
                  <a:gd name="T21" fmla="*/ 14 h 96"/>
                  <a:gd name="T22" fmla="*/ 13 w 42"/>
                  <a:gd name="T23" fmla="*/ 6 h 96"/>
                  <a:gd name="T24" fmla="*/ 10 w 42"/>
                  <a:gd name="T25" fmla="*/ 5 h 96"/>
                  <a:gd name="T26" fmla="*/ 0 w 42"/>
                  <a:gd name="T27" fmla="*/ 4 h 96"/>
                  <a:gd name="T28" fmla="*/ 0 w 42"/>
                  <a:gd name="T29" fmla="*/ 0 h 96"/>
                  <a:gd name="T30" fmla="*/ 21 w 42"/>
                  <a:gd name="T31" fmla="*/ 0 h 96"/>
                  <a:gd name="T32" fmla="*/ 42 w 42"/>
                  <a:gd name="T33" fmla="*/ 0 h 96"/>
                  <a:gd name="T34" fmla="*/ 42 w 42"/>
                  <a:gd name="T35" fmla="*/ 4 h 96"/>
                  <a:gd name="T36" fmla="*/ 32 w 42"/>
                  <a:gd name="T37" fmla="*/ 5 h 96"/>
                  <a:gd name="T38" fmla="*/ 29 w 42"/>
                  <a:gd name="T39" fmla="*/ 6 h 96"/>
                  <a:gd name="T40" fmla="*/ 28 w 42"/>
                  <a:gd name="T41" fmla="*/ 13 h 96"/>
                  <a:gd name="T42" fmla="*/ 28 w 42"/>
                  <a:gd name="T43" fmla="*/ 32 h 96"/>
                  <a:gd name="T44" fmla="*/ 28 w 42"/>
                  <a:gd name="T45" fmla="*/ 63 h 96"/>
                  <a:gd name="T46" fmla="*/ 28 w 42"/>
                  <a:gd name="T47" fmla="*/ 81 h 96"/>
                  <a:gd name="T48" fmla="*/ 29 w 42"/>
                  <a:gd name="T49" fmla="*/ 89 h 96"/>
                  <a:gd name="T50" fmla="*/ 32 w 42"/>
                  <a:gd name="T51" fmla="*/ 91 h 96"/>
                  <a:gd name="T52" fmla="*/ 42 w 42"/>
                  <a:gd name="T53" fmla="*/ 91 h 96"/>
                  <a:gd name="T54" fmla="*/ 28 w 42"/>
                  <a:gd name="T55" fmla="*/ 13 h 96"/>
                  <a:gd name="T56" fmla="*/ 28 w 42"/>
                  <a:gd name="T57" fmla="*/ 32 h 96"/>
                  <a:gd name="T58" fmla="*/ 28 w 42"/>
                  <a:gd name="T59" fmla="*/ 63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42" h="96">
                    <a:moveTo>
                      <a:pt x="42" y="91"/>
                    </a:moveTo>
                    <a:cubicBezTo>
                      <a:pt x="42" y="96"/>
                      <a:pt x="42" y="96"/>
                      <a:pt x="42" y="96"/>
                    </a:cubicBezTo>
                    <a:cubicBezTo>
                      <a:pt x="32" y="95"/>
                      <a:pt x="25" y="95"/>
                      <a:pt x="22" y="95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6" y="91"/>
                      <a:pt x="9" y="91"/>
                      <a:pt x="10" y="91"/>
                    </a:cubicBezTo>
                    <a:cubicBezTo>
                      <a:pt x="12" y="90"/>
                      <a:pt x="12" y="90"/>
                      <a:pt x="13" y="89"/>
                    </a:cubicBezTo>
                    <a:cubicBezTo>
                      <a:pt x="13" y="88"/>
                      <a:pt x="14" y="86"/>
                      <a:pt x="14" y="83"/>
                    </a:cubicBezTo>
                    <a:cubicBezTo>
                      <a:pt x="14" y="82"/>
                      <a:pt x="14" y="75"/>
                      <a:pt x="14" y="63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26"/>
                      <a:pt x="14" y="20"/>
                      <a:pt x="14" y="14"/>
                    </a:cubicBezTo>
                    <a:cubicBezTo>
                      <a:pt x="14" y="10"/>
                      <a:pt x="13" y="7"/>
                      <a:pt x="13" y="6"/>
                    </a:cubicBezTo>
                    <a:cubicBezTo>
                      <a:pt x="12" y="6"/>
                      <a:pt x="12" y="5"/>
                      <a:pt x="10" y="5"/>
                    </a:cubicBezTo>
                    <a:cubicBezTo>
                      <a:pt x="9" y="4"/>
                      <a:pt x="6" y="4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0"/>
                      <a:pt x="16" y="0"/>
                      <a:pt x="21" y="0"/>
                    </a:cubicBezTo>
                    <a:cubicBezTo>
                      <a:pt x="26" y="0"/>
                      <a:pt x="33" y="0"/>
                      <a:pt x="42" y="0"/>
                    </a:cubicBezTo>
                    <a:cubicBezTo>
                      <a:pt x="42" y="4"/>
                      <a:pt x="42" y="4"/>
                      <a:pt x="42" y="4"/>
                    </a:cubicBezTo>
                    <a:cubicBezTo>
                      <a:pt x="36" y="4"/>
                      <a:pt x="33" y="4"/>
                      <a:pt x="32" y="5"/>
                    </a:cubicBezTo>
                    <a:cubicBezTo>
                      <a:pt x="30" y="5"/>
                      <a:pt x="30" y="6"/>
                      <a:pt x="29" y="6"/>
                    </a:cubicBezTo>
                    <a:cubicBezTo>
                      <a:pt x="29" y="7"/>
                      <a:pt x="28" y="9"/>
                      <a:pt x="28" y="13"/>
                    </a:cubicBezTo>
                    <a:cubicBezTo>
                      <a:pt x="28" y="14"/>
                      <a:pt x="28" y="20"/>
                      <a:pt x="28" y="32"/>
                    </a:cubicBezTo>
                    <a:cubicBezTo>
                      <a:pt x="28" y="63"/>
                      <a:pt x="28" y="63"/>
                      <a:pt x="28" y="63"/>
                    </a:cubicBezTo>
                    <a:cubicBezTo>
                      <a:pt x="28" y="69"/>
                      <a:pt x="28" y="75"/>
                      <a:pt x="28" y="81"/>
                    </a:cubicBezTo>
                    <a:cubicBezTo>
                      <a:pt x="28" y="86"/>
                      <a:pt x="28" y="88"/>
                      <a:pt x="29" y="89"/>
                    </a:cubicBezTo>
                    <a:cubicBezTo>
                      <a:pt x="29" y="90"/>
                      <a:pt x="30" y="90"/>
                      <a:pt x="32" y="91"/>
                    </a:cubicBezTo>
                    <a:cubicBezTo>
                      <a:pt x="33" y="91"/>
                      <a:pt x="36" y="91"/>
                      <a:pt x="42" y="91"/>
                    </a:cubicBezTo>
                    <a:close/>
                    <a:moveTo>
                      <a:pt x="28" y="13"/>
                    </a:moveTo>
                    <a:cubicBezTo>
                      <a:pt x="28" y="14"/>
                      <a:pt x="28" y="20"/>
                      <a:pt x="28" y="32"/>
                    </a:cubicBezTo>
                    <a:cubicBezTo>
                      <a:pt x="28" y="63"/>
                      <a:pt x="28" y="63"/>
                      <a:pt x="28" y="63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" name="Freeform 12"/>
              <p:cNvSpPr>
                <a:spLocks noChangeAspect="1"/>
              </p:cNvSpPr>
              <p:nvPr userDrawn="1"/>
            </p:nvSpPr>
            <p:spPr bwMode="auto">
              <a:xfrm>
                <a:off x="323850" y="6405563"/>
                <a:ext cx="90488" cy="80963"/>
              </a:xfrm>
              <a:custGeom>
                <a:avLst/>
                <a:gdLst>
                  <a:gd name="T0" fmla="*/ 0 w 111"/>
                  <a:gd name="T1" fmla="*/ 96 h 98"/>
                  <a:gd name="T2" fmla="*/ 0 w 111"/>
                  <a:gd name="T3" fmla="*/ 91 h 98"/>
                  <a:gd name="T4" fmla="*/ 10 w 111"/>
                  <a:gd name="T5" fmla="*/ 90 h 98"/>
                  <a:gd name="T6" fmla="*/ 11 w 111"/>
                  <a:gd name="T7" fmla="*/ 89 h 98"/>
                  <a:gd name="T8" fmla="*/ 12 w 111"/>
                  <a:gd name="T9" fmla="*/ 82 h 98"/>
                  <a:gd name="T10" fmla="*/ 13 w 111"/>
                  <a:gd name="T11" fmla="*/ 67 h 98"/>
                  <a:gd name="T12" fmla="*/ 13 w 111"/>
                  <a:gd name="T13" fmla="*/ 12 h 98"/>
                  <a:gd name="T14" fmla="*/ 13 w 111"/>
                  <a:gd name="T15" fmla="*/ 9 h 98"/>
                  <a:gd name="T16" fmla="*/ 10 w 111"/>
                  <a:gd name="T17" fmla="*/ 6 h 98"/>
                  <a:gd name="T18" fmla="*/ 7 w 111"/>
                  <a:gd name="T19" fmla="*/ 4 h 98"/>
                  <a:gd name="T20" fmla="*/ 0 w 111"/>
                  <a:gd name="T21" fmla="*/ 4 h 98"/>
                  <a:gd name="T22" fmla="*/ 0 w 111"/>
                  <a:gd name="T23" fmla="*/ 0 h 98"/>
                  <a:gd name="T24" fmla="*/ 15 w 111"/>
                  <a:gd name="T25" fmla="*/ 0 h 98"/>
                  <a:gd name="T26" fmla="*/ 26 w 111"/>
                  <a:gd name="T27" fmla="*/ 0 h 98"/>
                  <a:gd name="T28" fmla="*/ 34 w 111"/>
                  <a:gd name="T29" fmla="*/ 11 h 98"/>
                  <a:gd name="T30" fmla="*/ 49 w 111"/>
                  <a:gd name="T31" fmla="*/ 28 h 98"/>
                  <a:gd name="T32" fmla="*/ 70 w 111"/>
                  <a:gd name="T33" fmla="*/ 52 h 98"/>
                  <a:gd name="T34" fmla="*/ 86 w 111"/>
                  <a:gd name="T35" fmla="*/ 71 h 98"/>
                  <a:gd name="T36" fmla="*/ 92 w 111"/>
                  <a:gd name="T37" fmla="*/ 78 h 98"/>
                  <a:gd name="T38" fmla="*/ 92 w 111"/>
                  <a:gd name="T39" fmla="*/ 29 h 98"/>
                  <a:gd name="T40" fmla="*/ 92 w 111"/>
                  <a:gd name="T41" fmla="*/ 13 h 98"/>
                  <a:gd name="T42" fmla="*/ 91 w 111"/>
                  <a:gd name="T43" fmla="*/ 6 h 98"/>
                  <a:gd name="T44" fmla="*/ 90 w 111"/>
                  <a:gd name="T45" fmla="*/ 5 h 98"/>
                  <a:gd name="T46" fmla="*/ 80 w 111"/>
                  <a:gd name="T47" fmla="*/ 4 h 98"/>
                  <a:gd name="T48" fmla="*/ 80 w 111"/>
                  <a:gd name="T49" fmla="*/ 0 h 98"/>
                  <a:gd name="T50" fmla="*/ 97 w 111"/>
                  <a:gd name="T51" fmla="*/ 0 h 98"/>
                  <a:gd name="T52" fmla="*/ 111 w 111"/>
                  <a:gd name="T53" fmla="*/ 0 h 98"/>
                  <a:gd name="T54" fmla="*/ 111 w 111"/>
                  <a:gd name="T55" fmla="*/ 4 h 98"/>
                  <a:gd name="T56" fmla="*/ 102 w 111"/>
                  <a:gd name="T57" fmla="*/ 5 h 98"/>
                  <a:gd name="T58" fmla="*/ 100 w 111"/>
                  <a:gd name="T59" fmla="*/ 6 h 98"/>
                  <a:gd name="T60" fmla="*/ 99 w 111"/>
                  <a:gd name="T61" fmla="*/ 13 h 98"/>
                  <a:gd name="T62" fmla="*/ 99 w 111"/>
                  <a:gd name="T63" fmla="*/ 29 h 98"/>
                  <a:gd name="T64" fmla="*/ 99 w 111"/>
                  <a:gd name="T65" fmla="*/ 61 h 98"/>
                  <a:gd name="T66" fmla="*/ 99 w 111"/>
                  <a:gd name="T67" fmla="*/ 98 h 98"/>
                  <a:gd name="T68" fmla="*/ 92 w 111"/>
                  <a:gd name="T69" fmla="*/ 98 h 98"/>
                  <a:gd name="T70" fmla="*/ 91 w 111"/>
                  <a:gd name="T71" fmla="*/ 96 h 98"/>
                  <a:gd name="T72" fmla="*/ 89 w 111"/>
                  <a:gd name="T73" fmla="*/ 95 h 98"/>
                  <a:gd name="T74" fmla="*/ 87 w 111"/>
                  <a:gd name="T75" fmla="*/ 93 h 98"/>
                  <a:gd name="T76" fmla="*/ 78 w 111"/>
                  <a:gd name="T77" fmla="*/ 83 h 98"/>
                  <a:gd name="T78" fmla="*/ 69 w 111"/>
                  <a:gd name="T79" fmla="*/ 72 h 98"/>
                  <a:gd name="T80" fmla="*/ 19 w 111"/>
                  <a:gd name="T81" fmla="*/ 14 h 98"/>
                  <a:gd name="T82" fmla="*/ 19 w 111"/>
                  <a:gd name="T83" fmla="*/ 66 h 98"/>
                  <a:gd name="T84" fmla="*/ 20 w 111"/>
                  <a:gd name="T85" fmla="*/ 82 h 98"/>
                  <a:gd name="T86" fmla="*/ 20 w 111"/>
                  <a:gd name="T87" fmla="*/ 89 h 98"/>
                  <a:gd name="T88" fmla="*/ 22 w 111"/>
                  <a:gd name="T89" fmla="*/ 90 h 98"/>
                  <a:gd name="T90" fmla="*/ 32 w 111"/>
                  <a:gd name="T91" fmla="*/ 91 h 98"/>
                  <a:gd name="T92" fmla="*/ 32 w 111"/>
                  <a:gd name="T93" fmla="*/ 96 h 98"/>
                  <a:gd name="T94" fmla="*/ 18 w 111"/>
                  <a:gd name="T95" fmla="*/ 95 h 98"/>
                  <a:gd name="T96" fmla="*/ 0 w 111"/>
                  <a:gd name="T97" fmla="*/ 96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11" h="98">
                    <a:moveTo>
                      <a:pt x="0" y="96"/>
                    </a:moveTo>
                    <a:cubicBezTo>
                      <a:pt x="0" y="91"/>
                      <a:pt x="0" y="91"/>
                      <a:pt x="0" y="91"/>
                    </a:cubicBezTo>
                    <a:cubicBezTo>
                      <a:pt x="5" y="91"/>
                      <a:pt x="8" y="91"/>
                      <a:pt x="10" y="90"/>
                    </a:cubicBezTo>
                    <a:cubicBezTo>
                      <a:pt x="11" y="90"/>
                      <a:pt x="11" y="90"/>
                      <a:pt x="11" y="89"/>
                    </a:cubicBezTo>
                    <a:cubicBezTo>
                      <a:pt x="12" y="88"/>
                      <a:pt x="12" y="86"/>
                      <a:pt x="12" y="82"/>
                    </a:cubicBezTo>
                    <a:cubicBezTo>
                      <a:pt x="13" y="76"/>
                      <a:pt x="13" y="71"/>
                      <a:pt x="13" y="67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3" y="10"/>
                      <a:pt x="13" y="9"/>
                      <a:pt x="13" y="9"/>
                    </a:cubicBezTo>
                    <a:cubicBezTo>
                      <a:pt x="12" y="8"/>
                      <a:pt x="11" y="7"/>
                      <a:pt x="10" y="6"/>
                    </a:cubicBezTo>
                    <a:cubicBezTo>
                      <a:pt x="9" y="5"/>
                      <a:pt x="8" y="5"/>
                      <a:pt x="7" y="4"/>
                    </a:cubicBezTo>
                    <a:cubicBezTo>
                      <a:pt x="6" y="4"/>
                      <a:pt x="3" y="4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8" y="0"/>
                      <a:pt x="13" y="0"/>
                      <a:pt x="15" y="0"/>
                    </a:cubicBezTo>
                    <a:cubicBezTo>
                      <a:pt x="19" y="0"/>
                      <a:pt x="22" y="0"/>
                      <a:pt x="26" y="0"/>
                    </a:cubicBezTo>
                    <a:cubicBezTo>
                      <a:pt x="30" y="5"/>
                      <a:pt x="32" y="8"/>
                      <a:pt x="34" y="11"/>
                    </a:cubicBezTo>
                    <a:cubicBezTo>
                      <a:pt x="49" y="28"/>
                      <a:pt x="49" y="28"/>
                      <a:pt x="49" y="28"/>
                    </a:cubicBezTo>
                    <a:cubicBezTo>
                      <a:pt x="70" y="52"/>
                      <a:pt x="70" y="52"/>
                      <a:pt x="70" y="52"/>
                    </a:cubicBezTo>
                    <a:cubicBezTo>
                      <a:pt x="76" y="60"/>
                      <a:pt x="82" y="66"/>
                      <a:pt x="86" y="71"/>
                    </a:cubicBezTo>
                    <a:cubicBezTo>
                      <a:pt x="88" y="74"/>
                      <a:pt x="91" y="76"/>
                      <a:pt x="92" y="78"/>
                    </a:cubicBezTo>
                    <a:cubicBezTo>
                      <a:pt x="92" y="29"/>
                      <a:pt x="92" y="29"/>
                      <a:pt x="92" y="29"/>
                    </a:cubicBezTo>
                    <a:cubicBezTo>
                      <a:pt x="92" y="24"/>
                      <a:pt x="92" y="19"/>
                      <a:pt x="92" y="13"/>
                    </a:cubicBezTo>
                    <a:cubicBezTo>
                      <a:pt x="92" y="9"/>
                      <a:pt x="91" y="7"/>
                      <a:pt x="91" y="6"/>
                    </a:cubicBezTo>
                    <a:cubicBezTo>
                      <a:pt x="91" y="6"/>
                      <a:pt x="90" y="5"/>
                      <a:pt x="90" y="5"/>
                    </a:cubicBezTo>
                    <a:cubicBezTo>
                      <a:pt x="88" y="4"/>
                      <a:pt x="85" y="4"/>
                      <a:pt x="80" y="4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85" y="0"/>
                      <a:pt x="91" y="0"/>
                      <a:pt x="97" y="0"/>
                    </a:cubicBezTo>
                    <a:cubicBezTo>
                      <a:pt x="102" y="0"/>
                      <a:pt x="107" y="0"/>
                      <a:pt x="111" y="0"/>
                    </a:cubicBezTo>
                    <a:cubicBezTo>
                      <a:pt x="111" y="4"/>
                      <a:pt x="111" y="4"/>
                      <a:pt x="111" y="4"/>
                    </a:cubicBezTo>
                    <a:cubicBezTo>
                      <a:pt x="106" y="4"/>
                      <a:pt x="103" y="4"/>
                      <a:pt x="102" y="5"/>
                    </a:cubicBezTo>
                    <a:cubicBezTo>
                      <a:pt x="101" y="5"/>
                      <a:pt x="101" y="6"/>
                      <a:pt x="100" y="6"/>
                    </a:cubicBezTo>
                    <a:cubicBezTo>
                      <a:pt x="100" y="7"/>
                      <a:pt x="99" y="10"/>
                      <a:pt x="99" y="13"/>
                    </a:cubicBezTo>
                    <a:cubicBezTo>
                      <a:pt x="99" y="19"/>
                      <a:pt x="99" y="24"/>
                      <a:pt x="99" y="29"/>
                    </a:cubicBezTo>
                    <a:cubicBezTo>
                      <a:pt x="99" y="61"/>
                      <a:pt x="99" y="61"/>
                      <a:pt x="99" y="61"/>
                    </a:cubicBezTo>
                    <a:cubicBezTo>
                      <a:pt x="99" y="68"/>
                      <a:pt x="99" y="80"/>
                      <a:pt x="99" y="98"/>
                    </a:cubicBezTo>
                    <a:cubicBezTo>
                      <a:pt x="92" y="98"/>
                      <a:pt x="92" y="98"/>
                      <a:pt x="92" y="98"/>
                    </a:cubicBezTo>
                    <a:cubicBezTo>
                      <a:pt x="91" y="96"/>
                      <a:pt x="91" y="96"/>
                      <a:pt x="91" y="96"/>
                    </a:cubicBezTo>
                    <a:cubicBezTo>
                      <a:pt x="90" y="96"/>
                      <a:pt x="90" y="95"/>
                      <a:pt x="89" y="95"/>
                    </a:cubicBezTo>
                    <a:cubicBezTo>
                      <a:pt x="89" y="95"/>
                      <a:pt x="88" y="94"/>
                      <a:pt x="87" y="93"/>
                    </a:cubicBezTo>
                    <a:cubicBezTo>
                      <a:pt x="83" y="88"/>
                      <a:pt x="80" y="85"/>
                      <a:pt x="78" y="83"/>
                    </a:cubicBezTo>
                    <a:cubicBezTo>
                      <a:pt x="69" y="72"/>
                      <a:pt x="69" y="72"/>
                      <a:pt x="69" y="72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66"/>
                      <a:pt x="19" y="66"/>
                      <a:pt x="19" y="66"/>
                    </a:cubicBezTo>
                    <a:cubicBezTo>
                      <a:pt x="19" y="71"/>
                      <a:pt x="19" y="76"/>
                      <a:pt x="20" y="82"/>
                    </a:cubicBezTo>
                    <a:cubicBezTo>
                      <a:pt x="20" y="86"/>
                      <a:pt x="20" y="88"/>
                      <a:pt x="20" y="89"/>
                    </a:cubicBezTo>
                    <a:cubicBezTo>
                      <a:pt x="21" y="90"/>
                      <a:pt x="21" y="90"/>
                      <a:pt x="22" y="90"/>
                    </a:cubicBezTo>
                    <a:cubicBezTo>
                      <a:pt x="23" y="91"/>
                      <a:pt x="27" y="91"/>
                      <a:pt x="32" y="91"/>
                    </a:cubicBezTo>
                    <a:cubicBezTo>
                      <a:pt x="32" y="96"/>
                      <a:pt x="32" y="96"/>
                      <a:pt x="32" y="96"/>
                    </a:cubicBezTo>
                    <a:cubicBezTo>
                      <a:pt x="28" y="95"/>
                      <a:pt x="23" y="95"/>
                      <a:pt x="18" y="95"/>
                    </a:cubicBezTo>
                    <a:cubicBezTo>
                      <a:pt x="13" y="95"/>
                      <a:pt x="7" y="95"/>
                      <a:pt x="0" y="9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" name="Freeform 13"/>
              <p:cNvSpPr>
                <a:spLocks noChangeAspect="1"/>
              </p:cNvSpPr>
              <p:nvPr userDrawn="1"/>
            </p:nvSpPr>
            <p:spPr bwMode="auto">
              <a:xfrm>
                <a:off x="425450" y="6405563"/>
                <a:ext cx="33338" cy="79375"/>
              </a:xfrm>
              <a:custGeom>
                <a:avLst/>
                <a:gdLst>
                  <a:gd name="T0" fmla="*/ 41 w 41"/>
                  <a:gd name="T1" fmla="*/ 91 h 96"/>
                  <a:gd name="T2" fmla="*/ 41 w 41"/>
                  <a:gd name="T3" fmla="*/ 96 h 96"/>
                  <a:gd name="T4" fmla="*/ 21 w 41"/>
                  <a:gd name="T5" fmla="*/ 95 h 96"/>
                  <a:gd name="T6" fmla="*/ 0 w 41"/>
                  <a:gd name="T7" fmla="*/ 96 h 96"/>
                  <a:gd name="T8" fmla="*/ 0 w 41"/>
                  <a:gd name="T9" fmla="*/ 91 h 96"/>
                  <a:gd name="T10" fmla="*/ 10 w 41"/>
                  <a:gd name="T11" fmla="*/ 91 h 96"/>
                  <a:gd name="T12" fmla="*/ 12 w 41"/>
                  <a:gd name="T13" fmla="*/ 89 h 96"/>
                  <a:gd name="T14" fmla="*/ 13 w 41"/>
                  <a:gd name="T15" fmla="*/ 83 h 96"/>
                  <a:gd name="T16" fmla="*/ 14 w 41"/>
                  <a:gd name="T17" fmla="*/ 63 h 96"/>
                  <a:gd name="T18" fmla="*/ 14 w 41"/>
                  <a:gd name="T19" fmla="*/ 32 h 96"/>
                  <a:gd name="T20" fmla="*/ 13 w 41"/>
                  <a:gd name="T21" fmla="*/ 14 h 96"/>
                  <a:gd name="T22" fmla="*/ 12 w 41"/>
                  <a:gd name="T23" fmla="*/ 6 h 96"/>
                  <a:gd name="T24" fmla="*/ 10 w 41"/>
                  <a:gd name="T25" fmla="*/ 5 h 96"/>
                  <a:gd name="T26" fmla="*/ 0 w 41"/>
                  <a:gd name="T27" fmla="*/ 4 h 96"/>
                  <a:gd name="T28" fmla="*/ 0 w 41"/>
                  <a:gd name="T29" fmla="*/ 0 h 96"/>
                  <a:gd name="T30" fmla="*/ 20 w 41"/>
                  <a:gd name="T31" fmla="*/ 0 h 96"/>
                  <a:gd name="T32" fmla="*/ 41 w 41"/>
                  <a:gd name="T33" fmla="*/ 0 h 96"/>
                  <a:gd name="T34" fmla="*/ 41 w 41"/>
                  <a:gd name="T35" fmla="*/ 4 h 96"/>
                  <a:gd name="T36" fmla="*/ 31 w 41"/>
                  <a:gd name="T37" fmla="*/ 5 h 96"/>
                  <a:gd name="T38" fmla="*/ 28 w 41"/>
                  <a:gd name="T39" fmla="*/ 6 h 96"/>
                  <a:gd name="T40" fmla="*/ 27 w 41"/>
                  <a:gd name="T41" fmla="*/ 13 h 96"/>
                  <a:gd name="T42" fmla="*/ 27 w 41"/>
                  <a:gd name="T43" fmla="*/ 32 h 96"/>
                  <a:gd name="T44" fmla="*/ 27 w 41"/>
                  <a:gd name="T45" fmla="*/ 63 h 96"/>
                  <a:gd name="T46" fmla="*/ 27 w 41"/>
                  <a:gd name="T47" fmla="*/ 81 h 96"/>
                  <a:gd name="T48" fmla="*/ 28 w 41"/>
                  <a:gd name="T49" fmla="*/ 89 h 96"/>
                  <a:gd name="T50" fmla="*/ 31 w 41"/>
                  <a:gd name="T51" fmla="*/ 91 h 96"/>
                  <a:gd name="T52" fmla="*/ 41 w 41"/>
                  <a:gd name="T53" fmla="*/ 91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41" h="96">
                    <a:moveTo>
                      <a:pt x="41" y="91"/>
                    </a:moveTo>
                    <a:cubicBezTo>
                      <a:pt x="41" y="96"/>
                      <a:pt x="41" y="96"/>
                      <a:pt x="41" y="96"/>
                    </a:cubicBezTo>
                    <a:cubicBezTo>
                      <a:pt x="31" y="95"/>
                      <a:pt x="24" y="95"/>
                      <a:pt x="21" y="95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5" y="91"/>
                      <a:pt x="8" y="91"/>
                      <a:pt x="10" y="91"/>
                    </a:cubicBezTo>
                    <a:cubicBezTo>
                      <a:pt x="11" y="90"/>
                      <a:pt x="12" y="90"/>
                      <a:pt x="12" y="89"/>
                    </a:cubicBezTo>
                    <a:cubicBezTo>
                      <a:pt x="13" y="88"/>
                      <a:pt x="13" y="86"/>
                      <a:pt x="13" y="83"/>
                    </a:cubicBezTo>
                    <a:cubicBezTo>
                      <a:pt x="13" y="82"/>
                      <a:pt x="13" y="75"/>
                      <a:pt x="14" y="63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26"/>
                      <a:pt x="13" y="20"/>
                      <a:pt x="13" y="14"/>
                    </a:cubicBezTo>
                    <a:cubicBezTo>
                      <a:pt x="13" y="10"/>
                      <a:pt x="13" y="7"/>
                      <a:pt x="12" y="6"/>
                    </a:cubicBezTo>
                    <a:cubicBezTo>
                      <a:pt x="12" y="6"/>
                      <a:pt x="11" y="5"/>
                      <a:pt x="10" y="5"/>
                    </a:cubicBezTo>
                    <a:cubicBezTo>
                      <a:pt x="8" y="4"/>
                      <a:pt x="5" y="4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0"/>
                      <a:pt x="15" y="0"/>
                      <a:pt x="20" y="0"/>
                    </a:cubicBezTo>
                    <a:cubicBezTo>
                      <a:pt x="25" y="0"/>
                      <a:pt x="32" y="0"/>
                      <a:pt x="41" y="0"/>
                    </a:cubicBezTo>
                    <a:cubicBezTo>
                      <a:pt x="41" y="4"/>
                      <a:pt x="41" y="4"/>
                      <a:pt x="41" y="4"/>
                    </a:cubicBezTo>
                    <a:cubicBezTo>
                      <a:pt x="35" y="4"/>
                      <a:pt x="32" y="4"/>
                      <a:pt x="31" y="5"/>
                    </a:cubicBezTo>
                    <a:cubicBezTo>
                      <a:pt x="30" y="5"/>
                      <a:pt x="29" y="6"/>
                      <a:pt x="28" y="6"/>
                    </a:cubicBezTo>
                    <a:cubicBezTo>
                      <a:pt x="28" y="7"/>
                      <a:pt x="27" y="9"/>
                      <a:pt x="27" y="13"/>
                    </a:cubicBezTo>
                    <a:cubicBezTo>
                      <a:pt x="27" y="14"/>
                      <a:pt x="27" y="20"/>
                      <a:pt x="27" y="32"/>
                    </a:cubicBezTo>
                    <a:cubicBezTo>
                      <a:pt x="27" y="63"/>
                      <a:pt x="27" y="63"/>
                      <a:pt x="27" y="63"/>
                    </a:cubicBezTo>
                    <a:cubicBezTo>
                      <a:pt x="27" y="69"/>
                      <a:pt x="27" y="75"/>
                      <a:pt x="27" y="81"/>
                    </a:cubicBezTo>
                    <a:cubicBezTo>
                      <a:pt x="27" y="86"/>
                      <a:pt x="28" y="88"/>
                      <a:pt x="28" y="89"/>
                    </a:cubicBezTo>
                    <a:cubicBezTo>
                      <a:pt x="29" y="90"/>
                      <a:pt x="30" y="90"/>
                      <a:pt x="31" y="91"/>
                    </a:cubicBezTo>
                    <a:cubicBezTo>
                      <a:pt x="32" y="91"/>
                      <a:pt x="35" y="91"/>
                      <a:pt x="41" y="9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" name="Freeform 14"/>
              <p:cNvSpPr>
                <a:spLocks noChangeAspect="1"/>
              </p:cNvSpPr>
              <p:nvPr userDrawn="1"/>
            </p:nvSpPr>
            <p:spPr bwMode="auto">
              <a:xfrm>
                <a:off x="463550" y="6403975"/>
                <a:ext cx="77788" cy="82550"/>
              </a:xfrm>
              <a:custGeom>
                <a:avLst/>
                <a:gdLst>
                  <a:gd name="T0" fmla="*/ 94 w 94"/>
                  <a:gd name="T1" fmla="*/ 86 h 100"/>
                  <a:gd name="T2" fmla="*/ 91 w 94"/>
                  <a:gd name="T3" fmla="*/ 92 h 100"/>
                  <a:gd name="T4" fmla="*/ 75 w 94"/>
                  <a:gd name="T5" fmla="*/ 98 h 100"/>
                  <a:gd name="T6" fmla="*/ 57 w 94"/>
                  <a:gd name="T7" fmla="*/ 100 h 100"/>
                  <a:gd name="T8" fmla="*/ 37 w 94"/>
                  <a:gd name="T9" fmla="*/ 97 h 100"/>
                  <a:gd name="T10" fmla="*/ 21 w 94"/>
                  <a:gd name="T11" fmla="*/ 89 h 100"/>
                  <a:gd name="T12" fmla="*/ 9 w 94"/>
                  <a:gd name="T13" fmla="*/ 78 h 100"/>
                  <a:gd name="T14" fmla="*/ 2 w 94"/>
                  <a:gd name="T15" fmla="*/ 65 h 100"/>
                  <a:gd name="T16" fmla="*/ 0 w 94"/>
                  <a:gd name="T17" fmla="*/ 50 h 100"/>
                  <a:gd name="T18" fmla="*/ 16 w 94"/>
                  <a:gd name="T19" fmla="*/ 14 h 100"/>
                  <a:gd name="T20" fmla="*/ 59 w 94"/>
                  <a:gd name="T21" fmla="*/ 0 h 100"/>
                  <a:gd name="T22" fmla="*/ 71 w 94"/>
                  <a:gd name="T23" fmla="*/ 1 h 100"/>
                  <a:gd name="T24" fmla="*/ 84 w 94"/>
                  <a:gd name="T25" fmla="*/ 3 h 100"/>
                  <a:gd name="T26" fmla="*/ 94 w 94"/>
                  <a:gd name="T27" fmla="*/ 6 h 100"/>
                  <a:gd name="T28" fmla="*/ 91 w 94"/>
                  <a:gd name="T29" fmla="*/ 13 h 100"/>
                  <a:gd name="T30" fmla="*/ 90 w 94"/>
                  <a:gd name="T31" fmla="*/ 26 h 100"/>
                  <a:gd name="T32" fmla="*/ 85 w 94"/>
                  <a:gd name="T33" fmla="*/ 26 h 100"/>
                  <a:gd name="T34" fmla="*/ 85 w 94"/>
                  <a:gd name="T35" fmla="*/ 18 h 100"/>
                  <a:gd name="T36" fmla="*/ 78 w 94"/>
                  <a:gd name="T37" fmla="*/ 9 h 100"/>
                  <a:gd name="T38" fmla="*/ 57 w 94"/>
                  <a:gd name="T39" fmla="*/ 5 h 100"/>
                  <a:gd name="T40" fmla="*/ 40 w 94"/>
                  <a:gd name="T41" fmla="*/ 8 h 100"/>
                  <a:gd name="T42" fmla="*/ 28 w 94"/>
                  <a:gd name="T43" fmla="*/ 15 h 100"/>
                  <a:gd name="T44" fmla="*/ 19 w 94"/>
                  <a:gd name="T45" fmla="*/ 28 h 100"/>
                  <a:gd name="T46" fmla="*/ 16 w 94"/>
                  <a:gd name="T47" fmla="*/ 47 h 100"/>
                  <a:gd name="T48" fmla="*/ 29 w 94"/>
                  <a:gd name="T49" fmla="*/ 80 h 100"/>
                  <a:gd name="T50" fmla="*/ 63 w 94"/>
                  <a:gd name="T51" fmla="*/ 92 h 100"/>
                  <a:gd name="T52" fmla="*/ 81 w 94"/>
                  <a:gd name="T53" fmla="*/ 90 h 100"/>
                  <a:gd name="T54" fmla="*/ 92 w 94"/>
                  <a:gd name="T55" fmla="*/ 84 h 100"/>
                  <a:gd name="T56" fmla="*/ 94 w 94"/>
                  <a:gd name="T57" fmla="*/ 86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4" h="100">
                    <a:moveTo>
                      <a:pt x="94" y="86"/>
                    </a:moveTo>
                    <a:cubicBezTo>
                      <a:pt x="91" y="92"/>
                      <a:pt x="91" y="92"/>
                      <a:pt x="91" y="92"/>
                    </a:cubicBezTo>
                    <a:cubicBezTo>
                      <a:pt x="85" y="95"/>
                      <a:pt x="80" y="97"/>
                      <a:pt x="75" y="98"/>
                    </a:cubicBezTo>
                    <a:cubicBezTo>
                      <a:pt x="69" y="99"/>
                      <a:pt x="64" y="100"/>
                      <a:pt x="57" y="100"/>
                    </a:cubicBezTo>
                    <a:cubicBezTo>
                      <a:pt x="50" y="100"/>
                      <a:pt x="43" y="99"/>
                      <a:pt x="37" y="97"/>
                    </a:cubicBezTo>
                    <a:cubicBezTo>
                      <a:pt x="31" y="95"/>
                      <a:pt x="25" y="93"/>
                      <a:pt x="21" y="89"/>
                    </a:cubicBezTo>
                    <a:cubicBezTo>
                      <a:pt x="16" y="86"/>
                      <a:pt x="12" y="83"/>
                      <a:pt x="9" y="78"/>
                    </a:cubicBezTo>
                    <a:cubicBezTo>
                      <a:pt x="6" y="74"/>
                      <a:pt x="4" y="70"/>
                      <a:pt x="2" y="65"/>
                    </a:cubicBezTo>
                    <a:cubicBezTo>
                      <a:pt x="1" y="61"/>
                      <a:pt x="0" y="55"/>
                      <a:pt x="0" y="50"/>
                    </a:cubicBezTo>
                    <a:cubicBezTo>
                      <a:pt x="0" y="35"/>
                      <a:pt x="5" y="24"/>
                      <a:pt x="16" y="14"/>
                    </a:cubicBezTo>
                    <a:cubicBezTo>
                      <a:pt x="26" y="5"/>
                      <a:pt x="41" y="0"/>
                      <a:pt x="59" y="0"/>
                    </a:cubicBezTo>
                    <a:cubicBezTo>
                      <a:pt x="63" y="0"/>
                      <a:pt x="67" y="0"/>
                      <a:pt x="71" y="1"/>
                    </a:cubicBezTo>
                    <a:cubicBezTo>
                      <a:pt x="74" y="1"/>
                      <a:pt x="79" y="2"/>
                      <a:pt x="84" y="3"/>
                    </a:cubicBezTo>
                    <a:cubicBezTo>
                      <a:pt x="89" y="5"/>
                      <a:pt x="92" y="6"/>
                      <a:pt x="94" y="6"/>
                    </a:cubicBezTo>
                    <a:cubicBezTo>
                      <a:pt x="93" y="8"/>
                      <a:pt x="92" y="11"/>
                      <a:pt x="91" y="13"/>
                    </a:cubicBezTo>
                    <a:cubicBezTo>
                      <a:pt x="91" y="17"/>
                      <a:pt x="90" y="21"/>
                      <a:pt x="90" y="26"/>
                    </a:cubicBezTo>
                    <a:cubicBezTo>
                      <a:pt x="85" y="26"/>
                      <a:pt x="85" y="26"/>
                      <a:pt x="85" y="26"/>
                    </a:cubicBezTo>
                    <a:cubicBezTo>
                      <a:pt x="85" y="18"/>
                      <a:pt x="85" y="18"/>
                      <a:pt x="85" y="18"/>
                    </a:cubicBezTo>
                    <a:cubicBezTo>
                      <a:pt x="85" y="14"/>
                      <a:pt x="82" y="11"/>
                      <a:pt x="78" y="9"/>
                    </a:cubicBezTo>
                    <a:cubicBezTo>
                      <a:pt x="73" y="6"/>
                      <a:pt x="66" y="5"/>
                      <a:pt x="57" y="5"/>
                    </a:cubicBezTo>
                    <a:cubicBezTo>
                      <a:pt x="51" y="5"/>
                      <a:pt x="45" y="6"/>
                      <a:pt x="40" y="8"/>
                    </a:cubicBezTo>
                    <a:cubicBezTo>
                      <a:pt x="36" y="9"/>
                      <a:pt x="31" y="12"/>
                      <a:pt x="28" y="15"/>
                    </a:cubicBezTo>
                    <a:cubicBezTo>
                      <a:pt x="24" y="18"/>
                      <a:pt x="21" y="23"/>
                      <a:pt x="19" y="28"/>
                    </a:cubicBezTo>
                    <a:cubicBezTo>
                      <a:pt x="17" y="33"/>
                      <a:pt x="16" y="39"/>
                      <a:pt x="16" y="47"/>
                    </a:cubicBezTo>
                    <a:cubicBezTo>
                      <a:pt x="16" y="61"/>
                      <a:pt x="20" y="72"/>
                      <a:pt x="29" y="80"/>
                    </a:cubicBezTo>
                    <a:cubicBezTo>
                      <a:pt x="37" y="88"/>
                      <a:pt x="49" y="92"/>
                      <a:pt x="63" y="92"/>
                    </a:cubicBezTo>
                    <a:cubicBezTo>
                      <a:pt x="70" y="92"/>
                      <a:pt x="76" y="91"/>
                      <a:pt x="81" y="90"/>
                    </a:cubicBezTo>
                    <a:cubicBezTo>
                      <a:pt x="85" y="89"/>
                      <a:pt x="89" y="87"/>
                      <a:pt x="92" y="84"/>
                    </a:cubicBezTo>
                    <a:lnTo>
                      <a:pt x="94" y="8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" name="Freeform 15"/>
              <p:cNvSpPr>
                <a:spLocks noChangeAspect="1"/>
              </p:cNvSpPr>
              <p:nvPr userDrawn="1"/>
            </p:nvSpPr>
            <p:spPr bwMode="auto">
              <a:xfrm>
                <a:off x="120650" y="6403975"/>
                <a:ext cx="77788" cy="82550"/>
              </a:xfrm>
              <a:custGeom>
                <a:avLst/>
                <a:gdLst>
                  <a:gd name="T0" fmla="*/ 94 w 94"/>
                  <a:gd name="T1" fmla="*/ 86 h 100"/>
                  <a:gd name="T2" fmla="*/ 91 w 94"/>
                  <a:gd name="T3" fmla="*/ 92 h 100"/>
                  <a:gd name="T4" fmla="*/ 75 w 94"/>
                  <a:gd name="T5" fmla="*/ 98 h 100"/>
                  <a:gd name="T6" fmla="*/ 57 w 94"/>
                  <a:gd name="T7" fmla="*/ 100 h 100"/>
                  <a:gd name="T8" fmla="*/ 37 w 94"/>
                  <a:gd name="T9" fmla="*/ 97 h 100"/>
                  <a:gd name="T10" fmla="*/ 21 w 94"/>
                  <a:gd name="T11" fmla="*/ 89 h 100"/>
                  <a:gd name="T12" fmla="*/ 9 w 94"/>
                  <a:gd name="T13" fmla="*/ 78 h 100"/>
                  <a:gd name="T14" fmla="*/ 2 w 94"/>
                  <a:gd name="T15" fmla="*/ 65 h 100"/>
                  <a:gd name="T16" fmla="*/ 0 w 94"/>
                  <a:gd name="T17" fmla="*/ 50 h 100"/>
                  <a:gd name="T18" fmla="*/ 16 w 94"/>
                  <a:gd name="T19" fmla="*/ 14 h 100"/>
                  <a:gd name="T20" fmla="*/ 59 w 94"/>
                  <a:gd name="T21" fmla="*/ 0 h 100"/>
                  <a:gd name="T22" fmla="*/ 71 w 94"/>
                  <a:gd name="T23" fmla="*/ 1 h 100"/>
                  <a:gd name="T24" fmla="*/ 84 w 94"/>
                  <a:gd name="T25" fmla="*/ 3 h 100"/>
                  <a:gd name="T26" fmla="*/ 94 w 94"/>
                  <a:gd name="T27" fmla="*/ 6 h 100"/>
                  <a:gd name="T28" fmla="*/ 91 w 94"/>
                  <a:gd name="T29" fmla="*/ 13 h 100"/>
                  <a:gd name="T30" fmla="*/ 90 w 94"/>
                  <a:gd name="T31" fmla="*/ 26 h 100"/>
                  <a:gd name="T32" fmla="*/ 86 w 94"/>
                  <a:gd name="T33" fmla="*/ 26 h 100"/>
                  <a:gd name="T34" fmla="*/ 85 w 94"/>
                  <a:gd name="T35" fmla="*/ 18 h 100"/>
                  <a:gd name="T36" fmla="*/ 78 w 94"/>
                  <a:gd name="T37" fmla="*/ 9 h 100"/>
                  <a:gd name="T38" fmla="*/ 57 w 94"/>
                  <a:gd name="T39" fmla="*/ 5 h 100"/>
                  <a:gd name="T40" fmla="*/ 40 w 94"/>
                  <a:gd name="T41" fmla="*/ 8 h 100"/>
                  <a:gd name="T42" fmla="*/ 28 w 94"/>
                  <a:gd name="T43" fmla="*/ 15 h 100"/>
                  <a:gd name="T44" fmla="*/ 19 w 94"/>
                  <a:gd name="T45" fmla="*/ 28 h 100"/>
                  <a:gd name="T46" fmla="*/ 16 w 94"/>
                  <a:gd name="T47" fmla="*/ 47 h 100"/>
                  <a:gd name="T48" fmla="*/ 29 w 94"/>
                  <a:gd name="T49" fmla="*/ 80 h 100"/>
                  <a:gd name="T50" fmla="*/ 63 w 94"/>
                  <a:gd name="T51" fmla="*/ 92 h 100"/>
                  <a:gd name="T52" fmla="*/ 81 w 94"/>
                  <a:gd name="T53" fmla="*/ 90 h 100"/>
                  <a:gd name="T54" fmla="*/ 92 w 94"/>
                  <a:gd name="T55" fmla="*/ 84 h 100"/>
                  <a:gd name="T56" fmla="*/ 94 w 94"/>
                  <a:gd name="T57" fmla="*/ 86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4" h="100">
                    <a:moveTo>
                      <a:pt x="94" y="86"/>
                    </a:moveTo>
                    <a:cubicBezTo>
                      <a:pt x="91" y="92"/>
                      <a:pt x="91" y="92"/>
                      <a:pt x="91" y="92"/>
                    </a:cubicBezTo>
                    <a:cubicBezTo>
                      <a:pt x="85" y="95"/>
                      <a:pt x="80" y="97"/>
                      <a:pt x="75" y="98"/>
                    </a:cubicBezTo>
                    <a:cubicBezTo>
                      <a:pt x="69" y="99"/>
                      <a:pt x="64" y="100"/>
                      <a:pt x="57" y="100"/>
                    </a:cubicBezTo>
                    <a:cubicBezTo>
                      <a:pt x="50" y="100"/>
                      <a:pt x="43" y="99"/>
                      <a:pt x="37" y="97"/>
                    </a:cubicBezTo>
                    <a:cubicBezTo>
                      <a:pt x="31" y="95"/>
                      <a:pt x="25" y="93"/>
                      <a:pt x="21" y="89"/>
                    </a:cubicBezTo>
                    <a:cubicBezTo>
                      <a:pt x="16" y="86"/>
                      <a:pt x="12" y="83"/>
                      <a:pt x="9" y="78"/>
                    </a:cubicBezTo>
                    <a:cubicBezTo>
                      <a:pt x="6" y="74"/>
                      <a:pt x="4" y="70"/>
                      <a:pt x="2" y="65"/>
                    </a:cubicBezTo>
                    <a:cubicBezTo>
                      <a:pt x="1" y="61"/>
                      <a:pt x="0" y="55"/>
                      <a:pt x="0" y="50"/>
                    </a:cubicBezTo>
                    <a:cubicBezTo>
                      <a:pt x="0" y="35"/>
                      <a:pt x="5" y="24"/>
                      <a:pt x="16" y="14"/>
                    </a:cubicBezTo>
                    <a:cubicBezTo>
                      <a:pt x="26" y="5"/>
                      <a:pt x="41" y="0"/>
                      <a:pt x="59" y="0"/>
                    </a:cubicBezTo>
                    <a:cubicBezTo>
                      <a:pt x="63" y="0"/>
                      <a:pt x="67" y="0"/>
                      <a:pt x="71" y="1"/>
                    </a:cubicBezTo>
                    <a:cubicBezTo>
                      <a:pt x="74" y="1"/>
                      <a:pt x="79" y="2"/>
                      <a:pt x="84" y="3"/>
                    </a:cubicBezTo>
                    <a:cubicBezTo>
                      <a:pt x="89" y="5"/>
                      <a:pt x="92" y="6"/>
                      <a:pt x="94" y="6"/>
                    </a:cubicBezTo>
                    <a:cubicBezTo>
                      <a:pt x="93" y="8"/>
                      <a:pt x="92" y="11"/>
                      <a:pt x="91" y="13"/>
                    </a:cubicBezTo>
                    <a:cubicBezTo>
                      <a:pt x="91" y="17"/>
                      <a:pt x="90" y="21"/>
                      <a:pt x="90" y="26"/>
                    </a:cubicBezTo>
                    <a:cubicBezTo>
                      <a:pt x="86" y="26"/>
                      <a:pt x="86" y="26"/>
                      <a:pt x="86" y="26"/>
                    </a:cubicBezTo>
                    <a:cubicBezTo>
                      <a:pt x="85" y="18"/>
                      <a:pt x="85" y="18"/>
                      <a:pt x="85" y="18"/>
                    </a:cubicBezTo>
                    <a:cubicBezTo>
                      <a:pt x="85" y="14"/>
                      <a:pt x="82" y="11"/>
                      <a:pt x="78" y="9"/>
                    </a:cubicBezTo>
                    <a:cubicBezTo>
                      <a:pt x="73" y="6"/>
                      <a:pt x="66" y="5"/>
                      <a:pt x="57" y="5"/>
                    </a:cubicBezTo>
                    <a:cubicBezTo>
                      <a:pt x="51" y="5"/>
                      <a:pt x="45" y="6"/>
                      <a:pt x="40" y="8"/>
                    </a:cubicBezTo>
                    <a:cubicBezTo>
                      <a:pt x="36" y="9"/>
                      <a:pt x="31" y="12"/>
                      <a:pt x="28" y="15"/>
                    </a:cubicBezTo>
                    <a:cubicBezTo>
                      <a:pt x="24" y="18"/>
                      <a:pt x="21" y="23"/>
                      <a:pt x="19" y="28"/>
                    </a:cubicBezTo>
                    <a:cubicBezTo>
                      <a:pt x="17" y="33"/>
                      <a:pt x="16" y="39"/>
                      <a:pt x="16" y="47"/>
                    </a:cubicBezTo>
                    <a:cubicBezTo>
                      <a:pt x="16" y="61"/>
                      <a:pt x="20" y="72"/>
                      <a:pt x="29" y="80"/>
                    </a:cubicBezTo>
                    <a:cubicBezTo>
                      <a:pt x="37" y="88"/>
                      <a:pt x="49" y="92"/>
                      <a:pt x="63" y="92"/>
                    </a:cubicBezTo>
                    <a:cubicBezTo>
                      <a:pt x="70" y="92"/>
                      <a:pt x="76" y="91"/>
                      <a:pt x="81" y="90"/>
                    </a:cubicBezTo>
                    <a:cubicBezTo>
                      <a:pt x="85" y="89"/>
                      <a:pt x="89" y="87"/>
                      <a:pt x="92" y="84"/>
                    </a:cubicBezTo>
                    <a:lnTo>
                      <a:pt x="94" y="8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" name="Freeform 16"/>
              <p:cNvSpPr>
                <a:spLocks noChangeAspect="1"/>
              </p:cNvSpPr>
              <p:nvPr userDrawn="1"/>
            </p:nvSpPr>
            <p:spPr bwMode="auto">
              <a:xfrm>
                <a:off x="153988" y="6300788"/>
                <a:ext cx="106363" cy="79375"/>
              </a:xfrm>
              <a:custGeom>
                <a:avLst/>
                <a:gdLst>
                  <a:gd name="T0" fmla="*/ 0 w 130"/>
                  <a:gd name="T1" fmla="*/ 4 h 97"/>
                  <a:gd name="T2" fmla="*/ 0 w 130"/>
                  <a:gd name="T3" fmla="*/ 0 h 97"/>
                  <a:gd name="T4" fmla="*/ 14 w 130"/>
                  <a:gd name="T5" fmla="*/ 0 h 97"/>
                  <a:gd name="T6" fmla="*/ 27 w 130"/>
                  <a:gd name="T7" fmla="*/ 0 h 97"/>
                  <a:gd name="T8" fmla="*/ 38 w 130"/>
                  <a:gd name="T9" fmla="*/ 24 h 97"/>
                  <a:gd name="T10" fmla="*/ 65 w 130"/>
                  <a:gd name="T11" fmla="*/ 76 h 97"/>
                  <a:gd name="T12" fmla="*/ 89 w 130"/>
                  <a:gd name="T13" fmla="*/ 28 h 97"/>
                  <a:gd name="T14" fmla="*/ 102 w 130"/>
                  <a:gd name="T15" fmla="*/ 0 h 97"/>
                  <a:gd name="T16" fmla="*/ 115 w 130"/>
                  <a:gd name="T17" fmla="*/ 0 h 97"/>
                  <a:gd name="T18" fmla="*/ 130 w 130"/>
                  <a:gd name="T19" fmla="*/ 0 h 97"/>
                  <a:gd name="T20" fmla="*/ 130 w 130"/>
                  <a:gd name="T21" fmla="*/ 4 h 97"/>
                  <a:gd name="T22" fmla="*/ 120 w 130"/>
                  <a:gd name="T23" fmla="*/ 5 h 97"/>
                  <a:gd name="T24" fmla="*/ 118 w 130"/>
                  <a:gd name="T25" fmla="*/ 7 h 97"/>
                  <a:gd name="T26" fmla="*/ 117 w 130"/>
                  <a:gd name="T27" fmla="*/ 13 h 97"/>
                  <a:gd name="T28" fmla="*/ 116 w 130"/>
                  <a:gd name="T29" fmla="*/ 32 h 97"/>
                  <a:gd name="T30" fmla="*/ 116 w 130"/>
                  <a:gd name="T31" fmla="*/ 63 h 97"/>
                  <a:gd name="T32" fmla="*/ 117 w 130"/>
                  <a:gd name="T33" fmla="*/ 81 h 97"/>
                  <a:gd name="T34" fmla="*/ 118 w 130"/>
                  <a:gd name="T35" fmla="*/ 89 h 97"/>
                  <a:gd name="T36" fmla="*/ 120 w 130"/>
                  <a:gd name="T37" fmla="*/ 90 h 97"/>
                  <a:gd name="T38" fmla="*/ 130 w 130"/>
                  <a:gd name="T39" fmla="*/ 91 h 97"/>
                  <a:gd name="T40" fmla="*/ 130 w 130"/>
                  <a:gd name="T41" fmla="*/ 95 h 97"/>
                  <a:gd name="T42" fmla="*/ 110 w 130"/>
                  <a:gd name="T43" fmla="*/ 95 h 97"/>
                  <a:gd name="T44" fmla="*/ 89 w 130"/>
                  <a:gd name="T45" fmla="*/ 95 h 97"/>
                  <a:gd name="T46" fmla="*/ 89 w 130"/>
                  <a:gd name="T47" fmla="*/ 91 h 97"/>
                  <a:gd name="T48" fmla="*/ 100 w 130"/>
                  <a:gd name="T49" fmla="*/ 90 h 97"/>
                  <a:gd name="T50" fmla="*/ 102 w 130"/>
                  <a:gd name="T51" fmla="*/ 89 h 97"/>
                  <a:gd name="T52" fmla="*/ 103 w 130"/>
                  <a:gd name="T53" fmla="*/ 82 h 97"/>
                  <a:gd name="T54" fmla="*/ 103 w 130"/>
                  <a:gd name="T55" fmla="*/ 63 h 97"/>
                  <a:gd name="T56" fmla="*/ 103 w 130"/>
                  <a:gd name="T57" fmla="*/ 14 h 97"/>
                  <a:gd name="T58" fmla="*/ 79 w 130"/>
                  <a:gd name="T59" fmla="*/ 62 h 97"/>
                  <a:gd name="T60" fmla="*/ 70 w 130"/>
                  <a:gd name="T61" fmla="*/ 81 h 97"/>
                  <a:gd name="T62" fmla="*/ 63 w 130"/>
                  <a:gd name="T63" fmla="*/ 97 h 97"/>
                  <a:gd name="T64" fmla="*/ 60 w 130"/>
                  <a:gd name="T65" fmla="*/ 97 h 97"/>
                  <a:gd name="T66" fmla="*/ 59 w 130"/>
                  <a:gd name="T67" fmla="*/ 93 h 97"/>
                  <a:gd name="T68" fmla="*/ 54 w 130"/>
                  <a:gd name="T69" fmla="*/ 83 h 97"/>
                  <a:gd name="T70" fmla="*/ 20 w 130"/>
                  <a:gd name="T71" fmla="*/ 16 h 97"/>
                  <a:gd name="T72" fmla="*/ 20 w 130"/>
                  <a:gd name="T73" fmla="*/ 63 h 97"/>
                  <a:gd name="T74" fmla="*/ 20 w 130"/>
                  <a:gd name="T75" fmla="*/ 81 h 97"/>
                  <a:gd name="T76" fmla="*/ 22 w 130"/>
                  <a:gd name="T77" fmla="*/ 89 h 97"/>
                  <a:gd name="T78" fmla="*/ 24 w 130"/>
                  <a:gd name="T79" fmla="*/ 90 h 97"/>
                  <a:gd name="T80" fmla="*/ 34 w 130"/>
                  <a:gd name="T81" fmla="*/ 91 h 97"/>
                  <a:gd name="T82" fmla="*/ 34 w 130"/>
                  <a:gd name="T83" fmla="*/ 95 h 97"/>
                  <a:gd name="T84" fmla="*/ 17 w 130"/>
                  <a:gd name="T85" fmla="*/ 95 h 97"/>
                  <a:gd name="T86" fmla="*/ 0 w 130"/>
                  <a:gd name="T87" fmla="*/ 95 h 97"/>
                  <a:gd name="T88" fmla="*/ 0 w 130"/>
                  <a:gd name="T89" fmla="*/ 91 h 97"/>
                  <a:gd name="T90" fmla="*/ 10 w 130"/>
                  <a:gd name="T91" fmla="*/ 90 h 97"/>
                  <a:gd name="T92" fmla="*/ 12 w 130"/>
                  <a:gd name="T93" fmla="*/ 89 h 97"/>
                  <a:gd name="T94" fmla="*/ 13 w 130"/>
                  <a:gd name="T95" fmla="*/ 82 h 97"/>
                  <a:gd name="T96" fmla="*/ 14 w 130"/>
                  <a:gd name="T97" fmla="*/ 63 h 97"/>
                  <a:gd name="T98" fmla="*/ 14 w 130"/>
                  <a:gd name="T99" fmla="*/ 32 h 97"/>
                  <a:gd name="T100" fmla="*/ 13 w 130"/>
                  <a:gd name="T101" fmla="*/ 14 h 97"/>
                  <a:gd name="T102" fmla="*/ 12 w 130"/>
                  <a:gd name="T103" fmla="*/ 7 h 97"/>
                  <a:gd name="T104" fmla="*/ 10 w 130"/>
                  <a:gd name="T105" fmla="*/ 5 h 97"/>
                  <a:gd name="T106" fmla="*/ 0 w 130"/>
                  <a:gd name="T107" fmla="*/ 4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30" h="97">
                    <a:moveTo>
                      <a:pt x="0" y="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9" y="0"/>
                      <a:pt x="14" y="0"/>
                    </a:cubicBezTo>
                    <a:cubicBezTo>
                      <a:pt x="18" y="0"/>
                      <a:pt x="23" y="0"/>
                      <a:pt x="27" y="0"/>
                    </a:cubicBezTo>
                    <a:cubicBezTo>
                      <a:pt x="31" y="9"/>
                      <a:pt x="35" y="17"/>
                      <a:pt x="38" y="24"/>
                    </a:cubicBezTo>
                    <a:cubicBezTo>
                      <a:pt x="65" y="76"/>
                      <a:pt x="65" y="76"/>
                      <a:pt x="65" y="76"/>
                    </a:cubicBezTo>
                    <a:cubicBezTo>
                      <a:pt x="89" y="28"/>
                      <a:pt x="89" y="28"/>
                      <a:pt x="89" y="28"/>
                    </a:cubicBezTo>
                    <a:cubicBezTo>
                      <a:pt x="96" y="15"/>
                      <a:pt x="100" y="5"/>
                      <a:pt x="102" y="0"/>
                    </a:cubicBezTo>
                    <a:cubicBezTo>
                      <a:pt x="107" y="0"/>
                      <a:pt x="112" y="0"/>
                      <a:pt x="115" y="0"/>
                    </a:cubicBezTo>
                    <a:cubicBezTo>
                      <a:pt x="118" y="0"/>
                      <a:pt x="123" y="0"/>
                      <a:pt x="130" y="0"/>
                    </a:cubicBezTo>
                    <a:cubicBezTo>
                      <a:pt x="130" y="4"/>
                      <a:pt x="130" y="4"/>
                      <a:pt x="130" y="4"/>
                    </a:cubicBezTo>
                    <a:cubicBezTo>
                      <a:pt x="125" y="4"/>
                      <a:pt x="121" y="5"/>
                      <a:pt x="120" y="5"/>
                    </a:cubicBezTo>
                    <a:cubicBezTo>
                      <a:pt x="119" y="5"/>
                      <a:pt x="118" y="6"/>
                      <a:pt x="118" y="7"/>
                    </a:cubicBezTo>
                    <a:cubicBezTo>
                      <a:pt x="117" y="8"/>
                      <a:pt x="117" y="10"/>
                      <a:pt x="117" y="13"/>
                    </a:cubicBezTo>
                    <a:cubicBezTo>
                      <a:pt x="116" y="14"/>
                      <a:pt x="116" y="20"/>
                      <a:pt x="116" y="32"/>
                    </a:cubicBezTo>
                    <a:cubicBezTo>
                      <a:pt x="116" y="63"/>
                      <a:pt x="116" y="63"/>
                      <a:pt x="116" y="63"/>
                    </a:cubicBezTo>
                    <a:cubicBezTo>
                      <a:pt x="116" y="69"/>
                      <a:pt x="116" y="75"/>
                      <a:pt x="117" y="81"/>
                    </a:cubicBezTo>
                    <a:cubicBezTo>
                      <a:pt x="117" y="85"/>
                      <a:pt x="117" y="88"/>
                      <a:pt x="118" y="89"/>
                    </a:cubicBezTo>
                    <a:cubicBezTo>
                      <a:pt x="118" y="89"/>
                      <a:pt x="119" y="90"/>
                      <a:pt x="120" y="90"/>
                    </a:cubicBezTo>
                    <a:cubicBezTo>
                      <a:pt x="121" y="91"/>
                      <a:pt x="125" y="91"/>
                      <a:pt x="130" y="91"/>
                    </a:cubicBezTo>
                    <a:cubicBezTo>
                      <a:pt x="130" y="95"/>
                      <a:pt x="130" y="95"/>
                      <a:pt x="130" y="95"/>
                    </a:cubicBezTo>
                    <a:cubicBezTo>
                      <a:pt x="121" y="95"/>
                      <a:pt x="114" y="95"/>
                      <a:pt x="110" y="95"/>
                    </a:cubicBezTo>
                    <a:cubicBezTo>
                      <a:pt x="107" y="95"/>
                      <a:pt x="100" y="95"/>
                      <a:pt x="89" y="95"/>
                    </a:cubicBezTo>
                    <a:cubicBezTo>
                      <a:pt x="89" y="91"/>
                      <a:pt x="89" y="91"/>
                      <a:pt x="89" y="91"/>
                    </a:cubicBezTo>
                    <a:cubicBezTo>
                      <a:pt x="95" y="91"/>
                      <a:pt x="98" y="91"/>
                      <a:pt x="100" y="90"/>
                    </a:cubicBezTo>
                    <a:cubicBezTo>
                      <a:pt x="101" y="90"/>
                      <a:pt x="102" y="89"/>
                      <a:pt x="102" y="89"/>
                    </a:cubicBezTo>
                    <a:cubicBezTo>
                      <a:pt x="103" y="88"/>
                      <a:pt x="103" y="86"/>
                      <a:pt x="103" y="82"/>
                    </a:cubicBezTo>
                    <a:cubicBezTo>
                      <a:pt x="103" y="81"/>
                      <a:pt x="103" y="75"/>
                      <a:pt x="103" y="63"/>
                    </a:cubicBezTo>
                    <a:cubicBezTo>
                      <a:pt x="103" y="14"/>
                      <a:pt x="103" y="14"/>
                      <a:pt x="103" y="14"/>
                    </a:cubicBezTo>
                    <a:cubicBezTo>
                      <a:pt x="79" y="62"/>
                      <a:pt x="79" y="62"/>
                      <a:pt x="79" y="62"/>
                    </a:cubicBezTo>
                    <a:cubicBezTo>
                      <a:pt x="75" y="70"/>
                      <a:pt x="72" y="76"/>
                      <a:pt x="70" y="81"/>
                    </a:cubicBezTo>
                    <a:cubicBezTo>
                      <a:pt x="69" y="84"/>
                      <a:pt x="66" y="89"/>
                      <a:pt x="63" y="97"/>
                    </a:cubicBezTo>
                    <a:cubicBezTo>
                      <a:pt x="60" y="97"/>
                      <a:pt x="60" y="97"/>
                      <a:pt x="60" y="97"/>
                    </a:cubicBezTo>
                    <a:cubicBezTo>
                      <a:pt x="60" y="95"/>
                      <a:pt x="59" y="94"/>
                      <a:pt x="59" y="93"/>
                    </a:cubicBezTo>
                    <a:cubicBezTo>
                      <a:pt x="54" y="83"/>
                      <a:pt x="54" y="83"/>
                      <a:pt x="54" y="83"/>
                    </a:cubicBezTo>
                    <a:cubicBezTo>
                      <a:pt x="20" y="16"/>
                      <a:pt x="20" y="16"/>
                      <a:pt x="20" y="16"/>
                    </a:cubicBezTo>
                    <a:cubicBezTo>
                      <a:pt x="20" y="63"/>
                      <a:pt x="20" y="63"/>
                      <a:pt x="20" y="63"/>
                    </a:cubicBezTo>
                    <a:cubicBezTo>
                      <a:pt x="20" y="69"/>
                      <a:pt x="20" y="75"/>
                      <a:pt x="20" y="81"/>
                    </a:cubicBezTo>
                    <a:cubicBezTo>
                      <a:pt x="21" y="85"/>
                      <a:pt x="21" y="88"/>
                      <a:pt x="22" y="89"/>
                    </a:cubicBezTo>
                    <a:cubicBezTo>
                      <a:pt x="22" y="89"/>
                      <a:pt x="23" y="90"/>
                      <a:pt x="24" y="90"/>
                    </a:cubicBezTo>
                    <a:cubicBezTo>
                      <a:pt x="25" y="91"/>
                      <a:pt x="29" y="91"/>
                      <a:pt x="34" y="91"/>
                    </a:cubicBezTo>
                    <a:cubicBezTo>
                      <a:pt x="34" y="95"/>
                      <a:pt x="34" y="95"/>
                      <a:pt x="34" y="95"/>
                    </a:cubicBezTo>
                    <a:cubicBezTo>
                      <a:pt x="17" y="95"/>
                      <a:pt x="17" y="95"/>
                      <a:pt x="17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5" y="91"/>
                      <a:pt x="8" y="91"/>
                      <a:pt x="10" y="90"/>
                    </a:cubicBezTo>
                    <a:cubicBezTo>
                      <a:pt x="11" y="90"/>
                      <a:pt x="12" y="89"/>
                      <a:pt x="12" y="89"/>
                    </a:cubicBezTo>
                    <a:cubicBezTo>
                      <a:pt x="13" y="88"/>
                      <a:pt x="13" y="86"/>
                      <a:pt x="13" y="82"/>
                    </a:cubicBezTo>
                    <a:cubicBezTo>
                      <a:pt x="13" y="81"/>
                      <a:pt x="13" y="75"/>
                      <a:pt x="14" y="63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26"/>
                      <a:pt x="13" y="20"/>
                      <a:pt x="13" y="14"/>
                    </a:cubicBezTo>
                    <a:cubicBezTo>
                      <a:pt x="13" y="10"/>
                      <a:pt x="13" y="8"/>
                      <a:pt x="12" y="7"/>
                    </a:cubicBezTo>
                    <a:cubicBezTo>
                      <a:pt x="12" y="6"/>
                      <a:pt x="11" y="5"/>
                      <a:pt x="10" y="5"/>
                    </a:cubicBezTo>
                    <a:cubicBezTo>
                      <a:pt x="8" y="5"/>
                      <a:pt x="5" y="4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" name="Freeform 17"/>
              <p:cNvSpPr>
                <a:spLocks noChangeAspect="1" noEditPoints="1"/>
              </p:cNvSpPr>
              <p:nvPr userDrawn="1"/>
            </p:nvSpPr>
            <p:spPr bwMode="auto">
              <a:xfrm>
                <a:off x="265113" y="6299200"/>
                <a:ext cx="87313" cy="79375"/>
              </a:xfrm>
              <a:custGeom>
                <a:avLst/>
                <a:gdLst>
                  <a:gd name="T0" fmla="*/ 15 w 107"/>
                  <a:gd name="T1" fmla="*/ 96 h 96"/>
                  <a:gd name="T2" fmla="*/ 33 w 107"/>
                  <a:gd name="T3" fmla="*/ 96 h 96"/>
                  <a:gd name="T4" fmla="*/ 33 w 107"/>
                  <a:gd name="T5" fmla="*/ 92 h 96"/>
                  <a:gd name="T6" fmla="*/ 24 w 107"/>
                  <a:gd name="T7" fmla="*/ 92 h 96"/>
                  <a:gd name="T8" fmla="*/ 21 w 107"/>
                  <a:gd name="T9" fmla="*/ 90 h 96"/>
                  <a:gd name="T10" fmla="*/ 21 w 107"/>
                  <a:gd name="T11" fmla="*/ 89 h 96"/>
                  <a:gd name="T12" fmla="*/ 23 w 107"/>
                  <a:gd name="T13" fmla="*/ 82 h 96"/>
                  <a:gd name="T14" fmla="*/ 30 w 107"/>
                  <a:gd name="T15" fmla="*/ 65 h 96"/>
                  <a:gd name="T16" fmla="*/ 71 w 107"/>
                  <a:gd name="T17" fmla="*/ 65 h 96"/>
                  <a:gd name="T18" fmla="*/ 80 w 107"/>
                  <a:gd name="T19" fmla="*/ 85 h 96"/>
                  <a:gd name="T20" fmla="*/ 81 w 107"/>
                  <a:gd name="T21" fmla="*/ 89 h 96"/>
                  <a:gd name="T22" fmla="*/ 80 w 107"/>
                  <a:gd name="T23" fmla="*/ 91 h 96"/>
                  <a:gd name="T24" fmla="*/ 78 w 107"/>
                  <a:gd name="T25" fmla="*/ 92 h 96"/>
                  <a:gd name="T26" fmla="*/ 68 w 107"/>
                  <a:gd name="T27" fmla="*/ 92 h 96"/>
                  <a:gd name="T28" fmla="*/ 68 w 107"/>
                  <a:gd name="T29" fmla="*/ 96 h 96"/>
                  <a:gd name="T30" fmla="*/ 91 w 107"/>
                  <a:gd name="T31" fmla="*/ 96 h 96"/>
                  <a:gd name="T32" fmla="*/ 107 w 107"/>
                  <a:gd name="T33" fmla="*/ 96 h 96"/>
                  <a:gd name="T34" fmla="*/ 107 w 107"/>
                  <a:gd name="T35" fmla="*/ 92 h 96"/>
                  <a:gd name="T36" fmla="*/ 99 w 107"/>
                  <a:gd name="T37" fmla="*/ 91 h 96"/>
                  <a:gd name="T38" fmla="*/ 96 w 107"/>
                  <a:gd name="T39" fmla="*/ 88 h 96"/>
                  <a:gd name="T40" fmla="*/ 87 w 107"/>
                  <a:gd name="T41" fmla="*/ 68 h 96"/>
                  <a:gd name="T42" fmla="*/ 56 w 107"/>
                  <a:gd name="T43" fmla="*/ 0 h 96"/>
                  <a:gd name="T44" fmla="*/ 52 w 107"/>
                  <a:gd name="T45" fmla="*/ 0 h 96"/>
                  <a:gd name="T46" fmla="*/ 40 w 107"/>
                  <a:gd name="T47" fmla="*/ 28 h 96"/>
                  <a:gd name="T48" fmla="*/ 22 w 107"/>
                  <a:gd name="T49" fmla="*/ 66 h 96"/>
                  <a:gd name="T50" fmla="*/ 13 w 107"/>
                  <a:gd name="T51" fmla="*/ 85 h 96"/>
                  <a:gd name="T52" fmla="*/ 9 w 107"/>
                  <a:gd name="T53" fmla="*/ 90 h 96"/>
                  <a:gd name="T54" fmla="*/ 7 w 107"/>
                  <a:gd name="T55" fmla="*/ 92 h 96"/>
                  <a:gd name="T56" fmla="*/ 0 w 107"/>
                  <a:gd name="T57" fmla="*/ 92 h 96"/>
                  <a:gd name="T58" fmla="*/ 0 w 107"/>
                  <a:gd name="T59" fmla="*/ 96 h 96"/>
                  <a:gd name="T60" fmla="*/ 15 w 107"/>
                  <a:gd name="T61" fmla="*/ 96 h 96"/>
                  <a:gd name="T62" fmla="*/ 51 w 107"/>
                  <a:gd name="T63" fmla="*/ 18 h 96"/>
                  <a:gd name="T64" fmla="*/ 68 w 107"/>
                  <a:gd name="T65" fmla="*/ 59 h 96"/>
                  <a:gd name="T66" fmla="*/ 33 w 107"/>
                  <a:gd name="T67" fmla="*/ 59 h 96"/>
                  <a:gd name="T68" fmla="*/ 51 w 107"/>
                  <a:gd name="T69" fmla="*/ 18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7" h="96">
                    <a:moveTo>
                      <a:pt x="15" y="96"/>
                    </a:moveTo>
                    <a:cubicBezTo>
                      <a:pt x="19" y="96"/>
                      <a:pt x="25" y="96"/>
                      <a:pt x="33" y="96"/>
                    </a:cubicBezTo>
                    <a:cubicBezTo>
                      <a:pt x="33" y="92"/>
                      <a:pt x="33" y="92"/>
                      <a:pt x="33" y="92"/>
                    </a:cubicBezTo>
                    <a:cubicBezTo>
                      <a:pt x="28" y="92"/>
                      <a:pt x="25" y="92"/>
                      <a:pt x="24" y="92"/>
                    </a:cubicBezTo>
                    <a:cubicBezTo>
                      <a:pt x="22" y="91"/>
                      <a:pt x="22" y="91"/>
                      <a:pt x="21" y="90"/>
                    </a:cubicBezTo>
                    <a:cubicBezTo>
                      <a:pt x="21" y="90"/>
                      <a:pt x="21" y="89"/>
                      <a:pt x="21" y="89"/>
                    </a:cubicBezTo>
                    <a:cubicBezTo>
                      <a:pt x="21" y="87"/>
                      <a:pt x="21" y="85"/>
                      <a:pt x="23" y="82"/>
                    </a:cubicBezTo>
                    <a:cubicBezTo>
                      <a:pt x="30" y="65"/>
                      <a:pt x="30" y="65"/>
                      <a:pt x="30" y="65"/>
                    </a:cubicBezTo>
                    <a:cubicBezTo>
                      <a:pt x="71" y="65"/>
                      <a:pt x="71" y="65"/>
                      <a:pt x="71" y="65"/>
                    </a:cubicBezTo>
                    <a:cubicBezTo>
                      <a:pt x="80" y="85"/>
                      <a:pt x="80" y="85"/>
                      <a:pt x="80" y="85"/>
                    </a:cubicBezTo>
                    <a:cubicBezTo>
                      <a:pt x="81" y="87"/>
                      <a:pt x="81" y="88"/>
                      <a:pt x="81" y="89"/>
                    </a:cubicBezTo>
                    <a:cubicBezTo>
                      <a:pt x="81" y="90"/>
                      <a:pt x="81" y="90"/>
                      <a:pt x="80" y="91"/>
                    </a:cubicBezTo>
                    <a:cubicBezTo>
                      <a:pt x="80" y="91"/>
                      <a:pt x="79" y="91"/>
                      <a:pt x="78" y="92"/>
                    </a:cubicBezTo>
                    <a:cubicBezTo>
                      <a:pt x="77" y="92"/>
                      <a:pt x="74" y="92"/>
                      <a:pt x="68" y="92"/>
                    </a:cubicBezTo>
                    <a:cubicBezTo>
                      <a:pt x="68" y="96"/>
                      <a:pt x="68" y="96"/>
                      <a:pt x="68" y="96"/>
                    </a:cubicBezTo>
                    <a:cubicBezTo>
                      <a:pt x="91" y="96"/>
                      <a:pt x="91" y="96"/>
                      <a:pt x="91" y="96"/>
                    </a:cubicBezTo>
                    <a:cubicBezTo>
                      <a:pt x="94" y="96"/>
                      <a:pt x="99" y="96"/>
                      <a:pt x="107" y="96"/>
                    </a:cubicBezTo>
                    <a:cubicBezTo>
                      <a:pt x="107" y="92"/>
                      <a:pt x="107" y="92"/>
                      <a:pt x="107" y="92"/>
                    </a:cubicBezTo>
                    <a:cubicBezTo>
                      <a:pt x="103" y="92"/>
                      <a:pt x="100" y="92"/>
                      <a:pt x="99" y="91"/>
                    </a:cubicBezTo>
                    <a:cubicBezTo>
                      <a:pt x="98" y="91"/>
                      <a:pt x="97" y="90"/>
                      <a:pt x="96" y="88"/>
                    </a:cubicBezTo>
                    <a:cubicBezTo>
                      <a:pt x="95" y="85"/>
                      <a:pt x="92" y="79"/>
                      <a:pt x="87" y="68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46" y="14"/>
                      <a:pt x="42" y="24"/>
                      <a:pt x="40" y="28"/>
                    </a:cubicBezTo>
                    <a:cubicBezTo>
                      <a:pt x="22" y="66"/>
                      <a:pt x="22" y="66"/>
                      <a:pt x="22" y="66"/>
                    </a:cubicBezTo>
                    <a:cubicBezTo>
                      <a:pt x="17" y="77"/>
                      <a:pt x="13" y="83"/>
                      <a:pt x="13" y="85"/>
                    </a:cubicBezTo>
                    <a:cubicBezTo>
                      <a:pt x="11" y="88"/>
                      <a:pt x="10" y="90"/>
                      <a:pt x="9" y="90"/>
                    </a:cubicBezTo>
                    <a:cubicBezTo>
                      <a:pt x="8" y="91"/>
                      <a:pt x="8" y="91"/>
                      <a:pt x="7" y="92"/>
                    </a:cubicBezTo>
                    <a:cubicBezTo>
                      <a:pt x="6" y="92"/>
                      <a:pt x="3" y="92"/>
                      <a:pt x="0" y="92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5" y="96"/>
                      <a:pt x="10" y="96"/>
                      <a:pt x="15" y="96"/>
                    </a:cubicBezTo>
                    <a:close/>
                    <a:moveTo>
                      <a:pt x="51" y="18"/>
                    </a:moveTo>
                    <a:cubicBezTo>
                      <a:pt x="68" y="59"/>
                      <a:pt x="68" y="59"/>
                      <a:pt x="68" y="59"/>
                    </a:cubicBezTo>
                    <a:cubicBezTo>
                      <a:pt x="33" y="59"/>
                      <a:pt x="33" y="59"/>
                      <a:pt x="33" y="59"/>
                    </a:cubicBezTo>
                    <a:lnTo>
                      <a:pt x="51" y="18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2" name="Freeform 18"/>
              <p:cNvSpPr>
                <a:spLocks noChangeAspect="1"/>
              </p:cNvSpPr>
              <p:nvPr userDrawn="1"/>
            </p:nvSpPr>
            <p:spPr bwMode="auto">
              <a:xfrm>
                <a:off x="336550" y="6300788"/>
                <a:ext cx="77788" cy="69850"/>
              </a:xfrm>
              <a:custGeom>
                <a:avLst/>
                <a:gdLst>
                  <a:gd name="T0" fmla="*/ 77 w 105"/>
                  <a:gd name="T1" fmla="*/ 14 h 95"/>
                  <a:gd name="T2" fmla="*/ 82 w 105"/>
                  <a:gd name="T3" fmla="*/ 7 h 95"/>
                  <a:gd name="T4" fmla="*/ 80 w 105"/>
                  <a:gd name="T5" fmla="*/ 5 h 95"/>
                  <a:gd name="T6" fmla="*/ 70 w 105"/>
                  <a:gd name="T7" fmla="*/ 4 h 95"/>
                  <a:gd name="T8" fmla="*/ 70 w 105"/>
                  <a:gd name="T9" fmla="*/ 0 h 95"/>
                  <a:gd name="T10" fmla="*/ 89 w 105"/>
                  <a:gd name="T11" fmla="*/ 0 h 95"/>
                  <a:gd name="T12" fmla="*/ 105 w 105"/>
                  <a:gd name="T13" fmla="*/ 0 h 95"/>
                  <a:gd name="T14" fmla="*/ 105 w 105"/>
                  <a:gd name="T15" fmla="*/ 4 h 95"/>
                  <a:gd name="T16" fmla="*/ 96 w 105"/>
                  <a:gd name="T17" fmla="*/ 5 h 95"/>
                  <a:gd name="T18" fmla="*/ 92 w 105"/>
                  <a:gd name="T19" fmla="*/ 7 h 95"/>
                  <a:gd name="T20" fmla="*/ 87 w 105"/>
                  <a:gd name="T21" fmla="*/ 13 h 95"/>
                  <a:gd name="T22" fmla="*/ 66 w 105"/>
                  <a:gd name="T23" fmla="*/ 43 h 95"/>
                  <a:gd name="T24" fmla="*/ 59 w 105"/>
                  <a:gd name="T25" fmla="*/ 54 h 95"/>
                  <a:gd name="T26" fmla="*/ 59 w 105"/>
                  <a:gd name="T27" fmla="*/ 58 h 95"/>
                  <a:gd name="T28" fmla="*/ 59 w 105"/>
                  <a:gd name="T29" fmla="*/ 63 h 95"/>
                  <a:gd name="T30" fmla="*/ 59 w 105"/>
                  <a:gd name="T31" fmla="*/ 81 h 95"/>
                  <a:gd name="T32" fmla="*/ 60 w 105"/>
                  <a:gd name="T33" fmla="*/ 89 h 95"/>
                  <a:gd name="T34" fmla="*/ 63 w 105"/>
                  <a:gd name="T35" fmla="*/ 90 h 95"/>
                  <a:gd name="T36" fmla="*/ 73 w 105"/>
                  <a:gd name="T37" fmla="*/ 91 h 95"/>
                  <a:gd name="T38" fmla="*/ 73 w 105"/>
                  <a:gd name="T39" fmla="*/ 95 h 95"/>
                  <a:gd name="T40" fmla="*/ 53 w 105"/>
                  <a:gd name="T41" fmla="*/ 95 h 95"/>
                  <a:gd name="T42" fmla="*/ 32 w 105"/>
                  <a:gd name="T43" fmla="*/ 95 h 95"/>
                  <a:gd name="T44" fmla="*/ 32 w 105"/>
                  <a:gd name="T45" fmla="*/ 91 h 95"/>
                  <a:gd name="T46" fmla="*/ 42 w 105"/>
                  <a:gd name="T47" fmla="*/ 90 h 95"/>
                  <a:gd name="T48" fmla="*/ 44 w 105"/>
                  <a:gd name="T49" fmla="*/ 89 h 95"/>
                  <a:gd name="T50" fmla="*/ 45 w 105"/>
                  <a:gd name="T51" fmla="*/ 82 h 95"/>
                  <a:gd name="T52" fmla="*/ 46 w 105"/>
                  <a:gd name="T53" fmla="*/ 63 h 95"/>
                  <a:gd name="T54" fmla="*/ 46 w 105"/>
                  <a:gd name="T55" fmla="*/ 56 h 95"/>
                  <a:gd name="T56" fmla="*/ 43 w 105"/>
                  <a:gd name="T57" fmla="*/ 50 h 95"/>
                  <a:gd name="T58" fmla="*/ 35 w 105"/>
                  <a:gd name="T59" fmla="*/ 39 h 95"/>
                  <a:gd name="T60" fmla="*/ 17 w 105"/>
                  <a:gd name="T61" fmla="*/ 13 h 95"/>
                  <a:gd name="T62" fmla="*/ 13 w 105"/>
                  <a:gd name="T63" fmla="*/ 7 h 95"/>
                  <a:gd name="T64" fmla="*/ 9 w 105"/>
                  <a:gd name="T65" fmla="*/ 5 h 95"/>
                  <a:gd name="T66" fmla="*/ 0 w 105"/>
                  <a:gd name="T67" fmla="*/ 4 h 95"/>
                  <a:gd name="T68" fmla="*/ 0 w 105"/>
                  <a:gd name="T69" fmla="*/ 0 h 95"/>
                  <a:gd name="T70" fmla="*/ 17 w 105"/>
                  <a:gd name="T71" fmla="*/ 0 h 95"/>
                  <a:gd name="T72" fmla="*/ 43 w 105"/>
                  <a:gd name="T73" fmla="*/ 0 h 95"/>
                  <a:gd name="T74" fmla="*/ 43 w 105"/>
                  <a:gd name="T75" fmla="*/ 4 h 95"/>
                  <a:gd name="T76" fmla="*/ 32 w 105"/>
                  <a:gd name="T77" fmla="*/ 5 h 95"/>
                  <a:gd name="T78" fmla="*/ 30 w 105"/>
                  <a:gd name="T79" fmla="*/ 7 h 95"/>
                  <a:gd name="T80" fmla="*/ 34 w 105"/>
                  <a:gd name="T81" fmla="*/ 14 h 95"/>
                  <a:gd name="T82" fmla="*/ 55 w 105"/>
                  <a:gd name="T83" fmla="*/ 48 h 95"/>
                  <a:gd name="T84" fmla="*/ 77 w 105"/>
                  <a:gd name="T85" fmla="*/ 14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05" h="95">
                    <a:moveTo>
                      <a:pt x="77" y="14"/>
                    </a:moveTo>
                    <a:cubicBezTo>
                      <a:pt x="80" y="10"/>
                      <a:pt x="82" y="7"/>
                      <a:pt x="82" y="7"/>
                    </a:cubicBezTo>
                    <a:cubicBezTo>
                      <a:pt x="82" y="6"/>
                      <a:pt x="81" y="5"/>
                      <a:pt x="80" y="5"/>
                    </a:cubicBezTo>
                    <a:cubicBezTo>
                      <a:pt x="79" y="5"/>
                      <a:pt x="75" y="4"/>
                      <a:pt x="70" y="4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79" y="0"/>
                      <a:pt x="84" y="0"/>
                      <a:pt x="89" y="0"/>
                    </a:cubicBezTo>
                    <a:cubicBezTo>
                      <a:pt x="93" y="0"/>
                      <a:pt x="96" y="0"/>
                      <a:pt x="105" y="0"/>
                    </a:cubicBezTo>
                    <a:cubicBezTo>
                      <a:pt x="105" y="4"/>
                      <a:pt x="105" y="4"/>
                      <a:pt x="105" y="4"/>
                    </a:cubicBezTo>
                    <a:cubicBezTo>
                      <a:pt x="100" y="4"/>
                      <a:pt x="97" y="5"/>
                      <a:pt x="96" y="5"/>
                    </a:cubicBezTo>
                    <a:cubicBezTo>
                      <a:pt x="95" y="5"/>
                      <a:pt x="93" y="6"/>
                      <a:pt x="92" y="7"/>
                    </a:cubicBezTo>
                    <a:cubicBezTo>
                      <a:pt x="91" y="7"/>
                      <a:pt x="89" y="10"/>
                      <a:pt x="87" y="13"/>
                    </a:cubicBezTo>
                    <a:cubicBezTo>
                      <a:pt x="66" y="43"/>
                      <a:pt x="66" y="43"/>
                      <a:pt x="66" y="43"/>
                    </a:cubicBezTo>
                    <a:cubicBezTo>
                      <a:pt x="62" y="49"/>
                      <a:pt x="60" y="53"/>
                      <a:pt x="59" y="54"/>
                    </a:cubicBezTo>
                    <a:cubicBezTo>
                      <a:pt x="59" y="56"/>
                      <a:pt x="59" y="57"/>
                      <a:pt x="59" y="58"/>
                    </a:cubicBezTo>
                    <a:cubicBezTo>
                      <a:pt x="59" y="63"/>
                      <a:pt x="59" y="63"/>
                      <a:pt x="59" y="63"/>
                    </a:cubicBezTo>
                    <a:cubicBezTo>
                      <a:pt x="59" y="69"/>
                      <a:pt x="59" y="75"/>
                      <a:pt x="59" y="81"/>
                    </a:cubicBezTo>
                    <a:cubicBezTo>
                      <a:pt x="59" y="85"/>
                      <a:pt x="60" y="88"/>
                      <a:pt x="60" y="89"/>
                    </a:cubicBezTo>
                    <a:cubicBezTo>
                      <a:pt x="61" y="89"/>
                      <a:pt x="61" y="90"/>
                      <a:pt x="63" y="90"/>
                    </a:cubicBezTo>
                    <a:cubicBezTo>
                      <a:pt x="64" y="91"/>
                      <a:pt x="67" y="91"/>
                      <a:pt x="73" y="91"/>
                    </a:cubicBezTo>
                    <a:cubicBezTo>
                      <a:pt x="73" y="95"/>
                      <a:pt x="73" y="95"/>
                      <a:pt x="73" y="95"/>
                    </a:cubicBezTo>
                    <a:cubicBezTo>
                      <a:pt x="65" y="95"/>
                      <a:pt x="58" y="95"/>
                      <a:pt x="53" y="95"/>
                    </a:cubicBezTo>
                    <a:cubicBezTo>
                      <a:pt x="47" y="95"/>
                      <a:pt x="40" y="95"/>
                      <a:pt x="32" y="95"/>
                    </a:cubicBezTo>
                    <a:cubicBezTo>
                      <a:pt x="32" y="91"/>
                      <a:pt x="32" y="91"/>
                      <a:pt x="32" y="91"/>
                    </a:cubicBezTo>
                    <a:cubicBezTo>
                      <a:pt x="37" y="91"/>
                      <a:pt x="40" y="91"/>
                      <a:pt x="42" y="90"/>
                    </a:cubicBezTo>
                    <a:cubicBezTo>
                      <a:pt x="43" y="90"/>
                      <a:pt x="44" y="90"/>
                      <a:pt x="44" y="89"/>
                    </a:cubicBezTo>
                    <a:cubicBezTo>
                      <a:pt x="45" y="88"/>
                      <a:pt x="45" y="86"/>
                      <a:pt x="45" y="82"/>
                    </a:cubicBezTo>
                    <a:cubicBezTo>
                      <a:pt x="45" y="81"/>
                      <a:pt x="45" y="75"/>
                      <a:pt x="46" y="63"/>
                    </a:cubicBezTo>
                    <a:cubicBezTo>
                      <a:pt x="46" y="56"/>
                      <a:pt x="46" y="56"/>
                      <a:pt x="46" y="56"/>
                    </a:cubicBezTo>
                    <a:cubicBezTo>
                      <a:pt x="45" y="54"/>
                      <a:pt x="44" y="52"/>
                      <a:pt x="43" y="50"/>
                    </a:cubicBezTo>
                    <a:cubicBezTo>
                      <a:pt x="42" y="49"/>
                      <a:pt x="40" y="45"/>
                      <a:pt x="35" y="39"/>
                    </a:cubicBezTo>
                    <a:cubicBezTo>
                      <a:pt x="17" y="13"/>
                      <a:pt x="17" y="13"/>
                      <a:pt x="17" y="13"/>
                    </a:cubicBezTo>
                    <a:cubicBezTo>
                      <a:pt x="15" y="10"/>
                      <a:pt x="14" y="7"/>
                      <a:pt x="13" y="7"/>
                    </a:cubicBezTo>
                    <a:cubicBezTo>
                      <a:pt x="12" y="6"/>
                      <a:pt x="10" y="5"/>
                      <a:pt x="9" y="5"/>
                    </a:cubicBezTo>
                    <a:cubicBezTo>
                      <a:pt x="8" y="5"/>
                      <a:pt x="6" y="4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0"/>
                      <a:pt x="12" y="0"/>
                      <a:pt x="17" y="0"/>
                    </a:cubicBezTo>
                    <a:cubicBezTo>
                      <a:pt x="22" y="0"/>
                      <a:pt x="34" y="0"/>
                      <a:pt x="43" y="0"/>
                    </a:cubicBezTo>
                    <a:cubicBezTo>
                      <a:pt x="43" y="4"/>
                      <a:pt x="43" y="4"/>
                      <a:pt x="43" y="4"/>
                    </a:cubicBezTo>
                    <a:cubicBezTo>
                      <a:pt x="38" y="4"/>
                      <a:pt x="33" y="5"/>
                      <a:pt x="32" y="5"/>
                    </a:cubicBezTo>
                    <a:cubicBezTo>
                      <a:pt x="31" y="5"/>
                      <a:pt x="30" y="6"/>
                      <a:pt x="30" y="7"/>
                    </a:cubicBezTo>
                    <a:cubicBezTo>
                      <a:pt x="30" y="7"/>
                      <a:pt x="31" y="10"/>
                      <a:pt x="34" y="14"/>
                    </a:cubicBezTo>
                    <a:cubicBezTo>
                      <a:pt x="55" y="48"/>
                      <a:pt x="55" y="48"/>
                      <a:pt x="55" y="48"/>
                    </a:cubicBezTo>
                    <a:lnTo>
                      <a:pt x="77" y="14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3" name="Freeform 19"/>
              <p:cNvSpPr>
                <a:spLocks noChangeAspect="1" noEditPoints="1"/>
              </p:cNvSpPr>
              <p:nvPr userDrawn="1"/>
            </p:nvSpPr>
            <p:spPr bwMode="auto">
              <a:xfrm>
                <a:off x="420688" y="6299200"/>
                <a:ext cx="85725" cy="80963"/>
              </a:xfrm>
              <a:custGeom>
                <a:avLst/>
                <a:gdLst>
                  <a:gd name="T0" fmla="*/ 19 w 106"/>
                  <a:gd name="T1" fmla="*/ 24 h 99"/>
                  <a:gd name="T2" fmla="*/ 31 w 106"/>
                  <a:gd name="T3" fmla="*/ 10 h 99"/>
                  <a:gd name="T4" fmla="*/ 51 w 106"/>
                  <a:gd name="T5" fmla="*/ 5 h 99"/>
                  <a:gd name="T6" fmla="*/ 66 w 106"/>
                  <a:gd name="T7" fmla="*/ 8 h 99"/>
                  <a:gd name="T8" fmla="*/ 76 w 106"/>
                  <a:gd name="T9" fmla="*/ 13 h 99"/>
                  <a:gd name="T10" fmla="*/ 84 w 106"/>
                  <a:gd name="T11" fmla="*/ 21 h 99"/>
                  <a:gd name="T12" fmla="*/ 88 w 106"/>
                  <a:gd name="T13" fmla="*/ 31 h 99"/>
                  <a:gd name="T14" fmla="*/ 91 w 106"/>
                  <a:gd name="T15" fmla="*/ 51 h 99"/>
                  <a:gd name="T16" fmla="*/ 87 w 106"/>
                  <a:gd name="T17" fmla="*/ 73 h 99"/>
                  <a:gd name="T18" fmla="*/ 75 w 106"/>
                  <a:gd name="T19" fmla="*/ 88 h 99"/>
                  <a:gd name="T20" fmla="*/ 55 w 106"/>
                  <a:gd name="T21" fmla="*/ 93 h 99"/>
                  <a:gd name="T22" fmla="*/ 40 w 106"/>
                  <a:gd name="T23" fmla="*/ 91 h 99"/>
                  <a:gd name="T24" fmla="*/ 28 w 106"/>
                  <a:gd name="T25" fmla="*/ 82 h 99"/>
                  <a:gd name="T26" fmla="*/ 19 w 106"/>
                  <a:gd name="T27" fmla="*/ 69 h 99"/>
                  <a:gd name="T28" fmla="*/ 16 w 106"/>
                  <a:gd name="T29" fmla="*/ 57 h 99"/>
                  <a:gd name="T30" fmla="*/ 14 w 106"/>
                  <a:gd name="T31" fmla="*/ 45 h 99"/>
                  <a:gd name="T32" fmla="*/ 19 w 106"/>
                  <a:gd name="T33" fmla="*/ 24 h 99"/>
                  <a:gd name="T34" fmla="*/ 3 w 106"/>
                  <a:gd name="T35" fmla="*/ 69 h 99"/>
                  <a:gd name="T36" fmla="*/ 13 w 106"/>
                  <a:gd name="T37" fmla="*/ 86 h 99"/>
                  <a:gd name="T38" fmla="*/ 29 w 106"/>
                  <a:gd name="T39" fmla="*/ 96 h 99"/>
                  <a:gd name="T40" fmla="*/ 50 w 106"/>
                  <a:gd name="T41" fmla="*/ 99 h 99"/>
                  <a:gd name="T42" fmla="*/ 90 w 106"/>
                  <a:gd name="T43" fmla="*/ 84 h 99"/>
                  <a:gd name="T44" fmla="*/ 106 w 106"/>
                  <a:gd name="T45" fmla="*/ 46 h 99"/>
                  <a:gd name="T46" fmla="*/ 105 w 106"/>
                  <a:gd name="T47" fmla="*/ 33 h 99"/>
                  <a:gd name="T48" fmla="*/ 101 w 106"/>
                  <a:gd name="T49" fmla="*/ 22 h 99"/>
                  <a:gd name="T50" fmla="*/ 91 w 106"/>
                  <a:gd name="T51" fmla="*/ 11 h 99"/>
                  <a:gd name="T52" fmla="*/ 75 w 106"/>
                  <a:gd name="T53" fmla="*/ 3 h 99"/>
                  <a:gd name="T54" fmla="*/ 54 w 106"/>
                  <a:gd name="T55" fmla="*/ 0 h 99"/>
                  <a:gd name="T56" fmla="*/ 32 w 106"/>
                  <a:gd name="T57" fmla="*/ 3 h 99"/>
                  <a:gd name="T58" fmla="*/ 14 w 106"/>
                  <a:gd name="T59" fmla="*/ 14 h 99"/>
                  <a:gd name="T60" fmla="*/ 3 w 106"/>
                  <a:gd name="T61" fmla="*/ 30 h 99"/>
                  <a:gd name="T62" fmla="*/ 0 w 106"/>
                  <a:gd name="T63" fmla="*/ 50 h 99"/>
                  <a:gd name="T64" fmla="*/ 3 w 106"/>
                  <a:gd name="T65" fmla="*/ 69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6" h="99">
                    <a:moveTo>
                      <a:pt x="19" y="24"/>
                    </a:moveTo>
                    <a:cubicBezTo>
                      <a:pt x="22" y="18"/>
                      <a:pt x="26" y="13"/>
                      <a:pt x="31" y="10"/>
                    </a:cubicBezTo>
                    <a:cubicBezTo>
                      <a:pt x="37" y="7"/>
                      <a:pt x="44" y="5"/>
                      <a:pt x="51" y="5"/>
                    </a:cubicBezTo>
                    <a:cubicBezTo>
                      <a:pt x="56" y="5"/>
                      <a:pt x="61" y="6"/>
                      <a:pt x="66" y="8"/>
                    </a:cubicBezTo>
                    <a:cubicBezTo>
                      <a:pt x="70" y="9"/>
                      <a:pt x="74" y="11"/>
                      <a:pt x="76" y="13"/>
                    </a:cubicBezTo>
                    <a:cubicBezTo>
                      <a:pt x="79" y="16"/>
                      <a:pt x="82" y="18"/>
                      <a:pt x="84" y="21"/>
                    </a:cubicBezTo>
                    <a:cubicBezTo>
                      <a:pt x="86" y="24"/>
                      <a:pt x="87" y="27"/>
                      <a:pt x="88" y="31"/>
                    </a:cubicBezTo>
                    <a:cubicBezTo>
                      <a:pt x="90" y="37"/>
                      <a:pt x="91" y="44"/>
                      <a:pt x="91" y="51"/>
                    </a:cubicBezTo>
                    <a:cubicBezTo>
                      <a:pt x="91" y="59"/>
                      <a:pt x="90" y="67"/>
                      <a:pt x="87" y="73"/>
                    </a:cubicBezTo>
                    <a:cubicBezTo>
                      <a:pt x="85" y="79"/>
                      <a:pt x="80" y="84"/>
                      <a:pt x="75" y="88"/>
                    </a:cubicBezTo>
                    <a:cubicBezTo>
                      <a:pt x="69" y="91"/>
                      <a:pt x="63" y="93"/>
                      <a:pt x="55" y="93"/>
                    </a:cubicBezTo>
                    <a:cubicBezTo>
                      <a:pt x="50" y="93"/>
                      <a:pt x="45" y="92"/>
                      <a:pt x="40" y="91"/>
                    </a:cubicBezTo>
                    <a:cubicBezTo>
                      <a:pt x="36" y="89"/>
                      <a:pt x="32" y="86"/>
                      <a:pt x="28" y="82"/>
                    </a:cubicBezTo>
                    <a:cubicBezTo>
                      <a:pt x="24" y="79"/>
                      <a:pt x="21" y="74"/>
                      <a:pt x="19" y="69"/>
                    </a:cubicBezTo>
                    <a:cubicBezTo>
                      <a:pt x="18" y="66"/>
                      <a:pt x="17" y="62"/>
                      <a:pt x="16" y="57"/>
                    </a:cubicBezTo>
                    <a:cubicBezTo>
                      <a:pt x="15" y="53"/>
                      <a:pt x="14" y="49"/>
                      <a:pt x="14" y="45"/>
                    </a:cubicBezTo>
                    <a:cubicBezTo>
                      <a:pt x="14" y="37"/>
                      <a:pt x="16" y="30"/>
                      <a:pt x="19" y="24"/>
                    </a:cubicBezTo>
                    <a:close/>
                    <a:moveTo>
                      <a:pt x="3" y="69"/>
                    </a:moveTo>
                    <a:cubicBezTo>
                      <a:pt x="5" y="76"/>
                      <a:pt x="9" y="81"/>
                      <a:pt x="13" y="86"/>
                    </a:cubicBezTo>
                    <a:cubicBezTo>
                      <a:pt x="18" y="90"/>
                      <a:pt x="23" y="94"/>
                      <a:pt x="29" y="96"/>
                    </a:cubicBezTo>
                    <a:cubicBezTo>
                      <a:pt x="36" y="98"/>
                      <a:pt x="43" y="99"/>
                      <a:pt x="50" y="99"/>
                    </a:cubicBezTo>
                    <a:cubicBezTo>
                      <a:pt x="66" y="99"/>
                      <a:pt x="80" y="94"/>
                      <a:pt x="90" y="84"/>
                    </a:cubicBezTo>
                    <a:cubicBezTo>
                      <a:pt x="101" y="74"/>
                      <a:pt x="106" y="62"/>
                      <a:pt x="106" y="46"/>
                    </a:cubicBezTo>
                    <a:cubicBezTo>
                      <a:pt x="106" y="42"/>
                      <a:pt x="106" y="37"/>
                      <a:pt x="105" y="33"/>
                    </a:cubicBezTo>
                    <a:cubicBezTo>
                      <a:pt x="104" y="29"/>
                      <a:pt x="102" y="25"/>
                      <a:pt x="101" y="22"/>
                    </a:cubicBezTo>
                    <a:cubicBezTo>
                      <a:pt x="98" y="18"/>
                      <a:pt x="95" y="15"/>
                      <a:pt x="91" y="11"/>
                    </a:cubicBezTo>
                    <a:cubicBezTo>
                      <a:pt x="87" y="8"/>
                      <a:pt x="82" y="5"/>
                      <a:pt x="75" y="3"/>
                    </a:cubicBezTo>
                    <a:cubicBezTo>
                      <a:pt x="69" y="1"/>
                      <a:pt x="62" y="0"/>
                      <a:pt x="54" y="0"/>
                    </a:cubicBezTo>
                    <a:cubicBezTo>
                      <a:pt x="46" y="0"/>
                      <a:pt x="38" y="1"/>
                      <a:pt x="32" y="3"/>
                    </a:cubicBezTo>
                    <a:cubicBezTo>
                      <a:pt x="25" y="6"/>
                      <a:pt x="19" y="9"/>
                      <a:pt x="14" y="14"/>
                    </a:cubicBezTo>
                    <a:cubicBezTo>
                      <a:pt x="9" y="19"/>
                      <a:pt x="5" y="24"/>
                      <a:pt x="3" y="30"/>
                    </a:cubicBezTo>
                    <a:cubicBezTo>
                      <a:pt x="1" y="36"/>
                      <a:pt x="0" y="43"/>
                      <a:pt x="0" y="50"/>
                    </a:cubicBezTo>
                    <a:cubicBezTo>
                      <a:pt x="0" y="56"/>
                      <a:pt x="1" y="63"/>
                      <a:pt x="3" y="69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92685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Mayo En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50257"/>
            <a:ext cx="7315200" cy="10287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5/30/19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42A1-13E6-472B-8AA4-7AB52122D4B4}" type="slidenum">
              <a:rPr lang="en-US" smtClean="0"/>
              <a:t>‹#›</a:t>
            </a:fld>
            <a:endParaRPr lang="en-US"/>
          </a:p>
        </p:txBody>
      </p:sp>
      <p:grpSp>
        <p:nvGrpSpPr>
          <p:cNvPr id="18" name="Group 30"/>
          <p:cNvGrpSpPr>
            <a:grpSpLocks/>
          </p:cNvGrpSpPr>
          <p:nvPr/>
        </p:nvGrpSpPr>
        <p:grpSpPr bwMode="auto">
          <a:xfrm>
            <a:off x="4098131" y="514350"/>
            <a:ext cx="947738" cy="1035611"/>
            <a:chOff x="3293" y="737"/>
            <a:chExt cx="796" cy="867"/>
          </a:xfrm>
        </p:grpSpPr>
        <p:sp>
          <p:nvSpPr>
            <p:cNvPr id="19" name="Freeform 19"/>
            <p:cNvSpPr>
              <a:spLocks noEditPoints="1"/>
            </p:cNvSpPr>
            <p:nvPr/>
          </p:nvSpPr>
          <p:spPr bwMode="auto">
            <a:xfrm>
              <a:off x="3413" y="1159"/>
              <a:ext cx="556" cy="445"/>
            </a:xfrm>
            <a:custGeom>
              <a:avLst/>
              <a:gdLst>
                <a:gd name="T0" fmla="*/ 283 w 359"/>
                <a:gd name="T1" fmla="*/ 0 h 287"/>
                <a:gd name="T2" fmla="*/ 207 w 359"/>
                <a:gd name="T3" fmla="*/ 0 h 287"/>
                <a:gd name="T4" fmla="*/ 207 w 359"/>
                <a:gd name="T5" fmla="*/ 86 h 287"/>
                <a:gd name="T6" fmla="*/ 244 w 359"/>
                <a:gd name="T7" fmla="*/ 171 h 287"/>
                <a:gd name="T8" fmla="*/ 244 w 359"/>
                <a:gd name="T9" fmla="*/ 159 h 287"/>
                <a:gd name="T10" fmla="*/ 224 w 359"/>
                <a:gd name="T11" fmla="*/ 96 h 287"/>
                <a:gd name="T12" fmla="*/ 224 w 359"/>
                <a:gd name="T13" fmla="*/ 74 h 287"/>
                <a:gd name="T14" fmla="*/ 253 w 359"/>
                <a:gd name="T15" fmla="*/ 74 h 287"/>
                <a:gd name="T16" fmla="*/ 253 w 359"/>
                <a:gd name="T17" fmla="*/ 171 h 287"/>
                <a:gd name="T18" fmla="*/ 180 w 359"/>
                <a:gd name="T19" fmla="*/ 280 h 287"/>
                <a:gd name="T20" fmla="*/ 106 w 359"/>
                <a:gd name="T21" fmla="*/ 177 h 287"/>
                <a:gd name="T22" fmla="*/ 151 w 359"/>
                <a:gd name="T23" fmla="*/ 86 h 287"/>
                <a:gd name="T24" fmla="*/ 151 w 359"/>
                <a:gd name="T25" fmla="*/ 74 h 287"/>
                <a:gd name="T26" fmla="*/ 180 w 359"/>
                <a:gd name="T27" fmla="*/ 74 h 287"/>
                <a:gd name="T28" fmla="*/ 198 w 359"/>
                <a:gd name="T29" fmla="*/ 74 h 287"/>
                <a:gd name="T30" fmla="*/ 198 w 359"/>
                <a:gd name="T31" fmla="*/ 56 h 287"/>
                <a:gd name="T32" fmla="*/ 180 w 359"/>
                <a:gd name="T33" fmla="*/ 56 h 287"/>
                <a:gd name="T34" fmla="*/ 151 w 359"/>
                <a:gd name="T35" fmla="*/ 56 h 287"/>
                <a:gd name="T36" fmla="*/ 151 w 359"/>
                <a:gd name="T37" fmla="*/ 56 h 287"/>
                <a:gd name="T38" fmla="*/ 134 w 359"/>
                <a:gd name="T39" fmla="*/ 56 h 287"/>
                <a:gd name="T40" fmla="*/ 134 w 359"/>
                <a:gd name="T41" fmla="*/ 56 h 287"/>
                <a:gd name="T42" fmla="*/ 89 w 359"/>
                <a:gd name="T43" fmla="*/ 56 h 287"/>
                <a:gd name="T44" fmla="*/ 89 w 359"/>
                <a:gd name="T45" fmla="*/ 159 h 287"/>
                <a:gd name="T46" fmla="*/ 89 w 359"/>
                <a:gd name="T47" fmla="*/ 169 h 287"/>
                <a:gd name="T48" fmla="*/ 89 w 359"/>
                <a:gd name="T49" fmla="*/ 169 h 287"/>
                <a:gd name="T50" fmla="*/ 106 w 359"/>
                <a:gd name="T51" fmla="*/ 155 h 287"/>
                <a:gd name="T52" fmla="*/ 106 w 359"/>
                <a:gd name="T53" fmla="*/ 155 h 287"/>
                <a:gd name="T54" fmla="*/ 106 w 359"/>
                <a:gd name="T55" fmla="*/ 74 h 287"/>
                <a:gd name="T56" fmla="*/ 134 w 359"/>
                <a:gd name="T57" fmla="*/ 74 h 287"/>
                <a:gd name="T58" fmla="*/ 134 w 359"/>
                <a:gd name="T59" fmla="*/ 74 h 287"/>
                <a:gd name="T60" fmla="*/ 134 w 359"/>
                <a:gd name="T61" fmla="*/ 96 h 287"/>
                <a:gd name="T62" fmla="*/ 75 w 359"/>
                <a:gd name="T63" fmla="*/ 186 h 287"/>
                <a:gd name="T64" fmla="*/ 17 w 359"/>
                <a:gd name="T65" fmla="*/ 96 h 287"/>
                <a:gd name="T66" fmla="*/ 17 w 359"/>
                <a:gd name="T67" fmla="*/ 18 h 287"/>
                <a:gd name="T68" fmla="*/ 75 w 359"/>
                <a:gd name="T69" fmla="*/ 18 h 287"/>
                <a:gd name="T70" fmla="*/ 134 w 359"/>
                <a:gd name="T71" fmla="*/ 18 h 287"/>
                <a:gd name="T72" fmla="*/ 134 w 359"/>
                <a:gd name="T73" fmla="*/ 48 h 287"/>
                <a:gd name="T74" fmla="*/ 151 w 359"/>
                <a:gd name="T75" fmla="*/ 48 h 287"/>
                <a:gd name="T76" fmla="*/ 151 w 359"/>
                <a:gd name="T77" fmla="*/ 0 h 287"/>
                <a:gd name="T78" fmla="*/ 75 w 359"/>
                <a:gd name="T79" fmla="*/ 0 h 287"/>
                <a:gd name="T80" fmla="*/ 0 w 359"/>
                <a:gd name="T81" fmla="*/ 0 h 287"/>
                <a:gd name="T82" fmla="*/ 0 w 359"/>
                <a:gd name="T83" fmla="*/ 86 h 287"/>
                <a:gd name="T84" fmla="*/ 75 w 359"/>
                <a:gd name="T85" fmla="*/ 192 h 287"/>
                <a:gd name="T86" fmla="*/ 91 w 359"/>
                <a:gd name="T87" fmla="*/ 186 h 287"/>
                <a:gd name="T88" fmla="*/ 180 w 359"/>
                <a:gd name="T89" fmla="*/ 287 h 287"/>
                <a:gd name="T90" fmla="*/ 269 w 359"/>
                <a:gd name="T91" fmla="*/ 186 h 287"/>
                <a:gd name="T92" fmla="*/ 283 w 359"/>
                <a:gd name="T93" fmla="*/ 192 h 287"/>
                <a:gd name="T94" fmla="*/ 359 w 359"/>
                <a:gd name="T95" fmla="*/ 86 h 287"/>
                <a:gd name="T96" fmla="*/ 359 w 359"/>
                <a:gd name="T97" fmla="*/ 0 h 287"/>
                <a:gd name="T98" fmla="*/ 283 w 359"/>
                <a:gd name="T99" fmla="*/ 0 h 287"/>
                <a:gd name="T100" fmla="*/ 341 w 359"/>
                <a:gd name="T101" fmla="*/ 96 h 287"/>
                <a:gd name="T102" fmla="*/ 283 w 359"/>
                <a:gd name="T103" fmla="*/ 186 h 287"/>
                <a:gd name="T104" fmla="*/ 270 w 359"/>
                <a:gd name="T105" fmla="*/ 179 h 287"/>
                <a:gd name="T106" fmla="*/ 271 w 359"/>
                <a:gd name="T107" fmla="*/ 159 h 287"/>
                <a:gd name="T108" fmla="*/ 271 w 359"/>
                <a:gd name="T109" fmla="*/ 56 h 287"/>
                <a:gd name="T110" fmla="*/ 224 w 359"/>
                <a:gd name="T111" fmla="*/ 56 h 287"/>
                <a:gd name="T112" fmla="*/ 224 w 359"/>
                <a:gd name="T113" fmla="*/ 18 h 287"/>
                <a:gd name="T114" fmla="*/ 283 w 359"/>
                <a:gd name="T115" fmla="*/ 18 h 287"/>
                <a:gd name="T116" fmla="*/ 341 w 359"/>
                <a:gd name="T117" fmla="*/ 18 h 287"/>
                <a:gd name="T118" fmla="*/ 341 w 359"/>
                <a:gd name="T119" fmla="*/ 9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59" h="287">
                  <a:moveTo>
                    <a:pt x="283" y="0"/>
                  </a:moveTo>
                  <a:cubicBezTo>
                    <a:pt x="207" y="0"/>
                    <a:pt x="207" y="0"/>
                    <a:pt x="207" y="0"/>
                  </a:cubicBezTo>
                  <a:cubicBezTo>
                    <a:pt x="207" y="86"/>
                    <a:pt x="207" y="86"/>
                    <a:pt x="207" y="86"/>
                  </a:cubicBezTo>
                  <a:cubicBezTo>
                    <a:pt x="207" y="125"/>
                    <a:pt x="221" y="152"/>
                    <a:pt x="244" y="171"/>
                  </a:cubicBezTo>
                  <a:cubicBezTo>
                    <a:pt x="244" y="159"/>
                    <a:pt x="244" y="159"/>
                    <a:pt x="244" y="159"/>
                  </a:cubicBezTo>
                  <a:cubicBezTo>
                    <a:pt x="227" y="139"/>
                    <a:pt x="224" y="116"/>
                    <a:pt x="224" y="96"/>
                  </a:cubicBezTo>
                  <a:cubicBezTo>
                    <a:pt x="224" y="74"/>
                    <a:pt x="224" y="74"/>
                    <a:pt x="224" y="74"/>
                  </a:cubicBezTo>
                  <a:cubicBezTo>
                    <a:pt x="253" y="74"/>
                    <a:pt x="253" y="74"/>
                    <a:pt x="253" y="74"/>
                  </a:cubicBezTo>
                  <a:cubicBezTo>
                    <a:pt x="253" y="171"/>
                    <a:pt x="253" y="171"/>
                    <a:pt x="253" y="171"/>
                  </a:cubicBezTo>
                  <a:cubicBezTo>
                    <a:pt x="253" y="207"/>
                    <a:pt x="243" y="252"/>
                    <a:pt x="180" y="280"/>
                  </a:cubicBezTo>
                  <a:cubicBezTo>
                    <a:pt x="119" y="253"/>
                    <a:pt x="107" y="211"/>
                    <a:pt x="106" y="177"/>
                  </a:cubicBezTo>
                  <a:cubicBezTo>
                    <a:pt x="135" y="157"/>
                    <a:pt x="151" y="129"/>
                    <a:pt x="151" y="86"/>
                  </a:cubicBezTo>
                  <a:cubicBezTo>
                    <a:pt x="151" y="74"/>
                    <a:pt x="151" y="74"/>
                    <a:pt x="151" y="74"/>
                  </a:cubicBezTo>
                  <a:cubicBezTo>
                    <a:pt x="180" y="74"/>
                    <a:pt x="180" y="74"/>
                    <a:pt x="180" y="74"/>
                  </a:cubicBezTo>
                  <a:cubicBezTo>
                    <a:pt x="198" y="74"/>
                    <a:pt x="198" y="74"/>
                    <a:pt x="198" y="74"/>
                  </a:cubicBezTo>
                  <a:cubicBezTo>
                    <a:pt x="198" y="56"/>
                    <a:pt x="198" y="56"/>
                    <a:pt x="198" y="56"/>
                  </a:cubicBezTo>
                  <a:cubicBezTo>
                    <a:pt x="180" y="56"/>
                    <a:pt x="180" y="56"/>
                    <a:pt x="180" y="56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89" y="162"/>
                    <a:pt x="89" y="166"/>
                    <a:pt x="89" y="169"/>
                  </a:cubicBezTo>
                  <a:cubicBezTo>
                    <a:pt x="89" y="169"/>
                    <a:pt x="89" y="169"/>
                    <a:pt x="89" y="169"/>
                  </a:cubicBezTo>
                  <a:cubicBezTo>
                    <a:pt x="96" y="165"/>
                    <a:pt x="101" y="160"/>
                    <a:pt x="106" y="155"/>
                  </a:cubicBezTo>
                  <a:cubicBezTo>
                    <a:pt x="106" y="155"/>
                    <a:pt x="106" y="155"/>
                    <a:pt x="106" y="155"/>
                  </a:cubicBezTo>
                  <a:cubicBezTo>
                    <a:pt x="106" y="74"/>
                    <a:pt x="106" y="74"/>
                    <a:pt x="106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4" y="96"/>
                    <a:pt x="134" y="96"/>
                    <a:pt x="134" y="96"/>
                  </a:cubicBezTo>
                  <a:cubicBezTo>
                    <a:pt x="134" y="126"/>
                    <a:pt x="128" y="162"/>
                    <a:pt x="75" y="186"/>
                  </a:cubicBezTo>
                  <a:cubicBezTo>
                    <a:pt x="23" y="162"/>
                    <a:pt x="17" y="126"/>
                    <a:pt x="17" y="96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75" y="18"/>
                    <a:pt x="75" y="18"/>
                    <a:pt x="75" y="18"/>
                  </a:cubicBezTo>
                  <a:cubicBezTo>
                    <a:pt x="134" y="18"/>
                    <a:pt x="134" y="18"/>
                    <a:pt x="134" y="18"/>
                  </a:cubicBezTo>
                  <a:cubicBezTo>
                    <a:pt x="134" y="48"/>
                    <a:pt x="134" y="48"/>
                    <a:pt x="134" y="48"/>
                  </a:cubicBezTo>
                  <a:cubicBezTo>
                    <a:pt x="151" y="48"/>
                    <a:pt x="151" y="48"/>
                    <a:pt x="151" y="48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143"/>
                    <a:pt x="28" y="174"/>
                    <a:pt x="75" y="192"/>
                  </a:cubicBezTo>
                  <a:cubicBezTo>
                    <a:pt x="81" y="190"/>
                    <a:pt x="86" y="188"/>
                    <a:pt x="91" y="186"/>
                  </a:cubicBezTo>
                  <a:cubicBezTo>
                    <a:pt x="99" y="237"/>
                    <a:pt x="131" y="268"/>
                    <a:pt x="180" y="287"/>
                  </a:cubicBezTo>
                  <a:cubicBezTo>
                    <a:pt x="228" y="268"/>
                    <a:pt x="260" y="238"/>
                    <a:pt x="269" y="186"/>
                  </a:cubicBezTo>
                  <a:cubicBezTo>
                    <a:pt x="273" y="188"/>
                    <a:pt x="278" y="190"/>
                    <a:pt x="283" y="192"/>
                  </a:cubicBezTo>
                  <a:cubicBezTo>
                    <a:pt x="330" y="174"/>
                    <a:pt x="359" y="143"/>
                    <a:pt x="359" y="86"/>
                  </a:cubicBezTo>
                  <a:cubicBezTo>
                    <a:pt x="359" y="0"/>
                    <a:pt x="359" y="0"/>
                    <a:pt x="359" y="0"/>
                  </a:cubicBezTo>
                  <a:lnTo>
                    <a:pt x="283" y="0"/>
                  </a:lnTo>
                  <a:close/>
                  <a:moveTo>
                    <a:pt x="341" y="96"/>
                  </a:moveTo>
                  <a:cubicBezTo>
                    <a:pt x="341" y="126"/>
                    <a:pt x="336" y="162"/>
                    <a:pt x="283" y="186"/>
                  </a:cubicBezTo>
                  <a:cubicBezTo>
                    <a:pt x="278" y="184"/>
                    <a:pt x="274" y="182"/>
                    <a:pt x="270" y="179"/>
                  </a:cubicBezTo>
                  <a:cubicBezTo>
                    <a:pt x="270" y="173"/>
                    <a:pt x="271" y="166"/>
                    <a:pt x="271" y="159"/>
                  </a:cubicBezTo>
                  <a:cubicBezTo>
                    <a:pt x="271" y="56"/>
                    <a:pt x="271" y="56"/>
                    <a:pt x="271" y="56"/>
                  </a:cubicBezTo>
                  <a:cubicBezTo>
                    <a:pt x="224" y="56"/>
                    <a:pt x="224" y="56"/>
                    <a:pt x="224" y="56"/>
                  </a:cubicBezTo>
                  <a:cubicBezTo>
                    <a:pt x="224" y="18"/>
                    <a:pt x="224" y="18"/>
                    <a:pt x="224" y="18"/>
                  </a:cubicBezTo>
                  <a:cubicBezTo>
                    <a:pt x="283" y="18"/>
                    <a:pt x="283" y="18"/>
                    <a:pt x="283" y="18"/>
                  </a:cubicBezTo>
                  <a:cubicBezTo>
                    <a:pt x="341" y="18"/>
                    <a:pt x="341" y="18"/>
                    <a:pt x="341" y="18"/>
                  </a:cubicBezTo>
                  <a:lnTo>
                    <a:pt x="341" y="96"/>
                  </a:lnTo>
                  <a:close/>
                </a:path>
              </a:pathLst>
            </a:custGeom>
            <a:solidFill>
              <a:srgbClr val="0046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3456" y="939"/>
              <a:ext cx="118" cy="149"/>
            </a:xfrm>
            <a:custGeom>
              <a:avLst/>
              <a:gdLst>
                <a:gd name="T0" fmla="*/ 6 w 76"/>
                <a:gd name="T1" fmla="*/ 96 h 96"/>
                <a:gd name="T2" fmla="*/ 6 w 76"/>
                <a:gd name="T3" fmla="*/ 92 h 96"/>
                <a:gd name="T4" fmla="*/ 12 w 76"/>
                <a:gd name="T5" fmla="*/ 89 h 96"/>
                <a:gd name="T6" fmla="*/ 13 w 76"/>
                <a:gd name="T7" fmla="*/ 88 h 96"/>
                <a:gd name="T8" fmla="*/ 13 w 76"/>
                <a:gd name="T9" fmla="*/ 80 h 96"/>
                <a:gd name="T10" fmla="*/ 14 w 76"/>
                <a:gd name="T11" fmla="*/ 68 h 96"/>
                <a:gd name="T12" fmla="*/ 14 w 76"/>
                <a:gd name="T13" fmla="*/ 32 h 96"/>
                <a:gd name="T14" fmla="*/ 13 w 76"/>
                <a:gd name="T15" fmla="*/ 14 h 96"/>
                <a:gd name="T16" fmla="*/ 12 w 76"/>
                <a:gd name="T17" fmla="*/ 6 h 96"/>
                <a:gd name="T18" fmla="*/ 10 w 76"/>
                <a:gd name="T19" fmla="*/ 5 h 96"/>
                <a:gd name="T20" fmla="*/ 0 w 76"/>
                <a:gd name="T21" fmla="*/ 4 h 96"/>
                <a:gd name="T22" fmla="*/ 0 w 76"/>
                <a:gd name="T23" fmla="*/ 0 h 96"/>
                <a:gd name="T24" fmla="*/ 21 w 76"/>
                <a:gd name="T25" fmla="*/ 0 h 96"/>
                <a:gd name="T26" fmla="*/ 41 w 76"/>
                <a:gd name="T27" fmla="*/ 0 h 96"/>
                <a:gd name="T28" fmla="*/ 41 w 76"/>
                <a:gd name="T29" fmla="*/ 4 h 96"/>
                <a:gd name="T30" fmla="*/ 31 w 76"/>
                <a:gd name="T31" fmla="*/ 5 h 96"/>
                <a:gd name="T32" fmla="*/ 29 w 76"/>
                <a:gd name="T33" fmla="*/ 6 h 96"/>
                <a:gd name="T34" fmla="*/ 28 w 76"/>
                <a:gd name="T35" fmla="*/ 13 h 96"/>
                <a:gd name="T36" fmla="*/ 27 w 76"/>
                <a:gd name="T37" fmla="*/ 32 h 96"/>
                <a:gd name="T38" fmla="*/ 27 w 76"/>
                <a:gd name="T39" fmla="*/ 78 h 96"/>
                <a:gd name="T40" fmla="*/ 28 w 76"/>
                <a:gd name="T41" fmla="*/ 89 h 96"/>
                <a:gd name="T42" fmla="*/ 39 w 76"/>
                <a:gd name="T43" fmla="*/ 90 h 96"/>
                <a:gd name="T44" fmla="*/ 67 w 76"/>
                <a:gd name="T45" fmla="*/ 87 h 96"/>
                <a:gd name="T46" fmla="*/ 69 w 76"/>
                <a:gd name="T47" fmla="*/ 82 h 96"/>
                <a:gd name="T48" fmla="*/ 72 w 76"/>
                <a:gd name="T49" fmla="*/ 71 h 96"/>
                <a:gd name="T50" fmla="*/ 76 w 76"/>
                <a:gd name="T51" fmla="*/ 71 h 96"/>
                <a:gd name="T52" fmla="*/ 73 w 76"/>
                <a:gd name="T53" fmla="*/ 95 h 96"/>
                <a:gd name="T54" fmla="*/ 69 w 76"/>
                <a:gd name="T55" fmla="*/ 96 h 96"/>
                <a:gd name="T56" fmla="*/ 57 w 76"/>
                <a:gd name="T57" fmla="*/ 96 h 96"/>
                <a:gd name="T58" fmla="*/ 20 w 76"/>
                <a:gd name="T59" fmla="*/ 95 h 96"/>
                <a:gd name="T60" fmla="*/ 6 w 76"/>
                <a:gd name="T6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6" h="96">
                  <a:moveTo>
                    <a:pt x="6" y="96"/>
                  </a:moveTo>
                  <a:cubicBezTo>
                    <a:pt x="6" y="92"/>
                    <a:pt x="6" y="92"/>
                    <a:pt x="6" y="92"/>
                  </a:cubicBezTo>
                  <a:cubicBezTo>
                    <a:pt x="9" y="91"/>
                    <a:pt x="11" y="90"/>
                    <a:pt x="12" y="89"/>
                  </a:cubicBezTo>
                  <a:cubicBezTo>
                    <a:pt x="12" y="89"/>
                    <a:pt x="12" y="88"/>
                    <a:pt x="13" y="88"/>
                  </a:cubicBezTo>
                  <a:cubicBezTo>
                    <a:pt x="13" y="86"/>
                    <a:pt x="13" y="84"/>
                    <a:pt x="13" y="80"/>
                  </a:cubicBezTo>
                  <a:cubicBezTo>
                    <a:pt x="14" y="73"/>
                    <a:pt x="14" y="70"/>
                    <a:pt x="14" y="68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4" y="20"/>
                    <a:pt x="13" y="14"/>
                  </a:cubicBezTo>
                  <a:cubicBezTo>
                    <a:pt x="13" y="10"/>
                    <a:pt x="13" y="7"/>
                    <a:pt x="12" y="6"/>
                  </a:cubicBezTo>
                  <a:cubicBezTo>
                    <a:pt x="12" y="6"/>
                    <a:pt x="11" y="5"/>
                    <a:pt x="10" y="5"/>
                  </a:cubicBezTo>
                  <a:cubicBezTo>
                    <a:pt x="9" y="4"/>
                    <a:pt x="5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0"/>
                    <a:pt x="18" y="0"/>
                    <a:pt x="21" y="0"/>
                  </a:cubicBezTo>
                  <a:cubicBezTo>
                    <a:pt x="24" y="0"/>
                    <a:pt x="31" y="0"/>
                    <a:pt x="41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6" y="4"/>
                    <a:pt x="32" y="4"/>
                    <a:pt x="31" y="5"/>
                  </a:cubicBezTo>
                  <a:cubicBezTo>
                    <a:pt x="30" y="5"/>
                    <a:pt x="29" y="6"/>
                    <a:pt x="29" y="6"/>
                  </a:cubicBezTo>
                  <a:cubicBezTo>
                    <a:pt x="28" y="7"/>
                    <a:pt x="28" y="9"/>
                    <a:pt x="28" y="13"/>
                  </a:cubicBezTo>
                  <a:cubicBezTo>
                    <a:pt x="27" y="14"/>
                    <a:pt x="27" y="20"/>
                    <a:pt x="27" y="32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82"/>
                    <a:pt x="27" y="86"/>
                    <a:pt x="28" y="89"/>
                  </a:cubicBezTo>
                  <a:cubicBezTo>
                    <a:pt x="33" y="89"/>
                    <a:pt x="33" y="90"/>
                    <a:pt x="39" y="90"/>
                  </a:cubicBezTo>
                  <a:cubicBezTo>
                    <a:pt x="52" y="90"/>
                    <a:pt x="62" y="89"/>
                    <a:pt x="67" y="87"/>
                  </a:cubicBezTo>
                  <a:cubicBezTo>
                    <a:pt x="68" y="86"/>
                    <a:pt x="68" y="84"/>
                    <a:pt x="69" y="82"/>
                  </a:cubicBezTo>
                  <a:cubicBezTo>
                    <a:pt x="72" y="71"/>
                    <a:pt x="72" y="71"/>
                    <a:pt x="72" y="71"/>
                  </a:cubicBezTo>
                  <a:cubicBezTo>
                    <a:pt x="76" y="71"/>
                    <a:pt x="76" y="71"/>
                    <a:pt x="76" y="71"/>
                  </a:cubicBezTo>
                  <a:cubicBezTo>
                    <a:pt x="75" y="78"/>
                    <a:pt x="74" y="86"/>
                    <a:pt x="73" y="95"/>
                  </a:cubicBezTo>
                  <a:cubicBezTo>
                    <a:pt x="71" y="95"/>
                    <a:pt x="70" y="95"/>
                    <a:pt x="69" y="96"/>
                  </a:cubicBezTo>
                  <a:cubicBezTo>
                    <a:pt x="66" y="96"/>
                    <a:pt x="63" y="96"/>
                    <a:pt x="57" y="96"/>
                  </a:cubicBezTo>
                  <a:cubicBezTo>
                    <a:pt x="20" y="95"/>
                    <a:pt x="20" y="95"/>
                    <a:pt x="20" y="95"/>
                  </a:cubicBezTo>
                  <a:cubicBezTo>
                    <a:pt x="15" y="95"/>
                    <a:pt x="11" y="95"/>
                    <a:pt x="6" y="9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1"/>
            <p:cNvSpPr>
              <a:spLocks noEditPoints="1"/>
            </p:cNvSpPr>
            <p:nvPr/>
          </p:nvSpPr>
          <p:spPr bwMode="auto">
            <a:xfrm>
              <a:off x="3588" y="939"/>
              <a:ext cx="65" cy="149"/>
            </a:xfrm>
            <a:custGeom>
              <a:avLst/>
              <a:gdLst>
                <a:gd name="T0" fmla="*/ 42 w 42"/>
                <a:gd name="T1" fmla="*/ 91 h 96"/>
                <a:gd name="T2" fmla="*/ 42 w 42"/>
                <a:gd name="T3" fmla="*/ 96 h 96"/>
                <a:gd name="T4" fmla="*/ 22 w 42"/>
                <a:gd name="T5" fmla="*/ 95 h 96"/>
                <a:gd name="T6" fmla="*/ 0 w 42"/>
                <a:gd name="T7" fmla="*/ 96 h 96"/>
                <a:gd name="T8" fmla="*/ 0 w 42"/>
                <a:gd name="T9" fmla="*/ 91 h 96"/>
                <a:gd name="T10" fmla="*/ 10 w 42"/>
                <a:gd name="T11" fmla="*/ 91 h 96"/>
                <a:gd name="T12" fmla="*/ 13 w 42"/>
                <a:gd name="T13" fmla="*/ 89 h 96"/>
                <a:gd name="T14" fmla="*/ 14 w 42"/>
                <a:gd name="T15" fmla="*/ 83 h 96"/>
                <a:gd name="T16" fmla="*/ 14 w 42"/>
                <a:gd name="T17" fmla="*/ 63 h 96"/>
                <a:gd name="T18" fmla="*/ 14 w 42"/>
                <a:gd name="T19" fmla="*/ 32 h 96"/>
                <a:gd name="T20" fmla="*/ 14 w 42"/>
                <a:gd name="T21" fmla="*/ 14 h 96"/>
                <a:gd name="T22" fmla="*/ 13 w 42"/>
                <a:gd name="T23" fmla="*/ 6 h 96"/>
                <a:gd name="T24" fmla="*/ 10 w 42"/>
                <a:gd name="T25" fmla="*/ 5 h 96"/>
                <a:gd name="T26" fmla="*/ 0 w 42"/>
                <a:gd name="T27" fmla="*/ 4 h 96"/>
                <a:gd name="T28" fmla="*/ 0 w 42"/>
                <a:gd name="T29" fmla="*/ 0 h 96"/>
                <a:gd name="T30" fmla="*/ 21 w 42"/>
                <a:gd name="T31" fmla="*/ 0 h 96"/>
                <a:gd name="T32" fmla="*/ 42 w 42"/>
                <a:gd name="T33" fmla="*/ 0 h 96"/>
                <a:gd name="T34" fmla="*/ 42 w 42"/>
                <a:gd name="T35" fmla="*/ 4 h 96"/>
                <a:gd name="T36" fmla="*/ 32 w 42"/>
                <a:gd name="T37" fmla="*/ 5 h 96"/>
                <a:gd name="T38" fmla="*/ 29 w 42"/>
                <a:gd name="T39" fmla="*/ 6 h 96"/>
                <a:gd name="T40" fmla="*/ 28 w 42"/>
                <a:gd name="T41" fmla="*/ 13 h 96"/>
                <a:gd name="T42" fmla="*/ 28 w 42"/>
                <a:gd name="T43" fmla="*/ 32 h 96"/>
                <a:gd name="T44" fmla="*/ 28 w 42"/>
                <a:gd name="T45" fmla="*/ 63 h 96"/>
                <a:gd name="T46" fmla="*/ 28 w 42"/>
                <a:gd name="T47" fmla="*/ 81 h 96"/>
                <a:gd name="T48" fmla="*/ 29 w 42"/>
                <a:gd name="T49" fmla="*/ 89 h 96"/>
                <a:gd name="T50" fmla="*/ 32 w 42"/>
                <a:gd name="T51" fmla="*/ 91 h 96"/>
                <a:gd name="T52" fmla="*/ 42 w 42"/>
                <a:gd name="T53" fmla="*/ 91 h 96"/>
                <a:gd name="T54" fmla="*/ 28 w 42"/>
                <a:gd name="T55" fmla="*/ 13 h 96"/>
                <a:gd name="T56" fmla="*/ 28 w 42"/>
                <a:gd name="T57" fmla="*/ 32 h 96"/>
                <a:gd name="T58" fmla="*/ 28 w 42"/>
                <a:gd name="T59" fmla="*/ 63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2" h="96">
                  <a:moveTo>
                    <a:pt x="42" y="91"/>
                  </a:moveTo>
                  <a:cubicBezTo>
                    <a:pt x="42" y="96"/>
                    <a:pt x="42" y="96"/>
                    <a:pt x="42" y="96"/>
                  </a:cubicBezTo>
                  <a:cubicBezTo>
                    <a:pt x="32" y="95"/>
                    <a:pt x="25" y="95"/>
                    <a:pt x="22" y="9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6" y="91"/>
                    <a:pt x="9" y="91"/>
                    <a:pt x="10" y="91"/>
                  </a:cubicBezTo>
                  <a:cubicBezTo>
                    <a:pt x="12" y="90"/>
                    <a:pt x="12" y="90"/>
                    <a:pt x="13" y="89"/>
                  </a:cubicBezTo>
                  <a:cubicBezTo>
                    <a:pt x="13" y="88"/>
                    <a:pt x="14" y="86"/>
                    <a:pt x="14" y="83"/>
                  </a:cubicBezTo>
                  <a:cubicBezTo>
                    <a:pt x="14" y="82"/>
                    <a:pt x="14" y="75"/>
                    <a:pt x="14" y="63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4" y="20"/>
                    <a:pt x="14" y="14"/>
                  </a:cubicBezTo>
                  <a:cubicBezTo>
                    <a:pt x="14" y="10"/>
                    <a:pt x="13" y="7"/>
                    <a:pt x="13" y="6"/>
                  </a:cubicBezTo>
                  <a:cubicBezTo>
                    <a:pt x="12" y="6"/>
                    <a:pt x="12" y="5"/>
                    <a:pt x="10" y="5"/>
                  </a:cubicBezTo>
                  <a:cubicBezTo>
                    <a:pt x="9" y="4"/>
                    <a:pt x="6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0"/>
                    <a:pt x="16" y="0"/>
                    <a:pt x="21" y="0"/>
                  </a:cubicBezTo>
                  <a:cubicBezTo>
                    <a:pt x="26" y="0"/>
                    <a:pt x="33" y="0"/>
                    <a:pt x="42" y="0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36" y="4"/>
                    <a:pt x="33" y="4"/>
                    <a:pt x="32" y="5"/>
                  </a:cubicBezTo>
                  <a:cubicBezTo>
                    <a:pt x="30" y="5"/>
                    <a:pt x="30" y="6"/>
                    <a:pt x="29" y="6"/>
                  </a:cubicBezTo>
                  <a:cubicBezTo>
                    <a:pt x="29" y="7"/>
                    <a:pt x="28" y="9"/>
                    <a:pt x="28" y="13"/>
                  </a:cubicBezTo>
                  <a:cubicBezTo>
                    <a:pt x="28" y="14"/>
                    <a:pt x="28" y="20"/>
                    <a:pt x="28" y="32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9"/>
                    <a:pt x="28" y="75"/>
                    <a:pt x="28" y="81"/>
                  </a:cubicBezTo>
                  <a:cubicBezTo>
                    <a:pt x="28" y="86"/>
                    <a:pt x="28" y="88"/>
                    <a:pt x="29" y="89"/>
                  </a:cubicBezTo>
                  <a:cubicBezTo>
                    <a:pt x="29" y="90"/>
                    <a:pt x="30" y="90"/>
                    <a:pt x="32" y="91"/>
                  </a:cubicBezTo>
                  <a:cubicBezTo>
                    <a:pt x="33" y="91"/>
                    <a:pt x="36" y="91"/>
                    <a:pt x="42" y="91"/>
                  </a:cubicBezTo>
                  <a:close/>
                  <a:moveTo>
                    <a:pt x="28" y="13"/>
                  </a:moveTo>
                  <a:cubicBezTo>
                    <a:pt x="28" y="14"/>
                    <a:pt x="28" y="20"/>
                    <a:pt x="28" y="32"/>
                  </a:cubicBezTo>
                  <a:cubicBezTo>
                    <a:pt x="28" y="63"/>
                    <a:pt x="28" y="63"/>
                    <a:pt x="28" y="63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3677" y="939"/>
              <a:ext cx="172" cy="152"/>
            </a:xfrm>
            <a:custGeom>
              <a:avLst/>
              <a:gdLst>
                <a:gd name="T0" fmla="*/ 0 w 111"/>
                <a:gd name="T1" fmla="*/ 96 h 98"/>
                <a:gd name="T2" fmla="*/ 0 w 111"/>
                <a:gd name="T3" fmla="*/ 91 h 98"/>
                <a:gd name="T4" fmla="*/ 10 w 111"/>
                <a:gd name="T5" fmla="*/ 90 h 98"/>
                <a:gd name="T6" fmla="*/ 11 w 111"/>
                <a:gd name="T7" fmla="*/ 89 h 98"/>
                <a:gd name="T8" fmla="*/ 12 w 111"/>
                <a:gd name="T9" fmla="*/ 82 h 98"/>
                <a:gd name="T10" fmla="*/ 13 w 111"/>
                <a:gd name="T11" fmla="*/ 67 h 98"/>
                <a:gd name="T12" fmla="*/ 13 w 111"/>
                <a:gd name="T13" fmla="*/ 12 h 98"/>
                <a:gd name="T14" fmla="*/ 13 w 111"/>
                <a:gd name="T15" fmla="*/ 9 h 98"/>
                <a:gd name="T16" fmla="*/ 10 w 111"/>
                <a:gd name="T17" fmla="*/ 6 h 98"/>
                <a:gd name="T18" fmla="*/ 7 w 111"/>
                <a:gd name="T19" fmla="*/ 4 h 98"/>
                <a:gd name="T20" fmla="*/ 0 w 111"/>
                <a:gd name="T21" fmla="*/ 4 h 98"/>
                <a:gd name="T22" fmla="*/ 0 w 111"/>
                <a:gd name="T23" fmla="*/ 0 h 98"/>
                <a:gd name="T24" fmla="*/ 15 w 111"/>
                <a:gd name="T25" fmla="*/ 0 h 98"/>
                <a:gd name="T26" fmla="*/ 26 w 111"/>
                <a:gd name="T27" fmla="*/ 0 h 98"/>
                <a:gd name="T28" fmla="*/ 34 w 111"/>
                <a:gd name="T29" fmla="*/ 11 h 98"/>
                <a:gd name="T30" fmla="*/ 49 w 111"/>
                <a:gd name="T31" fmla="*/ 28 h 98"/>
                <a:gd name="T32" fmla="*/ 70 w 111"/>
                <a:gd name="T33" fmla="*/ 52 h 98"/>
                <a:gd name="T34" fmla="*/ 86 w 111"/>
                <a:gd name="T35" fmla="*/ 71 h 98"/>
                <a:gd name="T36" fmla="*/ 92 w 111"/>
                <a:gd name="T37" fmla="*/ 78 h 98"/>
                <a:gd name="T38" fmla="*/ 92 w 111"/>
                <a:gd name="T39" fmla="*/ 29 h 98"/>
                <a:gd name="T40" fmla="*/ 92 w 111"/>
                <a:gd name="T41" fmla="*/ 13 h 98"/>
                <a:gd name="T42" fmla="*/ 91 w 111"/>
                <a:gd name="T43" fmla="*/ 6 h 98"/>
                <a:gd name="T44" fmla="*/ 90 w 111"/>
                <a:gd name="T45" fmla="*/ 5 h 98"/>
                <a:gd name="T46" fmla="*/ 80 w 111"/>
                <a:gd name="T47" fmla="*/ 4 h 98"/>
                <a:gd name="T48" fmla="*/ 80 w 111"/>
                <a:gd name="T49" fmla="*/ 0 h 98"/>
                <a:gd name="T50" fmla="*/ 97 w 111"/>
                <a:gd name="T51" fmla="*/ 0 h 98"/>
                <a:gd name="T52" fmla="*/ 111 w 111"/>
                <a:gd name="T53" fmla="*/ 0 h 98"/>
                <a:gd name="T54" fmla="*/ 111 w 111"/>
                <a:gd name="T55" fmla="*/ 4 h 98"/>
                <a:gd name="T56" fmla="*/ 102 w 111"/>
                <a:gd name="T57" fmla="*/ 5 h 98"/>
                <a:gd name="T58" fmla="*/ 100 w 111"/>
                <a:gd name="T59" fmla="*/ 6 h 98"/>
                <a:gd name="T60" fmla="*/ 99 w 111"/>
                <a:gd name="T61" fmla="*/ 13 h 98"/>
                <a:gd name="T62" fmla="*/ 99 w 111"/>
                <a:gd name="T63" fmla="*/ 29 h 98"/>
                <a:gd name="T64" fmla="*/ 99 w 111"/>
                <a:gd name="T65" fmla="*/ 61 h 98"/>
                <a:gd name="T66" fmla="*/ 99 w 111"/>
                <a:gd name="T67" fmla="*/ 98 h 98"/>
                <a:gd name="T68" fmla="*/ 92 w 111"/>
                <a:gd name="T69" fmla="*/ 98 h 98"/>
                <a:gd name="T70" fmla="*/ 91 w 111"/>
                <a:gd name="T71" fmla="*/ 96 h 98"/>
                <a:gd name="T72" fmla="*/ 89 w 111"/>
                <a:gd name="T73" fmla="*/ 95 h 98"/>
                <a:gd name="T74" fmla="*/ 87 w 111"/>
                <a:gd name="T75" fmla="*/ 93 h 98"/>
                <a:gd name="T76" fmla="*/ 78 w 111"/>
                <a:gd name="T77" fmla="*/ 83 h 98"/>
                <a:gd name="T78" fmla="*/ 69 w 111"/>
                <a:gd name="T79" fmla="*/ 72 h 98"/>
                <a:gd name="T80" fmla="*/ 19 w 111"/>
                <a:gd name="T81" fmla="*/ 14 h 98"/>
                <a:gd name="T82" fmla="*/ 19 w 111"/>
                <a:gd name="T83" fmla="*/ 66 h 98"/>
                <a:gd name="T84" fmla="*/ 20 w 111"/>
                <a:gd name="T85" fmla="*/ 82 h 98"/>
                <a:gd name="T86" fmla="*/ 20 w 111"/>
                <a:gd name="T87" fmla="*/ 89 h 98"/>
                <a:gd name="T88" fmla="*/ 22 w 111"/>
                <a:gd name="T89" fmla="*/ 90 h 98"/>
                <a:gd name="T90" fmla="*/ 32 w 111"/>
                <a:gd name="T91" fmla="*/ 91 h 98"/>
                <a:gd name="T92" fmla="*/ 32 w 111"/>
                <a:gd name="T93" fmla="*/ 96 h 98"/>
                <a:gd name="T94" fmla="*/ 18 w 111"/>
                <a:gd name="T95" fmla="*/ 95 h 98"/>
                <a:gd name="T96" fmla="*/ 0 w 111"/>
                <a:gd name="T97" fmla="*/ 9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1" h="98">
                  <a:moveTo>
                    <a:pt x="0" y="96"/>
                  </a:moveTo>
                  <a:cubicBezTo>
                    <a:pt x="0" y="91"/>
                    <a:pt x="0" y="91"/>
                    <a:pt x="0" y="91"/>
                  </a:cubicBezTo>
                  <a:cubicBezTo>
                    <a:pt x="5" y="91"/>
                    <a:pt x="8" y="91"/>
                    <a:pt x="10" y="90"/>
                  </a:cubicBezTo>
                  <a:cubicBezTo>
                    <a:pt x="11" y="90"/>
                    <a:pt x="11" y="90"/>
                    <a:pt x="11" y="89"/>
                  </a:cubicBezTo>
                  <a:cubicBezTo>
                    <a:pt x="12" y="88"/>
                    <a:pt x="12" y="86"/>
                    <a:pt x="12" y="82"/>
                  </a:cubicBezTo>
                  <a:cubicBezTo>
                    <a:pt x="13" y="76"/>
                    <a:pt x="13" y="71"/>
                    <a:pt x="13" y="67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0"/>
                    <a:pt x="13" y="9"/>
                    <a:pt x="13" y="9"/>
                  </a:cubicBezTo>
                  <a:cubicBezTo>
                    <a:pt x="12" y="8"/>
                    <a:pt x="11" y="7"/>
                    <a:pt x="10" y="6"/>
                  </a:cubicBezTo>
                  <a:cubicBezTo>
                    <a:pt x="9" y="5"/>
                    <a:pt x="8" y="5"/>
                    <a:pt x="7" y="4"/>
                  </a:cubicBezTo>
                  <a:cubicBezTo>
                    <a:pt x="6" y="4"/>
                    <a:pt x="3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13" y="0"/>
                    <a:pt x="15" y="0"/>
                  </a:cubicBezTo>
                  <a:cubicBezTo>
                    <a:pt x="19" y="0"/>
                    <a:pt x="22" y="0"/>
                    <a:pt x="26" y="0"/>
                  </a:cubicBezTo>
                  <a:cubicBezTo>
                    <a:pt x="30" y="5"/>
                    <a:pt x="32" y="8"/>
                    <a:pt x="34" y="11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70" y="52"/>
                    <a:pt x="70" y="52"/>
                    <a:pt x="70" y="52"/>
                  </a:cubicBezTo>
                  <a:cubicBezTo>
                    <a:pt x="76" y="60"/>
                    <a:pt x="82" y="66"/>
                    <a:pt x="86" y="71"/>
                  </a:cubicBezTo>
                  <a:cubicBezTo>
                    <a:pt x="88" y="74"/>
                    <a:pt x="91" y="76"/>
                    <a:pt x="92" y="7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2" y="24"/>
                    <a:pt x="92" y="19"/>
                    <a:pt x="92" y="13"/>
                  </a:cubicBezTo>
                  <a:cubicBezTo>
                    <a:pt x="92" y="9"/>
                    <a:pt x="91" y="7"/>
                    <a:pt x="91" y="6"/>
                  </a:cubicBezTo>
                  <a:cubicBezTo>
                    <a:pt x="91" y="6"/>
                    <a:pt x="90" y="5"/>
                    <a:pt x="90" y="5"/>
                  </a:cubicBezTo>
                  <a:cubicBezTo>
                    <a:pt x="88" y="4"/>
                    <a:pt x="85" y="4"/>
                    <a:pt x="80" y="4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5" y="0"/>
                    <a:pt x="91" y="0"/>
                    <a:pt x="97" y="0"/>
                  </a:cubicBezTo>
                  <a:cubicBezTo>
                    <a:pt x="102" y="0"/>
                    <a:pt x="107" y="0"/>
                    <a:pt x="111" y="0"/>
                  </a:cubicBezTo>
                  <a:cubicBezTo>
                    <a:pt x="111" y="4"/>
                    <a:pt x="111" y="4"/>
                    <a:pt x="111" y="4"/>
                  </a:cubicBezTo>
                  <a:cubicBezTo>
                    <a:pt x="106" y="4"/>
                    <a:pt x="103" y="4"/>
                    <a:pt x="102" y="5"/>
                  </a:cubicBezTo>
                  <a:cubicBezTo>
                    <a:pt x="101" y="5"/>
                    <a:pt x="101" y="6"/>
                    <a:pt x="100" y="6"/>
                  </a:cubicBezTo>
                  <a:cubicBezTo>
                    <a:pt x="100" y="7"/>
                    <a:pt x="99" y="10"/>
                    <a:pt x="99" y="13"/>
                  </a:cubicBezTo>
                  <a:cubicBezTo>
                    <a:pt x="99" y="19"/>
                    <a:pt x="99" y="24"/>
                    <a:pt x="99" y="29"/>
                  </a:cubicBezTo>
                  <a:cubicBezTo>
                    <a:pt x="99" y="61"/>
                    <a:pt x="99" y="61"/>
                    <a:pt x="99" y="61"/>
                  </a:cubicBezTo>
                  <a:cubicBezTo>
                    <a:pt x="99" y="68"/>
                    <a:pt x="99" y="80"/>
                    <a:pt x="99" y="98"/>
                  </a:cubicBezTo>
                  <a:cubicBezTo>
                    <a:pt x="92" y="98"/>
                    <a:pt x="92" y="98"/>
                    <a:pt x="92" y="98"/>
                  </a:cubicBezTo>
                  <a:cubicBezTo>
                    <a:pt x="91" y="96"/>
                    <a:pt x="91" y="96"/>
                    <a:pt x="91" y="96"/>
                  </a:cubicBezTo>
                  <a:cubicBezTo>
                    <a:pt x="90" y="96"/>
                    <a:pt x="90" y="95"/>
                    <a:pt x="89" y="95"/>
                  </a:cubicBezTo>
                  <a:cubicBezTo>
                    <a:pt x="89" y="95"/>
                    <a:pt x="88" y="94"/>
                    <a:pt x="87" y="93"/>
                  </a:cubicBezTo>
                  <a:cubicBezTo>
                    <a:pt x="83" y="88"/>
                    <a:pt x="80" y="85"/>
                    <a:pt x="78" y="83"/>
                  </a:cubicBezTo>
                  <a:cubicBezTo>
                    <a:pt x="69" y="72"/>
                    <a:pt x="69" y="72"/>
                    <a:pt x="69" y="72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66"/>
                    <a:pt x="19" y="66"/>
                    <a:pt x="19" y="66"/>
                  </a:cubicBezTo>
                  <a:cubicBezTo>
                    <a:pt x="19" y="71"/>
                    <a:pt x="19" y="76"/>
                    <a:pt x="20" y="82"/>
                  </a:cubicBezTo>
                  <a:cubicBezTo>
                    <a:pt x="20" y="86"/>
                    <a:pt x="20" y="88"/>
                    <a:pt x="20" y="89"/>
                  </a:cubicBezTo>
                  <a:cubicBezTo>
                    <a:pt x="21" y="90"/>
                    <a:pt x="21" y="90"/>
                    <a:pt x="22" y="90"/>
                  </a:cubicBezTo>
                  <a:cubicBezTo>
                    <a:pt x="23" y="91"/>
                    <a:pt x="27" y="91"/>
                    <a:pt x="32" y="91"/>
                  </a:cubicBezTo>
                  <a:cubicBezTo>
                    <a:pt x="32" y="96"/>
                    <a:pt x="32" y="96"/>
                    <a:pt x="32" y="96"/>
                  </a:cubicBezTo>
                  <a:cubicBezTo>
                    <a:pt x="28" y="95"/>
                    <a:pt x="23" y="95"/>
                    <a:pt x="18" y="95"/>
                  </a:cubicBezTo>
                  <a:cubicBezTo>
                    <a:pt x="13" y="95"/>
                    <a:pt x="7" y="95"/>
                    <a:pt x="0" y="9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3869" y="939"/>
              <a:ext cx="64" cy="149"/>
            </a:xfrm>
            <a:custGeom>
              <a:avLst/>
              <a:gdLst>
                <a:gd name="T0" fmla="*/ 41 w 41"/>
                <a:gd name="T1" fmla="*/ 91 h 96"/>
                <a:gd name="T2" fmla="*/ 41 w 41"/>
                <a:gd name="T3" fmla="*/ 96 h 96"/>
                <a:gd name="T4" fmla="*/ 21 w 41"/>
                <a:gd name="T5" fmla="*/ 95 h 96"/>
                <a:gd name="T6" fmla="*/ 0 w 41"/>
                <a:gd name="T7" fmla="*/ 96 h 96"/>
                <a:gd name="T8" fmla="*/ 0 w 41"/>
                <a:gd name="T9" fmla="*/ 91 h 96"/>
                <a:gd name="T10" fmla="*/ 10 w 41"/>
                <a:gd name="T11" fmla="*/ 91 h 96"/>
                <a:gd name="T12" fmla="*/ 12 w 41"/>
                <a:gd name="T13" fmla="*/ 89 h 96"/>
                <a:gd name="T14" fmla="*/ 13 w 41"/>
                <a:gd name="T15" fmla="*/ 83 h 96"/>
                <a:gd name="T16" fmla="*/ 14 w 41"/>
                <a:gd name="T17" fmla="*/ 63 h 96"/>
                <a:gd name="T18" fmla="*/ 14 w 41"/>
                <a:gd name="T19" fmla="*/ 32 h 96"/>
                <a:gd name="T20" fmla="*/ 13 w 41"/>
                <a:gd name="T21" fmla="*/ 14 h 96"/>
                <a:gd name="T22" fmla="*/ 12 w 41"/>
                <a:gd name="T23" fmla="*/ 6 h 96"/>
                <a:gd name="T24" fmla="*/ 10 w 41"/>
                <a:gd name="T25" fmla="*/ 5 h 96"/>
                <a:gd name="T26" fmla="*/ 0 w 41"/>
                <a:gd name="T27" fmla="*/ 4 h 96"/>
                <a:gd name="T28" fmla="*/ 0 w 41"/>
                <a:gd name="T29" fmla="*/ 0 h 96"/>
                <a:gd name="T30" fmla="*/ 20 w 41"/>
                <a:gd name="T31" fmla="*/ 0 h 96"/>
                <a:gd name="T32" fmla="*/ 41 w 41"/>
                <a:gd name="T33" fmla="*/ 0 h 96"/>
                <a:gd name="T34" fmla="*/ 41 w 41"/>
                <a:gd name="T35" fmla="*/ 4 h 96"/>
                <a:gd name="T36" fmla="*/ 31 w 41"/>
                <a:gd name="T37" fmla="*/ 5 h 96"/>
                <a:gd name="T38" fmla="*/ 28 w 41"/>
                <a:gd name="T39" fmla="*/ 6 h 96"/>
                <a:gd name="T40" fmla="*/ 27 w 41"/>
                <a:gd name="T41" fmla="*/ 13 h 96"/>
                <a:gd name="T42" fmla="*/ 27 w 41"/>
                <a:gd name="T43" fmla="*/ 32 h 96"/>
                <a:gd name="T44" fmla="*/ 27 w 41"/>
                <a:gd name="T45" fmla="*/ 63 h 96"/>
                <a:gd name="T46" fmla="*/ 27 w 41"/>
                <a:gd name="T47" fmla="*/ 81 h 96"/>
                <a:gd name="T48" fmla="*/ 28 w 41"/>
                <a:gd name="T49" fmla="*/ 89 h 96"/>
                <a:gd name="T50" fmla="*/ 31 w 41"/>
                <a:gd name="T51" fmla="*/ 91 h 96"/>
                <a:gd name="T52" fmla="*/ 41 w 41"/>
                <a:gd name="T53" fmla="*/ 9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1" h="96">
                  <a:moveTo>
                    <a:pt x="41" y="91"/>
                  </a:moveTo>
                  <a:cubicBezTo>
                    <a:pt x="41" y="96"/>
                    <a:pt x="41" y="96"/>
                    <a:pt x="41" y="96"/>
                  </a:cubicBezTo>
                  <a:cubicBezTo>
                    <a:pt x="31" y="95"/>
                    <a:pt x="24" y="95"/>
                    <a:pt x="21" y="9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5" y="91"/>
                    <a:pt x="8" y="91"/>
                    <a:pt x="10" y="91"/>
                  </a:cubicBezTo>
                  <a:cubicBezTo>
                    <a:pt x="11" y="90"/>
                    <a:pt x="12" y="90"/>
                    <a:pt x="12" y="89"/>
                  </a:cubicBezTo>
                  <a:cubicBezTo>
                    <a:pt x="13" y="88"/>
                    <a:pt x="13" y="86"/>
                    <a:pt x="13" y="83"/>
                  </a:cubicBezTo>
                  <a:cubicBezTo>
                    <a:pt x="13" y="82"/>
                    <a:pt x="13" y="75"/>
                    <a:pt x="14" y="63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3" y="20"/>
                    <a:pt x="13" y="14"/>
                  </a:cubicBezTo>
                  <a:cubicBezTo>
                    <a:pt x="13" y="10"/>
                    <a:pt x="13" y="7"/>
                    <a:pt x="12" y="6"/>
                  </a:cubicBezTo>
                  <a:cubicBezTo>
                    <a:pt x="12" y="6"/>
                    <a:pt x="11" y="5"/>
                    <a:pt x="10" y="5"/>
                  </a:cubicBezTo>
                  <a:cubicBezTo>
                    <a:pt x="8" y="4"/>
                    <a:pt x="5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0"/>
                    <a:pt x="15" y="0"/>
                    <a:pt x="20" y="0"/>
                  </a:cubicBezTo>
                  <a:cubicBezTo>
                    <a:pt x="25" y="0"/>
                    <a:pt x="32" y="0"/>
                    <a:pt x="41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5" y="4"/>
                    <a:pt x="32" y="4"/>
                    <a:pt x="31" y="5"/>
                  </a:cubicBezTo>
                  <a:cubicBezTo>
                    <a:pt x="30" y="5"/>
                    <a:pt x="29" y="6"/>
                    <a:pt x="28" y="6"/>
                  </a:cubicBezTo>
                  <a:cubicBezTo>
                    <a:pt x="28" y="7"/>
                    <a:pt x="27" y="9"/>
                    <a:pt x="27" y="13"/>
                  </a:cubicBezTo>
                  <a:cubicBezTo>
                    <a:pt x="27" y="14"/>
                    <a:pt x="27" y="20"/>
                    <a:pt x="27" y="32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27" y="69"/>
                    <a:pt x="27" y="75"/>
                    <a:pt x="27" y="81"/>
                  </a:cubicBezTo>
                  <a:cubicBezTo>
                    <a:pt x="27" y="86"/>
                    <a:pt x="28" y="88"/>
                    <a:pt x="28" y="89"/>
                  </a:cubicBezTo>
                  <a:cubicBezTo>
                    <a:pt x="29" y="90"/>
                    <a:pt x="30" y="90"/>
                    <a:pt x="31" y="91"/>
                  </a:cubicBezTo>
                  <a:cubicBezTo>
                    <a:pt x="32" y="91"/>
                    <a:pt x="35" y="91"/>
                    <a:pt x="41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3943" y="935"/>
              <a:ext cx="146" cy="156"/>
            </a:xfrm>
            <a:custGeom>
              <a:avLst/>
              <a:gdLst>
                <a:gd name="T0" fmla="*/ 94 w 94"/>
                <a:gd name="T1" fmla="*/ 86 h 100"/>
                <a:gd name="T2" fmla="*/ 91 w 94"/>
                <a:gd name="T3" fmla="*/ 92 h 100"/>
                <a:gd name="T4" fmla="*/ 75 w 94"/>
                <a:gd name="T5" fmla="*/ 98 h 100"/>
                <a:gd name="T6" fmla="*/ 57 w 94"/>
                <a:gd name="T7" fmla="*/ 100 h 100"/>
                <a:gd name="T8" fmla="*/ 37 w 94"/>
                <a:gd name="T9" fmla="*/ 97 h 100"/>
                <a:gd name="T10" fmla="*/ 21 w 94"/>
                <a:gd name="T11" fmla="*/ 89 h 100"/>
                <a:gd name="T12" fmla="*/ 9 w 94"/>
                <a:gd name="T13" fmla="*/ 78 h 100"/>
                <a:gd name="T14" fmla="*/ 2 w 94"/>
                <a:gd name="T15" fmla="*/ 65 h 100"/>
                <a:gd name="T16" fmla="*/ 0 w 94"/>
                <a:gd name="T17" fmla="*/ 50 h 100"/>
                <a:gd name="T18" fmla="*/ 16 w 94"/>
                <a:gd name="T19" fmla="*/ 14 h 100"/>
                <a:gd name="T20" fmla="*/ 59 w 94"/>
                <a:gd name="T21" fmla="*/ 0 h 100"/>
                <a:gd name="T22" fmla="*/ 71 w 94"/>
                <a:gd name="T23" fmla="*/ 1 h 100"/>
                <a:gd name="T24" fmla="*/ 84 w 94"/>
                <a:gd name="T25" fmla="*/ 3 h 100"/>
                <a:gd name="T26" fmla="*/ 94 w 94"/>
                <a:gd name="T27" fmla="*/ 6 h 100"/>
                <a:gd name="T28" fmla="*/ 91 w 94"/>
                <a:gd name="T29" fmla="*/ 13 h 100"/>
                <a:gd name="T30" fmla="*/ 90 w 94"/>
                <a:gd name="T31" fmla="*/ 26 h 100"/>
                <a:gd name="T32" fmla="*/ 85 w 94"/>
                <a:gd name="T33" fmla="*/ 26 h 100"/>
                <a:gd name="T34" fmla="*/ 85 w 94"/>
                <a:gd name="T35" fmla="*/ 18 h 100"/>
                <a:gd name="T36" fmla="*/ 78 w 94"/>
                <a:gd name="T37" fmla="*/ 9 h 100"/>
                <a:gd name="T38" fmla="*/ 57 w 94"/>
                <a:gd name="T39" fmla="*/ 5 h 100"/>
                <a:gd name="T40" fmla="*/ 40 w 94"/>
                <a:gd name="T41" fmla="*/ 8 h 100"/>
                <a:gd name="T42" fmla="*/ 28 w 94"/>
                <a:gd name="T43" fmla="*/ 15 h 100"/>
                <a:gd name="T44" fmla="*/ 19 w 94"/>
                <a:gd name="T45" fmla="*/ 28 h 100"/>
                <a:gd name="T46" fmla="*/ 16 w 94"/>
                <a:gd name="T47" fmla="*/ 47 h 100"/>
                <a:gd name="T48" fmla="*/ 29 w 94"/>
                <a:gd name="T49" fmla="*/ 80 h 100"/>
                <a:gd name="T50" fmla="*/ 63 w 94"/>
                <a:gd name="T51" fmla="*/ 92 h 100"/>
                <a:gd name="T52" fmla="*/ 81 w 94"/>
                <a:gd name="T53" fmla="*/ 90 h 100"/>
                <a:gd name="T54" fmla="*/ 92 w 94"/>
                <a:gd name="T55" fmla="*/ 84 h 100"/>
                <a:gd name="T56" fmla="*/ 94 w 94"/>
                <a:gd name="T57" fmla="*/ 8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4" h="100">
                  <a:moveTo>
                    <a:pt x="94" y="86"/>
                  </a:moveTo>
                  <a:cubicBezTo>
                    <a:pt x="91" y="92"/>
                    <a:pt x="91" y="92"/>
                    <a:pt x="91" y="92"/>
                  </a:cubicBezTo>
                  <a:cubicBezTo>
                    <a:pt x="85" y="95"/>
                    <a:pt x="80" y="97"/>
                    <a:pt x="75" y="98"/>
                  </a:cubicBezTo>
                  <a:cubicBezTo>
                    <a:pt x="69" y="99"/>
                    <a:pt x="64" y="100"/>
                    <a:pt x="57" y="100"/>
                  </a:cubicBezTo>
                  <a:cubicBezTo>
                    <a:pt x="50" y="100"/>
                    <a:pt x="43" y="99"/>
                    <a:pt x="37" y="97"/>
                  </a:cubicBezTo>
                  <a:cubicBezTo>
                    <a:pt x="31" y="95"/>
                    <a:pt x="25" y="93"/>
                    <a:pt x="21" y="89"/>
                  </a:cubicBezTo>
                  <a:cubicBezTo>
                    <a:pt x="16" y="86"/>
                    <a:pt x="12" y="83"/>
                    <a:pt x="9" y="78"/>
                  </a:cubicBezTo>
                  <a:cubicBezTo>
                    <a:pt x="6" y="74"/>
                    <a:pt x="4" y="70"/>
                    <a:pt x="2" y="65"/>
                  </a:cubicBezTo>
                  <a:cubicBezTo>
                    <a:pt x="1" y="61"/>
                    <a:pt x="0" y="55"/>
                    <a:pt x="0" y="50"/>
                  </a:cubicBezTo>
                  <a:cubicBezTo>
                    <a:pt x="0" y="35"/>
                    <a:pt x="5" y="24"/>
                    <a:pt x="16" y="14"/>
                  </a:cubicBezTo>
                  <a:cubicBezTo>
                    <a:pt x="26" y="5"/>
                    <a:pt x="41" y="0"/>
                    <a:pt x="59" y="0"/>
                  </a:cubicBezTo>
                  <a:cubicBezTo>
                    <a:pt x="63" y="0"/>
                    <a:pt x="67" y="0"/>
                    <a:pt x="71" y="1"/>
                  </a:cubicBezTo>
                  <a:cubicBezTo>
                    <a:pt x="74" y="1"/>
                    <a:pt x="79" y="2"/>
                    <a:pt x="84" y="3"/>
                  </a:cubicBezTo>
                  <a:cubicBezTo>
                    <a:pt x="89" y="5"/>
                    <a:pt x="92" y="6"/>
                    <a:pt x="94" y="6"/>
                  </a:cubicBezTo>
                  <a:cubicBezTo>
                    <a:pt x="93" y="8"/>
                    <a:pt x="92" y="11"/>
                    <a:pt x="91" y="13"/>
                  </a:cubicBezTo>
                  <a:cubicBezTo>
                    <a:pt x="91" y="17"/>
                    <a:pt x="90" y="21"/>
                    <a:pt x="90" y="26"/>
                  </a:cubicBezTo>
                  <a:cubicBezTo>
                    <a:pt x="85" y="26"/>
                    <a:pt x="85" y="26"/>
                    <a:pt x="85" y="26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14"/>
                    <a:pt x="82" y="11"/>
                    <a:pt x="78" y="9"/>
                  </a:cubicBezTo>
                  <a:cubicBezTo>
                    <a:pt x="73" y="6"/>
                    <a:pt x="66" y="5"/>
                    <a:pt x="57" y="5"/>
                  </a:cubicBezTo>
                  <a:cubicBezTo>
                    <a:pt x="51" y="5"/>
                    <a:pt x="45" y="6"/>
                    <a:pt x="40" y="8"/>
                  </a:cubicBezTo>
                  <a:cubicBezTo>
                    <a:pt x="36" y="9"/>
                    <a:pt x="31" y="12"/>
                    <a:pt x="28" y="15"/>
                  </a:cubicBezTo>
                  <a:cubicBezTo>
                    <a:pt x="24" y="18"/>
                    <a:pt x="21" y="23"/>
                    <a:pt x="19" y="28"/>
                  </a:cubicBezTo>
                  <a:cubicBezTo>
                    <a:pt x="17" y="33"/>
                    <a:pt x="16" y="39"/>
                    <a:pt x="16" y="47"/>
                  </a:cubicBezTo>
                  <a:cubicBezTo>
                    <a:pt x="16" y="61"/>
                    <a:pt x="20" y="72"/>
                    <a:pt x="29" y="80"/>
                  </a:cubicBezTo>
                  <a:cubicBezTo>
                    <a:pt x="37" y="88"/>
                    <a:pt x="49" y="92"/>
                    <a:pt x="63" y="92"/>
                  </a:cubicBezTo>
                  <a:cubicBezTo>
                    <a:pt x="70" y="92"/>
                    <a:pt x="76" y="91"/>
                    <a:pt x="81" y="90"/>
                  </a:cubicBezTo>
                  <a:cubicBezTo>
                    <a:pt x="85" y="89"/>
                    <a:pt x="89" y="87"/>
                    <a:pt x="92" y="84"/>
                  </a:cubicBezTo>
                  <a:lnTo>
                    <a:pt x="94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3293" y="935"/>
              <a:ext cx="146" cy="156"/>
            </a:xfrm>
            <a:custGeom>
              <a:avLst/>
              <a:gdLst>
                <a:gd name="T0" fmla="*/ 94 w 94"/>
                <a:gd name="T1" fmla="*/ 86 h 100"/>
                <a:gd name="T2" fmla="*/ 91 w 94"/>
                <a:gd name="T3" fmla="*/ 92 h 100"/>
                <a:gd name="T4" fmla="*/ 75 w 94"/>
                <a:gd name="T5" fmla="*/ 98 h 100"/>
                <a:gd name="T6" fmla="*/ 57 w 94"/>
                <a:gd name="T7" fmla="*/ 100 h 100"/>
                <a:gd name="T8" fmla="*/ 37 w 94"/>
                <a:gd name="T9" fmla="*/ 97 h 100"/>
                <a:gd name="T10" fmla="*/ 21 w 94"/>
                <a:gd name="T11" fmla="*/ 89 h 100"/>
                <a:gd name="T12" fmla="*/ 9 w 94"/>
                <a:gd name="T13" fmla="*/ 78 h 100"/>
                <a:gd name="T14" fmla="*/ 2 w 94"/>
                <a:gd name="T15" fmla="*/ 65 h 100"/>
                <a:gd name="T16" fmla="*/ 0 w 94"/>
                <a:gd name="T17" fmla="*/ 50 h 100"/>
                <a:gd name="T18" fmla="*/ 16 w 94"/>
                <a:gd name="T19" fmla="*/ 14 h 100"/>
                <a:gd name="T20" fmla="*/ 59 w 94"/>
                <a:gd name="T21" fmla="*/ 0 h 100"/>
                <a:gd name="T22" fmla="*/ 71 w 94"/>
                <a:gd name="T23" fmla="*/ 1 h 100"/>
                <a:gd name="T24" fmla="*/ 84 w 94"/>
                <a:gd name="T25" fmla="*/ 3 h 100"/>
                <a:gd name="T26" fmla="*/ 94 w 94"/>
                <a:gd name="T27" fmla="*/ 6 h 100"/>
                <a:gd name="T28" fmla="*/ 91 w 94"/>
                <a:gd name="T29" fmla="*/ 13 h 100"/>
                <a:gd name="T30" fmla="*/ 90 w 94"/>
                <a:gd name="T31" fmla="*/ 26 h 100"/>
                <a:gd name="T32" fmla="*/ 86 w 94"/>
                <a:gd name="T33" fmla="*/ 26 h 100"/>
                <a:gd name="T34" fmla="*/ 85 w 94"/>
                <a:gd name="T35" fmla="*/ 18 h 100"/>
                <a:gd name="T36" fmla="*/ 78 w 94"/>
                <a:gd name="T37" fmla="*/ 9 h 100"/>
                <a:gd name="T38" fmla="*/ 57 w 94"/>
                <a:gd name="T39" fmla="*/ 5 h 100"/>
                <a:gd name="T40" fmla="*/ 40 w 94"/>
                <a:gd name="T41" fmla="*/ 8 h 100"/>
                <a:gd name="T42" fmla="*/ 28 w 94"/>
                <a:gd name="T43" fmla="*/ 15 h 100"/>
                <a:gd name="T44" fmla="*/ 19 w 94"/>
                <a:gd name="T45" fmla="*/ 28 h 100"/>
                <a:gd name="T46" fmla="*/ 16 w 94"/>
                <a:gd name="T47" fmla="*/ 47 h 100"/>
                <a:gd name="T48" fmla="*/ 29 w 94"/>
                <a:gd name="T49" fmla="*/ 80 h 100"/>
                <a:gd name="T50" fmla="*/ 63 w 94"/>
                <a:gd name="T51" fmla="*/ 92 h 100"/>
                <a:gd name="T52" fmla="*/ 81 w 94"/>
                <a:gd name="T53" fmla="*/ 90 h 100"/>
                <a:gd name="T54" fmla="*/ 92 w 94"/>
                <a:gd name="T55" fmla="*/ 84 h 100"/>
                <a:gd name="T56" fmla="*/ 94 w 94"/>
                <a:gd name="T57" fmla="*/ 8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4" h="100">
                  <a:moveTo>
                    <a:pt x="94" y="86"/>
                  </a:moveTo>
                  <a:cubicBezTo>
                    <a:pt x="91" y="92"/>
                    <a:pt x="91" y="92"/>
                    <a:pt x="91" y="92"/>
                  </a:cubicBezTo>
                  <a:cubicBezTo>
                    <a:pt x="85" y="95"/>
                    <a:pt x="80" y="97"/>
                    <a:pt x="75" y="98"/>
                  </a:cubicBezTo>
                  <a:cubicBezTo>
                    <a:pt x="69" y="99"/>
                    <a:pt x="64" y="100"/>
                    <a:pt x="57" y="100"/>
                  </a:cubicBezTo>
                  <a:cubicBezTo>
                    <a:pt x="50" y="100"/>
                    <a:pt x="43" y="99"/>
                    <a:pt x="37" y="97"/>
                  </a:cubicBezTo>
                  <a:cubicBezTo>
                    <a:pt x="31" y="95"/>
                    <a:pt x="25" y="93"/>
                    <a:pt x="21" y="89"/>
                  </a:cubicBezTo>
                  <a:cubicBezTo>
                    <a:pt x="16" y="86"/>
                    <a:pt x="12" y="83"/>
                    <a:pt x="9" y="78"/>
                  </a:cubicBezTo>
                  <a:cubicBezTo>
                    <a:pt x="6" y="74"/>
                    <a:pt x="4" y="70"/>
                    <a:pt x="2" y="65"/>
                  </a:cubicBezTo>
                  <a:cubicBezTo>
                    <a:pt x="1" y="61"/>
                    <a:pt x="0" y="55"/>
                    <a:pt x="0" y="50"/>
                  </a:cubicBezTo>
                  <a:cubicBezTo>
                    <a:pt x="0" y="35"/>
                    <a:pt x="5" y="24"/>
                    <a:pt x="16" y="14"/>
                  </a:cubicBezTo>
                  <a:cubicBezTo>
                    <a:pt x="26" y="5"/>
                    <a:pt x="41" y="0"/>
                    <a:pt x="59" y="0"/>
                  </a:cubicBezTo>
                  <a:cubicBezTo>
                    <a:pt x="63" y="0"/>
                    <a:pt x="67" y="0"/>
                    <a:pt x="71" y="1"/>
                  </a:cubicBezTo>
                  <a:cubicBezTo>
                    <a:pt x="74" y="1"/>
                    <a:pt x="79" y="2"/>
                    <a:pt x="84" y="3"/>
                  </a:cubicBezTo>
                  <a:cubicBezTo>
                    <a:pt x="89" y="5"/>
                    <a:pt x="92" y="6"/>
                    <a:pt x="94" y="6"/>
                  </a:cubicBezTo>
                  <a:cubicBezTo>
                    <a:pt x="93" y="8"/>
                    <a:pt x="92" y="11"/>
                    <a:pt x="91" y="13"/>
                  </a:cubicBezTo>
                  <a:cubicBezTo>
                    <a:pt x="91" y="17"/>
                    <a:pt x="90" y="21"/>
                    <a:pt x="90" y="26"/>
                  </a:cubicBezTo>
                  <a:cubicBezTo>
                    <a:pt x="86" y="26"/>
                    <a:pt x="86" y="26"/>
                    <a:pt x="86" y="26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14"/>
                    <a:pt x="82" y="11"/>
                    <a:pt x="78" y="9"/>
                  </a:cubicBezTo>
                  <a:cubicBezTo>
                    <a:pt x="73" y="6"/>
                    <a:pt x="66" y="5"/>
                    <a:pt x="57" y="5"/>
                  </a:cubicBezTo>
                  <a:cubicBezTo>
                    <a:pt x="51" y="5"/>
                    <a:pt x="45" y="6"/>
                    <a:pt x="40" y="8"/>
                  </a:cubicBezTo>
                  <a:cubicBezTo>
                    <a:pt x="36" y="9"/>
                    <a:pt x="31" y="12"/>
                    <a:pt x="28" y="15"/>
                  </a:cubicBezTo>
                  <a:cubicBezTo>
                    <a:pt x="24" y="18"/>
                    <a:pt x="21" y="23"/>
                    <a:pt x="19" y="28"/>
                  </a:cubicBezTo>
                  <a:cubicBezTo>
                    <a:pt x="17" y="33"/>
                    <a:pt x="16" y="39"/>
                    <a:pt x="16" y="47"/>
                  </a:cubicBezTo>
                  <a:cubicBezTo>
                    <a:pt x="16" y="61"/>
                    <a:pt x="20" y="72"/>
                    <a:pt x="29" y="80"/>
                  </a:cubicBezTo>
                  <a:cubicBezTo>
                    <a:pt x="37" y="88"/>
                    <a:pt x="49" y="92"/>
                    <a:pt x="63" y="92"/>
                  </a:cubicBezTo>
                  <a:cubicBezTo>
                    <a:pt x="70" y="92"/>
                    <a:pt x="76" y="91"/>
                    <a:pt x="81" y="90"/>
                  </a:cubicBezTo>
                  <a:cubicBezTo>
                    <a:pt x="85" y="89"/>
                    <a:pt x="89" y="87"/>
                    <a:pt x="92" y="84"/>
                  </a:cubicBezTo>
                  <a:lnTo>
                    <a:pt x="94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3357" y="740"/>
              <a:ext cx="201" cy="151"/>
            </a:xfrm>
            <a:custGeom>
              <a:avLst/>
              <a:gdLst>
                <a:gd name="T0" fmla="*/ 0 w 130"/>
                <a:gd name="T1" fmla="*/ 4 h 97"/>
                <a:gd name="T2" fmla="*/ 0 w 130"/>
                <a:gd name="T3" fmla="*/ 0 h 97"/>
                <a:gd name="T4" fmla="*/ 14 w 130"/>
                <a:gd name="T5" fmla="*/ 0 h 97"/>
                <a:gd name="T6" fmla="*/ 27 w 130"/>
                <a:gd name="T7" fmla="*/ 0 h 97"/>
                <a:gd name="T8" fmla="*/ 38 w 130"/>
                <a:gd name="T9" fmla="*/ 24 h 97"/>
                <a:gd name="T10" fmla="*/ 65 w 130"/>
                <a:gd name="T11" fmla="*/ 76 h 97"/>
                <a:gd name="T12" fmla="*/ 89 w 130"/>
                <a:gd name="T13" fmla="*/ 28 h 97"/>
                <a:gd name="T14" fmla="*/ 102 w 130"/>
                <a:gd name="T15" fmla="*/ 0 h 97"/>
                <a:gd name="T16" fmla="*/ 115 w 130"/>
                <a:gd name="T17" fmla="*/ 0 h 97"/>
                <a:gd name="T18" fmla="*/ 130 w 130"/>
                <a:gd name="T19" fmla="*/ 0 h 97"/>
                <a:gd name="T20" fmla="*/ 130 w 130"/>
                <a:gd name="T21" fmla="*/ 4 h 97"/>
                <a:gd name="T22" fmla="*/ 120 w 130"/>
                <a:gd name="T23" fmla="*/ 5 h 97"/>
                <a:gd name="T24" fmla="*/ 118 w 130"/>
                <a:gd name="T25" fmla="*/ 7 h 97"/>
                <a:gd name="T26" fmla="*/ 117 w 130"/>
                <a:gd name="T27" fmla="*/ 13 h 97"/>
                <a:gd name="T28" fmla="*/ 116 w 130"/>
                <a:gd name="T29" fmla="*/ 32 h 97"/>
                <a:gd name="T30" fmla="*/ 116 w 130"/>
                <a:gd name="T31" fmla="*/ 63 h 97"/>
                <a:gd name="T32" fmla="*/ 117 w 130"/>
                <a:gd name="T33" fmla="*/ 81 h 97"/>
                <a:gd name="T34" fmla="*/ 118 w 130"/>
                <a:gd name="T35" fmla="*/ 89 h 97"/>
                <a:gd name="T36" fmla="*/ 120 w 130"/>
                <a:gd name="T37" fmla="*/ 90 h 97"/>
                <a:gd name="T38" fmla="*/ 130 w 130"/>
                <a:gd name="T39" fmla="*/ 91 h 97"/>
                <a:gd name="T40" fmla="*/ 130 w 130"/>
                <a:gd name="T41" fmla="*/ 95 h 97"/>
                <a:gd name="T42" fmla="*/ 110 w 130"/>
                <a:gd name="T43" fmla="*/ 95 h 97"/>
                <a:gd name="T44" fmla="*/ 89 w 130"/>
                <a:gd name="T45" fmla="*/ 95 h 97"/>
                <a:gd name="T46" fmla="*/ 89 w 130"/>
                <a:gd name="T47" fmla="*/ 91 h 97"/>
                <a:gd name="T48" fmla="*/ 100 w 130"/>
                <a:gd name="T49" fmla="*/ 90 h 97"/>
                <a:gd name="T50" fmla="*/ 102 w 130"/>
                <a:gd name="T51" fmla="*/ 89 h 97"/>
                <a:gd name="T52" fmla="*/ 103 w 130"/>
                <a:gd name="T53" fmla="*/ 82 h 97"/>
                <a:gd name="T54" fmla="*/ 103 w 130"/>
                <a:gd name="T55" fmla="*/ 63 h 97"/>
                <a:gd name="T56" fmla="*/ 103 w 130"/>
                <a:gd name="T57" fmla="*/ 14 h 97"/>
                <a:gd name="T58" fmla="*/ 79 w 130"/>
                <a:gd name="T59" fmla="*/ 62 h 97"/>
                <a:gd name="T60" fmla="*/ 70 w 130"/>
                <a:gd name="T61" fmla="*/ 81 h 97"/>
                <a:gd name="T62" fmla="*/ 63 w 130"/>
                <a:gd name="T63" fmla="*/ 97 h 97"/>
                <a:gd name="T64" fmla="*/ 60 w 130"/>
                <a:gd name="T65" fmla="*/ 97 h 97"/>
                <a:gd name="T66" fmla="*/ 59 w 130"/>
                <a:gd name="T67" fmla="*/ 93 h 97"/>
                <a:gd name="T68" fmla="*/ 54 w 130"/>
                <a:gd name="T69" fmla="*/ 83 h 97"/>
                <a:gd name="T70" fmla="*/ 20 w 130"/>
                <a:gd name="T71" fmla="*/ 16 h 97"/>
                <a:gd name="T72" fmla="*/ 20 w 130"/>
                <a:gd name="T73" fmla="*/ 63 h 97"/>
                <a:gd name="T74" fmla="*/ 20 w 130"/>
                <a:gd name="T75" fmla="*/ 81 h 97"/>
                <a:gd name="T76" fmla="*/ 22 w 130"/>
                <a:gd name="T77" fmla="*/ 89 h 97"/>
                <a:gd name="T78" fmla="*/ 24 w 130"/>
                <a:gd name="T79" fmla="*/ 90 h 97"/>
                <a:gd name="T80" fmla="*/ 34 w 130"/>
                <a:gd name="T81" fmla="*/ 91 h 97"/>
                <a:gd name="T82" fmla="*/ 34 w 130"/>
                <a:gd name="T83" fmla="*/ 95 h 97"/>
                <a:gd name="T84" fmla="*/ 17 w 130"/>
                <a:gd name="T85" fmla="*/ 95 h 97"/>
                <a:gd name="T86" fmla="*/ 0 w 130"/>
                <a:gd name="T87" fmla="*/ 95 h 97"/>
                <a:gd name="T88" fmla="*/ 0 w 130"/>
                <a:gd name="T89" fmla="*/ 91 h 97"/>
                <a:gd name="T90" fmla="*/ 10 w 130"/>
                <a:gd name="T91" fmla="*/ 90 h 97"/>
                <a:gd name="T92" fmla="*/ 12 w 130"/>
                <a:gd name="T93" fmla="*/ 89 h 97"/>
                <a:gd name="T94" fmla="*/ 13 w 130"/>
                <a:gd name="T95" fmla="*/ 82 h 97"/>
                <a:gd name="T96" fmla="*/ 14 w 130"/>
                <a:gd name="T97" fmla="*/ 63 h 97"/>
                <a:gd name="T98" fmla="*/ 14 w 130"/>
                <a:gd name="T99" fmla="*/ 32 h 97"/>
                <a:gd name="T100" fmla="*/ 13 w 130"/>
                <a:gd name="T101" fmla="*/ 14 h 97"/>
                <a:gd name="T102" fmla="*/ 12 w 130"/>
                <a:gd name="T103" fmla="*/ 7 h 97"/>
                <a:gd name="T104" fmla="*/ 10 w 130"/>
                <a:gd name="T105" fmla="*/ 5 h 97"/>
                <a:gd name="T106" fmla="*/ 0 w 130"/>
                <a:gd name="T107" fmla="*/ 4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0" h="97">
                  <a:moveTo>
                    <a:pt x="0" y="4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" y="0"/>
                    <a:pt x="9" y="0"/>
                    <a:pt x="14" y="0"/>
                  </a:cubicBezTo>
                  <a:cubicBezTo>
                    <a:pt x="18" y="0"/>
                    <a:pt x="23" y="0"/>
                    <a:pt x="27" y="0"/>
                  </a:cubicBezTo>
                  <a:cubicBezTo>
                    <a:pt x="31" y="9"/>
                    <a:pt x="35" y="17"/>
                    <a:pt x="38" y="24"/>
                  </a:cubicBezTo>
                  <a:cubicBezTo>
                    <a:pt x="65" y="76"/>
                    <a:pt x="65" y="76"/>
                    <a:pt x="65" y="76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96" y="15"/>
                    <a:pt x="100" y="5"/>
                    <a:pt x="102" y="0"/>
                  </a:cubicBezTo>
                  <a:cubicBezTo>
                    <a:pt x="107" y="0"/>
                    <a:pt x="112" y="0"/>
                    <a:pt x="115" y="0"/>
                  </a:cubicBezTo>
                  <a:cubicBezTo>
                    <a:pt x="118" y="0"/>
                    <a:pt x="123" y="0"/>
                    <a:pt x="130" y="0"/>
                  </a:cubicBezTo>
                  <a:cubicBezTo>
                    <a:pt x="130" y="4"/>
                    <a:pt x="130" y="4"/>
                    <a:pt x="130" y="4"/>
                  </a:cubicBezTo>
                  <a:cubicBezTo>
                    <a:pt x="125" y="4"/>
                    <a:pt x="121" y="5"/>
                    <a:pt x="120" y="5"/>
                  </a:cubicBezTo>
                  <a:cubicBezTo>
                    <a:pt x="119" y="5"/>
                    <a:pt x="118" y="6"/>
                    <a:pt x="118" y="7"/>
                  </a:cubicBezTo>
                  <a:cubicBezTo>
                    <a:pt x="117" y="8"/>
                    <a:pt x="117" y="10"/>
                    <a:pt x="117" y="13"/>
                  </a:cubicBezTo>
                  <a:cubicBezTo>
                    <a:pt x="116" y="14"/>
                    <a:pt x="116" y="20"/>
                    <a:pt x="116" y="32"/>
                  </a:cubicBezTo>
                  <a:cubicBezTo>
                    <a:pt x="116" y="63"/>
                    <a:pt x="116" y="63"/>
                    <a:pt x="116" y="63"/>
                  </a:cubicBezTo>
                  <a:cubicBezTo>
                    <a:pt x="116" y="69"/>
                    <a:pt x="116" y="75"/>
                    <a:pt x="117" y="81"/>
                  </a:cubicBezTo>
                  <a:cubicBezTo>
                    <a:pt x="117" y="85"/>
                    <a:pt x="117" y="88"/>
                    <a:pt x="118" y="89"/>
                  </a:cubicBezTo>
                  <a:cubicBezTo>
                    <a:pt x="118" y="89"/>
                    <a:pt x="119" y="90"/>
                    <a:pt x="120" y="90"/>
                  </a:cubicBezTo>
                  <a:cubicBezTo>
                    <a:pt x="121" y="91"/>
                    <a:pt x="125" y="91"/>
                    <a:pt x="130" y="91"/>
                  </a:cubicBezTo>
                  <a:cubicBezTo>
                    <a:pt x="130" y="95"/>
                    <a:pt x="130" y="95"/>
                    <a:pt x="130" y="95"/>
                  </a:cubicBezTo>
                  <a:cubicBezTo>
                    <a:pt x="121" y="95"/>
                    <a:pt x="114" y="95"/>
                    <a:pt x="110" y="95"/>
                  </a:cubicBezTo>
                  <a:cubicBezTo>
                    <a:pt x="107" y="95"/>
                    <a:pt x="100" y="95"/>
                    <a:pt x="89" y="95"/>
                  </a:cubicBezTo>
                  <a:cubicBezTo>
                    <a:pt x="89" y="91"/>
                    <a:pt x="89" y="91"/>
                    <a:pt x="89" y="91"/>
                  </a:cubicBezTo>
                  <a:cubicBezTo>
                    <a:pt x="95" y="91"/>
                    <a:pt x="98" y="91"/>
                    <a:pt x="100" y="90"/>
                  </a:cubicBezTo>
                  <a:cubicBezTo>
                    <a:pt x="101" y="90"/>
                    <a:pt x="102" y="89"/>
                    <a:pt x="102" y="89"/>
                  </a:cubicBezTo>
                  <a:cubicBezTo>
                    <a:pt x="103" y="88"/>
                    <a:pt x="103" y="86"/>
                    <a:pt x="103" y="82"/>
                  </a:cubicBezTo>
                  <a:cubicBezTo>
                    <a:pt x="103" y="81"/>
                    <a:pt x="103" y="75"/>
                    <a:pt x="103" y="63"/>
                  </a:cubicBezTo>
                  <a:cubicBezTo>
                    <a:pt x="103" y="14"/>
                    <a:pt x="103" y="14"/>
                    <a:pt x="103" y="14"/>
                  </a:cubicBezTo>
                  <a:cubicBezTo>
                    <a:pt x="79" y="62"/>
                    <a:pt x="79" y="62"/>
                    <a:pt x="79" y="62"/>
                  </a:cubicBezTo>
                  <a:cubicBezTo>
                    <a:pt x="75" y="70"/>
                    <a:pt x="72" y="76"/>
                    <a:pt x="70" y="81"/>
                  </a:cubicBezTo>
                  <a:cubicBezTo>
                    <a:pt x="69" y="84"/>
                    <a:pt x="66" y="89"/>
                    <a:pt x="63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5"/>
                    <a:pt x="59" y="94"/>
                    <a:pt x="59" y="9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63"/>
                    <a:pt x="20" y="63"/>
                    <a:pt x="20" y="63"/>
                  </a:cubicBezTo>
                  <a:cubicBezTo>
                    <a:pt x="20" y="69"/>
                    <a:pt x="20" y="75"/>
                    <a:pt x="20" y="81"/>
                  </a:cubicBezTo>
                  <a:cubicBezTo>
                    <a:pt x="21" y="85"/>
                    <a:pt x="21" y="88"/>
                    <a:pt x="22" y="89"/>
                  </a:cubicBezTo>
                  <a:cubicBezTo>
                    <a:pt x="22" y="89"/>
                    <a:pt x="23" y="90"/>
                    <a:pt x="24" y="90"/>
                  </a:cubicBezTo>
                  <a:cubicBezTo>
                    <a:pt x="25" y="91"/>
                    <a:pt x="29" y="91"/>
                    <a:pt x="34" y="91"/>
                  </a:cubicBezTo>
                  <a:cubicBezTo>
                    <a:pt x="34" y="95"/>
                    <a:pt x="34" y="95"/>
                    <a:pt x="34" y="95"/>
                  </a:cubicBezTo>
                  <a:cubicBezTo>
                    <a:pt x="17" y="95"/>
                    <a:pt x="17" y="95"/>
                    <a:pt x="17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5" y="91"/>
                    <a:pt x="8" y="91"/>
                    <a:pt x="10" y="90"/>
                  </a:cubicBezTo>
                  <a:cubicBezTo>
                    <a:pt x="11" y="90"/>
                    <a:pt x="12" y="89"/>
                    <a:pt x="12" y="89"/>
                  </a:cubicBezTo>
                  <a:cubicBezTo>
                    <a:pt x="13" y="88"/>
                    <a:pt x="13" y="86"/>
                    <a:pt x="13" y="82"/>
                  </a:cubicBezTo>
                  <a:cubicBezTo>
                    <a:pt x="13" y="81"/>
                    <a:pt x="13" y="75"/>
                    <a:pt x="14" y="63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26"/>
                    <a:pt x="13" y="20"/>
                    <a:pt x="13" y="14"/>
                  </a:cubicBezTo>
                  <a:cubicBezTo>
                    <a:pt x="13" y="10"/>
                    <a:pt x="13" y="8"/>
                    <a:pt x="12" y="7"/>
                  </a:cubicBezTo>
                  <a:cubicBezTo>
                    <a:pt x="12" y="6"/>
                    <a:pt x="11" y="5"/>
                    <a:pt x="10" y="5"/>
                  </a:cubicBezTo>
                  <a:cubicBezTo>
                    <a:pt x="8" y="5"/>
                    <a:pt x="5" y="4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7"/>
            <p:cNvSpPr>
              <a:spLocks noEditPoints="1"/>
            </p:cNvSpPr>
            <p:nvPr/>
          </p:nvSpPr>
          <p:spPr bwMode="auto">
            <a:xfrm>
              <a:off x="3566" y="738"/>
              <a:ext cx="166" cy="149"/>
            </a:xfrm>
            <a:custGeom>
              <a:avLst/>
              <a:gdLst>
                <a:gd name="T0" fmla="*/ 15 w 107"/>
                <a:gd name="T1" fmla="*/ 96 h 96"/>
                <a:gd name="T2" fmla="*/ 33 w 107"/>
                <a:gd name="T3" fmla="*/ 96 h 96"/>
                <a:gd name="T4" fmla="*/ 33 w 107"/>
                <a:gd name="T5" fmla="*/ 92 h 96"/>
                <a:gd name="T6" fmla="*/ 24 w 107"/>
                <a:gd name="T7" fmla="*/ 92 h 96"/>
                <a:gd name="T8" fmla="*/ 21 w 107"/>
                <a:gd name="T9" fmla="*/ 90 h 96"/>
                <a:gd name="T10" fmla="*/ 21 w 107"/>
                <a:gd name="T11" fmla="*/ 89 h 96"/>
                <a:gd name="T12" fmla="*/ 23 w 107"/>
                <a:gd name="T13" fmla="*/ 82 h 96"/>
                <a:gd name="T14" fmla="*/ 30 w 107"/>
                <a:gd name="T15" fmla="*/ 65 h 96"/>
                <a:gd name="T16" fmla="*/ 71 w 107"/>
                <a:gd name="T17" fmla="*/ 65 h 96"/>
                <a:gd name="T18" fmla="*/ 80 w 107"/>
                <a:gd name="T19" fmla="*/ 85 h 96"/>
                <a:gd name="T20" fmla="*/ 81 w 107"/>
                <a:gd name="T21" fmla="*/ 89 h 96"/>
                <a:gd name="T22" fmla="*/ 80 w 107"/>
                <a:gd name="T23" fmla="*/ 91 h 96"/>
                <a:gd name="T24" fmla="*/ 78 w 107"/>
                <a:gd name="T25" fmla="*/ 92 h 96"/>
                <a:gd name="T26" fmla="*/ 68 w 107"/>
                <a:gd name="T27" fmla="*/ 92 h 96"/>
                <a:gd name="T28" fmla="*/ 68 w 107"/>
                <a:gd name="T29" fmla="*/ 96 h 96"/>
                <a:gd name="T30" fmla="*/ 91 w 107"/>
                <a:gd name="T31" fmla="*/ 96 h 96"/>
                <a:gd name="T32" fmla="*/ 107 w 107"/>
                <a:gd name="T33" fmla="*/ 96 h 96"/>
                <a:gd name="T34" fmla="*/ 107 w 107"/>
                <a:gd name="T35" fmla="*/ 92 h 96"/>
                <a:gd name="T36" fmla="*/ 99 w 107"/>
                <a:gd name="T37" fmla="*/ 91 h 96"/>
                <a:gd name="T38" fmla="*/ 96 w 107"/>
                <a:gd name="T39" fmla="*/ 88 h 96"/>
                <a:gd name="T40" fmla="*/ 87 w 107"/>
                <a:gd name="T41" fmla="*/ 68 h 96"/>
                <a:gd name="T42" fmla="*/ 56 w 107"/>
                <a:gd name="T43" fmla="*/ 0 h 96"/>
                <a:gd name="T44" fmla="*/ 52 w 107"/>
                <a:gd name="T45" fmla="*/ 0 h 96"/>
                <a:gd name="T46" fmla="*/ 40 w 107"/>
                <a:gd name="T47" fmla="*/ 28 h 96"/>
                <a:gd name="T48" fmla="*/ 22 w 107"/>
                <a:gd name="T49" fmla="*/ 66 h 96"/>
                <a:gd name="T50" fmla="*/ 13 w 107"/>
                <a:gd name="T51" fmla="*/ 85 h 96"/>
                <a:gd name="T52" fmla="*/ 9 w 107"/>
                <a:gd name="T53" fmla="*/ 90 h 96"/>
                <a:gd name="T54" fmla="*/ 7 w 107"/>
                <a:gd name="T55" fmla="*/ 92 h 96"/>
                <a:gd name="T56" fmla="*/ 0 w 107"/>
                <a:gd name="T57" fmla="*/ 92 h 96"/>
                <a:gd name="T58" fmla="*/ 0 w 107"/>
                <a:gd name="T59" fmla="*/ 96 h 96"/>
                <a:gd name="T60" fmla="*/ 15 w 107"/>
                <a:gd name="T61" fmla="*/ 96 h 96"/>
                <a:gd name="T62" fmla="*/ 51 w 107"/>
                <a:gd name="T63" fmla="*/ 18 h 96"/>
                <a:gd name="T64" fmla="*/ 68 w 107"/>
                <a:gd name="T65" fmla="*/ 59 h 96"/>
                <a:gd name="T66" fmla="*/ 33 w 107"/>
                <a:gd name="T67" fmla="*/ 59 h 96"/>
                <a:gd name="T68" fmla="*/ 51 w 107"/>
                <a:gd name="T69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7" h="96">
                  <a:moveTo>
                    <a:pt x="15" y="96"/>
                  </a:moveTo>
                  <a:cubicBezTo>
                    <a:pt x="19" y="96"/>
                    <a:pt x="25" y="96"/>
                    <a:pt x="33" y="96"/>
                  </a:cubicBezTo>
                  <a:cubicBezTo>
                    <a:pt x="33" y="92"/>
                    <a:pt x="33" y="92"/>
                    <a:pt x="33" y="92"/>
                  </a:cubicBezTo>
                  <a:cubicBezTo>
                    <a:pt x="28" y="92"/>
                    <a:pt x="25" y="92"/>
                    <a:pt x="24" y="92"/>
                  </a:cubicBezTo>
                  <a:cubicBezTo>
                    <a:pt x="22" y="91"/>
                    <a:pt x="22" y="91"/>
                    <a:pt x="21" y="90"/>
                  </a:cubicBezTo>
                  <a:cubicBezTo>
                    <a:pt x="21" y="90"/>
                    <a:pt x="21" y="89"/>
                    <a:pt x="21" y="89"/>
                  </a:cubicBezTo>
                  <a:cubicBezTo>
                    <a:pt x="21" y="87"/>
                    <a:pt x="21" y="85"/>
                    <a:pt x="23" y="82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80" y="85"/>
                    <a:pt x="80" y="85"/>
                    <a:pt x="80" y="85"/>
                  </a:cubicBezTo>
                  <a:cubicBezTo>
                    <a:pt x="81" y="87"/>
                    <a:pt x="81" y="88"/>
                    <a:pt x="81" y="89"/>
                  </a:cubicBezTo>
                  <a:cubicBezTo>
                    <a:pt x="81" y="90"/>
                    <a:pt x="81" y="90"/>
                    <a:pt x="80" y="91"/>
                  </a:cubicBezTo>
                  <a:cubicBezTo>
                    <a:pt x="80" y="91"/>
                    <a:pt x="79" y="91"/>
                    <a:pt x="78" y="92"/>
                  </a:cubicBezTo>
                  <a:cubicBezTo>
                    <a:pt x="77" y="92"/>
                    <a:pt x="74" y="92"/>
                    <a:pt x="68" y="92"/>
                  </a:cubicBezTo>
                  <a:cubicBezTo>
                    <a:pt x="68" y="96"/>
                    <a:pt x="68" y="96"/>
                    <a:pt x="68" y="96"/>
                  </a:cubicBezTo>
                  <a:cubicBezTo>
                    <a:pt x="91" y="96"/>
                    <a:pt x="91" y="96"/>
                    <a:pt x="91" y="96"/>
                  </a:cubicBezTo>
                  <a:cubicBezTo>
                    <a:pt x="94" y="96"/>
                    <a:pt x="99" y="96"/>
                    <a:pt x="107" y="96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3" y="92"/>
                    <a:pt x="100" y="92"/>
                    <a:pt x="99" y="91"/>
                  </a:cubicBezTo>
                  <a:cubicBezTo>
                    <a:pt x="98" y="91"/>
                    <a:pt x="97" y="90"/>
                    <a:pt x="96" y="88"/>
                  </a:cubicBezTo>
                  <a:cubicBezTo>
                    <a:pt x="95" y="85"/>
                    <a:pt x="92" y="79"/>
                    <a:pt x="87" y="68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6" y="14"/>
                    <a:pt x="42" y="24"/>
                    <a:pt x="40" y="28"/>
                  </a:cubicBezTo>
                  <a:cubicBezTo>
                    <a:pt x="22" y="66"/>
                    <a:pt x="22" y="66"/>
                    <a:pt x="22" y="66"/>
                  </a:cubicBezTo>
                  <a:cubicBezTo>
                    <a:pt x="17" y="77"/>
                    <a:pt x="13" y="83"/>
                    <a:pt x="13" y="85"/>
                  </a:cubicBezTo>
                  <a:cubicBezTo>
                    <a:pt x="11" y="88"/>
                    <a:pt x="10" y="90"/>
                    <a:pt x="9" y="90"/>
                  </a:cubicBezTo>
                  <a:cubicBezTo>
                    <a:pt x="8" y="91"/>
                    <a:pt x="8" y="91"/>
                    <a:pt x="7" y="92"/>
                  </a:cubicBezTo>
                  <a:cubicBezTo>
                    <a:pt x="6" y="92"/>
                    <a:pt x="3" y="92"/>
                    <a:pt x="0" y="92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5" y="96"/>
                    <a:pt x="10" y="96"/>
                    <a:pt x="15" y="96"/>
                  </a:cubicBezTo>
                  <a:close/>
                  <a:moveTo>
                    <a:pt x="51" y="18"/>
                  </a:moveTo>
                  <a:cubicBezTo>
                    <a:pt x="68" y="59"/>
                    <a:pt x="68" y="59"/>
                    <a:pt x="68" y="59"/>
                  </a:cubicBezTo>
                  <a:cubicBezTo>
                    <a:pt x="33" y="59"/>
                    <a:pt x="33" y="59"/>
                    <a:pt x="33" y="59"/>
                  </a:cubicBezTo>
                  <a:lnTo>
                    <a:pt x="51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3703" y="740"/>
              <a:ext cx="163" cy="147"/>
            </a:xfrm>
            <a:custGeom>
              <a:avLst/>
              <a:gdLst>
                <a:gd name="T0" fmla="*/ 77 w 105"/>
                <a:gd name="T1" fmla="*/ 14 h 95"/>
                <a:gd name="T2" fmla="*/ 82 w 105"/>
                <a:gd name="T3" fmla="*/ 7 h 95"/>
                <a:gd name="T4" fmla="*/ 80 w 105"/>
                <a:gd name="T5" fmla="*/ 5 h 95"/>
                <a:gd name="T6" fmla="*/ 70 w 105"/>
                <a:gd name="T7" fmla="*/ 4 h 95"/>
                <a:gd name="T8" fmla="*/ 70 w 105"/>
                <a:gd name="T9" fmla="*/ 0 h 95"/>
                <a:gd name="T10" fmla="*/ 89 w 105"/>
                <a:gd name="T11" fmla="*/ 0 h 95"/>
                <a:gd name="T12" fmla="*/ 105 w 105"/>
                <a:gd name="T13" fmla="*/ 0 h 95"/>
                <a:gd name="T14" fmla="*/ 105 w 105"/>
                <a:gd name="T15" fmla="*/ 4 h 95"/>
                <a:gd name="T16" fmla="*/ 96 w 105"/>
                <a:gd name="T17" fmla="*/ 5 h 95"/>
                <a:gd name="T18" fmla="*/ 92 w 105"/>
                <a:gd name="T19" fmla="*/ 7 h 95"/>
                <a:gd name="T20" fmla="*/ 87 w 105"/>
                <a:gd name="T21" fmla="*/ 13 h 95"/>
                <a:gd name="T22" fmla="*/ 66 w 105"/>
                <a:gd name="T23" fmla="*/ 43 h 95"/>
                <a:gd name="T24" fmla="*/ 59 w 105"/>
                <a:gd name="T25" fmla="*/ 54 h 95"/>
                <a:gd name="T26" fmla="*/ 59 w 105"/>
                <a:gd name="T27" fmla="*/ 58 h 95"/>
                <a:gd name="T28" fmla="*/ 59 w 105"/>
                <a:gd name="T29" fmla="*/ 63 h 95"/>
                <a:gd name="T30" fmla="*/ 59 w 105"/>
                <a:gd name="T31" fmla="*/ 81 h 95"/>
                <a:gd name="T32" fmla="*/ 60 w 105"/>
                <a:gd name="T33" fmla="*/ 89 h 95"/>
                <a:gd name="T34" fmla="*/ 63 w 105"/>
                <a:gd name="T35" fmla="*/ 90 h 95"/>
                <a:gd name="T36" fmla="*/ 73 w 105"/>
                <a:gd name="T37" fmla="*/ 91 h 95"/>
                <a:gd name="T38" fmla="*/ 73 w 105"/>
                <a:gd name="T39" fmla="*/ 95 h 95"/>
                <a:gd name="T40" fmla="*/ 53 w 105"/>
                <a:gd name="T41" fmla="*/ 95 h 95"/>
                <a:gd name="T42" fmla="*/ 32 w 105"/>
                <a:gd name="T43" fmla="*/ 95 h 95"/>
                <a:gd name="T44" fmla="*/ 32 w 105"/>
                <a:gd name="T45" fmla="*/ 91 h 95"/>
                <a:gd name="T46" fmla="*/ 42 w 105"/>
                <a:gd name="T47" fmla="*/ 90 h 95"/>
                <a:gd name="T48" fmla="*/ 44 w 105"/>
                <a:gd name="T49" fmla="*/ 89 h 95"/>
                <a:gd name="T50" fmla="*/ 45 w 105"/>
                <a:gd name="T51" fmla="*/ 82 h 95"/>
                <a:gd name="T52" fmla="*/ 46 w 105"/>
                <a:gd name="T53" fmla="*/ 63 h 95"/>
                <a:gd name="T54" fmla="*/ 46 w 105"/>
                <a:gd name="T55" fmla="*/ 56 h 95"/>
                <a:gd name="T56" fmla="*/ 43 w 105"/>
                <a:gd name="T57" fmla="*/ 50 h 95"/>
                <a:gd name="T58" fmla="*/ 35 w 105"/>
                <a:gd name="T59" fmla="*/ 39 h 95"/>
                <a:gd name="T60" fmla="*/ 17 w 105"/>
                <a:gd name="T61" fmla="*/ 13 h 95"/>
                <a:gd name="T62" fmla="*/ 13 w 105"/>
                <a:gd name="T63" fmla="*/ 7 h 95"/>
                <a:gd name="T64" fmla="*/ 9 w 105"/>
                <a:gd name="T65" fmla="*/ 5 h 95"/>
                <a:gd name="T66" fmla="*/ 0 w 105"/>
                <a:gd name="T67" fmla="*/ 4 h 95"/>
                <a:gd name="T68" fmla="*/ 0 w 105"/>
                <a:gd name="T69" fmla="*/ 0 h 95"/>
                <a:gd name="T70" fmla="*/ 17 w 105"/>
                <a:gd name="T71" fmla="*/ 0 h 95"/>
                <a:gd name="T72" fmla="*/ 43 w 105"/>
                <a:gd name="T73" fmla="*/ 0 h 95"/>
                <a:gd name="T74" fmla="*/ 43 w 105"/>
                <a:gd name="T75" fmla="*/ 4 h 95"/>
                <a:gd name="T76" fmla="*/ 32 w 105"/>
                <a:gd name="T77" fmla="*/ 5 h 95"/>
                <a:gd name="T78" fmla="*/ 30 w 105"/>
                <a:gd name="T79" fmla="*/ 7 h 95"/>
                <a:gd name="T80" fmla="*/ 34 w 105"/>
                <a:gd name="T81" fmla="*/ 14 h 95"/>
                <a:gd name="T82" fmla="*/ 55 w 105"/>
                <a:gd name="T83" fmla="*/ 48 h 95"/>
                <a:gd name="T84" fmla="*/ 77 w 105"/>
                <a:gd name="T85" fmla="*/ 1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5" h="95">
                  <a:moveTo>
                    <a:pt x="77" y="14"/>
                  </a:moveTo>
                  <a:cubicBezTo>
                    <a:pt x="80" y="10"/>
                    <a:pt x="82" y="7"/>
                    <a:pt x="82" y="7"/>
                  </a:cubicBezTo>
                  <a:cubicBezTo>
                    <a:pt x="82" y="6"/>
                    <a:pt x="81" y="5"/>
                    <a:pt x="80" y="5"/>
                  </a:cubicBezTo>
                  <a:cubicBezTo>
                    <a:pt x="79" y="5"/>
                    <a:pt x="75" y="4"/>
                    <a:pt x="70" y="4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9" y="0"/>
                    <a:pt x="84" y="0"/>
                    <a:pt x="89" y="0"/>
                  </a:cubicBezTo>
                  <a:cubicBezTo>
                    <a:pt x="93" y="0"/>
                    <a:pt x="96" y="0"/>
                    <a:pt x="105" y="0"/>
                  </a:cubicBezTo>
                  <a:cubicBezTo>
                    <a:pt x="105" y="4"/>
                    <a:pt x="105" y="4"/>
                    <a:pt x="105" y="4"/>
                  </a:cubicBezTo>
                  <a:cubicBezTo>
                    <a:pt x="100" y="4"/>
                    <a:pt x="97" y="5"/>
                    <a:pt x="96" y="5"/>
                  </a:cubicBezTo>
                  <a:cubicBezTo>
                    <a:pt x="95" y="5"/>
                    <a:pt x="93" y="6"/>
                    <a:pt x="92" y="7"/>
                  </a:cubicBezTo>
                  <a:cubicBezTo>
                    <a:pt x="91" y="7"/>
                    <a:pt x="89" y="10"/>
                    <a:pt x="87" y="13"/>
                  </a:cubicBezTo>
                  <a:cubicBezTo>
                    <a:pt x="66" y="43"/>
                    <a:pt x="66" y="43"/>
                    <a:pt x="66" y="43"/>
                  </a:cubicBezTo>
                  <a:cubicBezTo>
                    <a:pt x="62" y="49"/>
                    <a:pt x="60" y="53"/>
                    <a:pt x="59" y="54"/>
                  </a:cubicBezTo>
                  <a:cubicBezTo>
                    <a:pt x="59" y="56"/>
                    <a:pt x="59" y="57"/>
                    <a:pt x="59" y="58"/>
                  </a:cubicBezTo>
                  <a:cubicBezTo>
                    <a:pt x="59" y="63"/>
                    <a:pt x="59" y="63"/>
                    <a:pt x="59" y="63"/>
                  </a:cubicBezTo>
                  <a:cubicBezTo>
                    <a:pt x="59" y="69"/>
                    <a:pt x="59" y="75"/>
                    <a:pt x="59" y="81"/>
                  </a:cubicBezTo>
                  <a:cubicBezTo>
                    <a:pt x="59" y="85"/>
                    <a:pt x="60" y="88"/>
                    <a:pt x="60" y="89"/>
                  </a:cubicBezTo>
                  <a:cubicBezTo>
                    <a:pt x="61" y="89"/>
                    <a:pt x="61" y="90"/>
                    <a:pt x="63" y="90"/>
                  </a:cubicBezTo>
                  <a:cubicBezTo>
                    <a:pt x="64" y="91"/>
                    <a:pt x="67" y="91"/>
                    <a:pt x="73" y="91"/>
                  </a:cubicBezTo>
                  <a:cubicBezTo>
                    <a:pt x="73" y="95"/>
                    <a:pt x="73" y="95"/>
                    <a:pt x="73" y="95"/>
                  </a:cubicBezTo>
                  <a:cubicBezTo>
                    <a:pt x="65" y="95"/>
                    <a:pt x="58" y="95"/>
                    <a:pt x="53" y="95"/>
                  </a:cubicBezTo>
                  <a:cubicBezTo>
                    <a:pt x="47" y="95"/>
                    <a:pt x="40" y="95"/>
                    <a:pt x="32" y="95"/>
                  </a:cubicBezTo>
                  <a:cubicBezTo>
                    <a:pt x="32" y="91"/>
                    <a:pt x="32" y="91"/>
                    <a:pt x="32" y="91"/>
                  </a:cubicBezTo>
                  <a:cubicBezTo>
                    <a:pt x="37" y="91"/>
                    <a:pt x="40" y="91"/>
                    <a:pt x="42" y="90"/>
                  </a:cubicBezTo>
                  <a:cubicBezTo>
                    <a:pt x="43" y="90"/>
                    <a:pt x="44" y="90"/>
                    <a:pt x="44" y="89"/>
                  </a:cubicBezTo>
                  <a:cubicBezTo>
                    <a:pt x="45" y="88"/>
                    <a:pt x="45" y="86"/>
                    <a:pt x="45" y="82"/>
                  </a:cubicBezTo>
                  <a:cubicBezTo>
                    <a:pt x="45" y="81"/>
                    <a:pt x="45" y="75"/>
                    <a:pt x="46" y="63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5" y="54"/>
                    <a:pt x="44" y="52"/>
                    <a:pt x="43" y="50"/>
                  </a:cubicBezTo>
                  <a:cubicBezTo>
                    <a:pt x="42" y="49"/>
                    <a:pt x="40" y="45"/>
                    <a:pt x="35" y="39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5" y="10"/>
                    <a:pt x="14" y="7"/>
                    <a:pt x="13" y="7"/>
                  </a:cubicBezTo>
                  <a:cubicBezTo>
                    <a:pt x="12" y="6"/>
                    <a:pt x="10" y="5"/>
                    <a:pt x="9" y="5"/>
                  </a:cubicBezTo>
                  <a:cubicBezTo>
                    <a:pt x="8" y="5"/>
                    <a:pt x="6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0"/>
                    <a:pt x="12" y="0"/>
                    <a:pt x="17" y="0"/>
                  </a:cubicBezTo>
                  <a:cubicBezTo>
                    <a:pt x="22" y="0"/>
                    <a:pt x="34" y="0"/>
                    <a:pt x="43" y="0"/>
                  </a:cubicBezTo>
                  <a:cubicBezTo>
                    <a:pt x="43" y="4"/>
                    <a:pt x="43" y="4"/>
                    <a:pt x="43" y="4"/>
                  </a:cubicBezTo>
                  <a:cubicBezTo>
                    <a:pt x="38" y="4"/>
                    <a:pt x="33" y="5"/>
                    <a:pt x="32" y="5"/>
                  </a:cubicBezTo>
                  <a:cubicBezTo>
                    <a:pt x="31" y="5"/>
                    <a:pt x="30" y="6"/>
                    <a:pt x="30" y="7"/>
                  </a:cubicBezTo>
                  <a:cubicBezTo>
                    <a:pt x="30" y="7"/>
                    <a:pt x="31" y="10"/>
                    <a:pt x="34" y="14"/>
                  </a:cubicBezTo>
                  <a:cubicBezTo>
                    <a:pt x="55" y="48"/>
                    <a:pt x="55" y="48"/>
                    <a:pt x="55" y="48"/>
                  </a:cubicBezTo>
                  <a:lnTo>
                    <a:pt x="77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29"/>
            <p:cNvSpPr>
              <a:spLocks noEditPoints="1"/>
            </p:cNvSpPr>
            <p:nvPr/>
          </p:nvSpPr>
          <p:spPr bwMode="auto">
            <a:xfrm>
              <a:off x="3860" y="737"/>
              <a:ext cx="164" cy="154"/>
            </a:xfrm>
            <a:custGeom>
              <a:avLst/>
              <a:gdLst>
                <a:gd name="T0" fmla="*/ 19 w 106"/>
                <a:gd name="T1" fmla="*/ 24 h 99"/>
                <a:gd name="T2" fmla="*/ 31 w 106"/>
                <a:gd name="T3" fmla="*/ 10 h 99"/>
                <a:gd name="T4" fmla="*/ 51 w 106"/>
                <a:gd name="T5" fmla="*/ 5 h 99"/>
                <a:gd name="T6" fmla="*/ 66 w 106"/>
                <a:gd name="T7" fmla="*/ 8 h 99"/>
                <a:gd name="T8" fmla="*/ 76 w 106"/>
                <a:gd name="T9" fmla="*/ 13 h 99"/>
                <a:gd name="T10" fmla="*/ 84 w 106"/>
                <a:gd name="T11" fmla="*/ 21 h 99"/>
                <a:gd name="T12" fmla="*/ 88 w 106"/>
                <a:gd name="T13" fmla="*/ 31 h 99"/>
                <a:gd name="T14" fmla="*/ 91 w 106"/>
                <a:gd name="T15" fmla="*/ 51 h 99"/>
                <a:gd name="T16" fmla="*/ 87 w 106"/>
                <a:gd name="T17" fmla="*/ 73 h 99"/>
                <a:gd name="T18" fmla="*/ 75 w 106"/>
                <a:gd name="T19" fmla="*/ 88 h 99"/>
                <a:gd name="T20" fmla="*/ 55 w 106"/>
                <a:gd name="T21" fmla="*/ 93 h 99"/>
                <a:gd name="T22" fmla="*/ 40 w 106"/>
                <a:gd name="T23" fmla="*/ 91 h 99"/>
                <a:gd name="T24" fmla="*/ 28 w 106"/>
                <a:gd name="T25" fmla="*/ 82 h 99"/>
                <a:gd name="T26" fmla="*/ 19 w 106"/>
                <a:gd name="T27" fmla="*/ 69 h 99"/>
                <a:gd name="T28" fmla="*/ 16 w 106"/>
                <a:gd name="T29" fmla="*/ 57 h 99"/>
                <a:gd name="T30" fmla="*/ 14 w 106"/>
                <a:gd name="T31" fmla="*/ 45 h 99"/>
                <a:gd name="T32" fmla="*/ 19 w 106"/>
                <a:gd name="T33" fmla="*/ 24 h 99"/>
                <a:gd name="T34" fmla="*/ 3 w 106"/>
                <a:gd name="T35" fmla="*/ 69 h 99"/>
                <a:gd name="T36" fmla="*/ 13 w 106"/>
                <a:gd name="T37" fmla="*/ 86 h 99"/>
                <a:gd name="T38" fmla="*/ 29 w 106"/>
                <a:gd name="T39" fmla="*/ 96 h 99"/>
                <a:gd name="T40" fmla="*/ 50 w 106"/>
                <a:gd name="T41" fmla="*/ 99 h 99"/>
                <a:gd name="T42" fmla="*/ 90 w 106"/>
                <a:gd name="T43" fmla="*/ 84 h 99"/>
                <a:gd name="T44" fmla="*/ 106 w 106"/>
                <a:gd name="T45" fmla="*/ 46 h 99"/>
                <a:gd name="T46" fmla="*/ 105 w 106"/>
                <a:gd name="T47" fmla="*/ 33 h 99"/>
                <a:gd name="T48" fmla="*/ 101 w 106"/>
                <a:gd name="T49" fmla="*/ 22 h 99"/>
                <a:gd name="T50" fmla="*/ 91 w 106"/>
                <a:gd name="T51" fmla="*/ 11 h 99"/>
                <a:gd name="T52" fmla="*/ 75 w 106"/>
                <a:gd name="T53" fmla="*/ 3 h 99"/>
                <a:gd name="T54" fmla="*/ 54 w 106"/>
                <a:gd name="T55" fmla="*/ 0 h 99"/>
                <a:gd name="T56" fmla="*/ 32 w 106"/>
                <a:gd name="T57" fmla="*/ 3 h 99"/>
                <a:gd name="T58" fmla="*/ 14 w 106"/>
                <a:gd name="T59" fmla="*/ 14 h 99"/>
                <a:gd name="T60" fmla="*/ 3 w 106"/>
                <a:gd name="T61" fmla="*/ 30 h 99"/>
                <a:gd name="T62" fmla="*/ 0 w 106"/>
                <a:gd name="T63" fmla="*/ 50 h 99"/>
                <a:gd name="T64" fmla="*/ 3 w 106"/>
                <a:gd name="T65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6" h="99">
                  <a:moveTo>
                    <a:pt x="19" y="24"/>
                  </a:moveTo>
                  <a:cubicBezTo>
                    <a:pt x="22" y="18"/>
                    <a:pt x="26" y="13"/>
                    <a:pt x="31" y="10"/>
                  </a:cubicBezTo>
                  <a:cubicBezTo>
                    <a:pt x="37" y="7"/>
                    <a:pt x="44" y="5"/>
                    <a:pt x="51" y="5"/>
                  </a:cubicBezTo>
                  <a:cubicBezTo>
                    <a:pt x="56" y="5"/>
                    <a:pt x="61" y="6"/>
                    <a:pt x="66" y="8"/>
                  </a:cubicBezTo>
                  <a:cubicBezTo>
                    <a:pt x="70" y="9"/>
                    <a:pt x="74" y="11"/>
                    <a:pt x="76" y="13"/>
                  </a:cubicBezTo>
                  <a:cubicBezTo>
                    <a:pt x="79" y="16"/>
                    <a:pt x="82" y="18"/>
                    <a:pt x="84" y="21"/>
                  </a:cubicBezTo>
                  <a:cubicBezTo>
                    <a:pt x="86" y="24"/>
                    <a:pt x="87" y="27"/>
                    <a:pt x="88" y="31"/>
                  </a:cubicBezTo>
                  <a:cubicBezTo>
                    <a:pt x="90" y="37"/>
                    <a:pt x="91" y="44"/>
                    <a:pt x="91" y="51"/>
                  </a:cubicBezTo>
                  <a:cubicBezTo>
                    <a:pt x="91" y="59"/>
                    <a:pt x="90" y="67"/>
                    <a:pt x="87" y="73"/>
                  </a:cubicBezTo>
                  <a:cubicBezTo>
                    <a:pt x="85" y="79"/>
                    <a:pt x="80" y="84"/>
                    <a:pt x="75" y="88"/>
                  </a:cubicBezTo>
                  <a:cubicBezTo>
                    <a:pt x="69" y="91"/>
                    <a:pt x="63" y="93"/>
                    <a:pt x="55" y="93"/>
                  </a:cubicBezTo>
                  <a:cubicBezTo>
                    <a:pt x="50" y="93"/>
                    <a:pt x="45" y="92"/>
                    <a:pt x="40" y="91"/>
                  </a:cubicBezTo>
                  <a:cubicBezTo>
                    <a:pt x="36" y="89"/>
                    <a:pt x="32" y="86"/>
                    <a:pt x="28" y="82"/>
                  </a:cubicBezTo>
                  <a:cubicBezTo>
                    <a:pt x="24" y="79"/>
                    <a:pt x="21" y="74"/>
                    <a:pt x="19" y="69"/>
                  </a:cubicBezTo>
                  <a:cubicBezTo>
                    <a:pt x="18" y="66"/>
                    <a:pt x="17" y="62"/>
                    <a:pt x="16" y="57"/>
                  </a:cubicBezTo>
                  <a:cubicBezTo>
                    <a:pt x="15" y="53"/>
                    <a:pt x="14" y="49"/>
                    <a:pt x="14" y="45"/>
                  </a:cubicBezTo>
                  <a:cubicBezTo>
                    <a:pt x="14" y="37"/>
                    <a:pt x="16" y="30"/>
                    <a:pt x="19" y="24"/>
                  </a:cubicBezTo>
                  <a:close/>
                  <a:moveTo>
                    <a:pt x="3" y="69"/>
                  </a:moveTo>
                  <a:cubicBezTo>
                    <a:pt x="5" y="76"/>
                    <a:pt x="9" y="81"/>
                    <a:pt x="13" y="86"/>
                  </a:cubicBezTo>
                  <a:cubicBezTo>
                    <a:pt x="18" y="90"/>
                    <a:pt x="23" y="94"/>
                    <a:pt x="29" y="96"/>
                  </a:cubicBezTo>
                  <a:cubicBezTo>
                    <a:pt x="36" y="98"/>
                    <a:pt x="43" y="99"/>
                    <a:pt x="50" y="99"/>
                  </a:cubicBezTo>
                  <a:cubicBezTo>
                    <a:pt x="66" y="99"/>
                    <a:pt x="80" y="94"/>
                    <a:pt x="90" y="84"/>
                  </a:cubicBezTo>
                  <a:cubicBezTo>
                    <a:pt x="101" y="74"/>
                    <a:pt x="106" y="62"/>
                    <a:pt x="106" y="46"/>
                  </a:cubicBezTo>
                  <a:cubicBezTo>
                    <a:pt x="106" y="42"/>
                    <a:pt x="106" y="37"/>
                    <a:pt x="105" y="33"/>
                  </a:cubicBezTo>
                  <a:cubicBezTo>
                    <a:pt x="104" y="29"/>
                    <a:pt x="102" y="25"/>
                    <a:pt x="101" y="22"/>
                  </a:cubicBezTo>
                  <a:cubicBezTo>
                    <a:pt x="98" y="18"/>
                    <a:pt x="95" y="15"/>
                    <a:pt x="91" y="11"/>
                  </a:cubicBezTo>
                  <a:cubicBezTo>
                    <a:pt x="87" y="8"/>
                    <a:pt x="82" y="5"/>
                    <a:pt x="75" y="3"/>
                  </a:cubicBezTo>
                  <a:cubicBezTo>
                    <a:pt x="69" y="1"/>
                    <a:pt x="62" y="0"/>
                    <a:pt x="54" y="0"/>
                  </a:cubicBezTo>
                  <a:cubicBezTo>
                    <a:pt x="46" y="0"/>
                    <a:pt x="38" y="1"/>
                    <a:pt x="32" y="3"/>
                  </a:cubicBezTo>
                  <a:cubicBezTo>
                    <a:pt x="25" y="6"/>
                    <a:pt x="19" y="9"/>
                    <a:pt x="14" y="14"/>
                  </a:cubicBezTo>
                  <a:cubicBezTo>
                    <a:pt x="9" y="19"/>
                    <a:pt x="5" y="24"/>
                    <a:pt x="3" y="30"/>
                  </a:cubicBezTo>
                  <a:cubicBezTo>
                    <a:pt x="1" y="36"/>
                    <a:pt x="0" y="43"/>
                    <a:pt x="0" y="50"/>
                  </a:cubicBezTo>
                  <a:cubicBezTo>
                    <a:pt x="0" y="56"/>
                    <a:pt x="1" y="63"/>
                    <a:pt x="3" y="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0360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5/30/19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42A1-13E6-472B-8AA4-7AB52122D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8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5/30/19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42A1-13E6-472B-8AA4-7AB52122D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49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5/30/19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42A1-13E6-472B-8AA4-7AB52122D4B4}" type="slidenum">
              <a:rPr lang="en-US" smtClean="0"/>
              <a:t>‹#›</a:t>
            </a:fld>
            <a:endParaRPr lang="en-US"/>
          </a:p>
        </p:txBody>
      </p:sp>
      <p:grpSp>
        <p:nvGrpSpPr>
          <p:cNvPr id="33" name="Group 32"/>
          <p:cNvGrpSpPr>
            <a:grpSpLocks noChangeAspect="1"/>
          </p:cNvGrpSpPr>
          <p:nvPr/>
        </p:nvGrpSpPr>
        <p:grpSpPr>
          <a:xfrm>
            <a:off x="121439" y="4714874"/>
            <a:ext cx="315516" cy="344091"/>
            <a:chOff x="120650" y="6299200"/>
            <a:chExt cx="420688" cy="458788"/>
          </a:xfrm>
          <a:solidFill>
            <a:srgbClr val="FFFFFF"/>
          </a:solidFill>
        </p:grpSpPr>
        <p:sp>
          <p:nvSpPr>
            <p:cNvPr id="34" name="Freeform 9"/>
            <p:cNvSpPr>
              <a:spLocks noChangeAspect="1" noEditPoints="1"/>
            </p:cNvSpPr>
            <p:nvPr userDrawn="1"/>
          </p:nvSpPr>
          <p:spPr bwMode="auto">
            <a:xfrm>
              <a:off x="184150" y="6523038"/>
              <a:ext cx="293688" cy="234950"/>
            </a:xfrm>
            <a:custGeom>
              <a:avLst/>
              <a:gdLst>
                <a:gd name="T0" fmla="*/ 283 w 359"/>
                <a:gd name="T1" fmla="*/ 0 h 287"/>
                <a:gd name="T2" fmla="*/ 207 w 359"/>
                <a:gd name="T3" fmla="*/ 0 h 287"/>
                <a:gd name="T4" fmla="*/ 207 w 359"/>
                <a:gd name="T5" fmla="*/ 86 h 287"/>
                <a:gd name="T6" fmla="*/ 244 w 359"/>
                <a:gd name="T7" fmla="*/ 171 h 287"/>
                <a:gd name="T8" fmla="*/ 244 w 359"/>
                <a:gd name="T9" fmla="*/ 159 h 287"/>
                <a:gd name="T10" fmla="*/ 224 w 359"/>
                <a:gd name="T11" fmla="*/ 96 h 287"/>
                <a:gd name="T12" fmla="*/ 224 w 359"/>
                <a:gd name="T13" fmla="*/ 74 h 287"/>
                <a:gd name="T14" fmla="*/ 253 w 359"/>
                <a:gd name="T15" fmla="*/ 74 h 287"/>
                <a:gd name="T16" fmla="*/ 253 w 359"/>
                <a:gd name="T17" fmla="*/ 171 h 287"/>
                <a:gd name="T18" fmla="*/ 180 w 359"/>
                <a:gd name="T19" fmla="*/ 280 h 287"/>
                <a:gd name="T20" fmla="*/ 106 w 359"/>
                <a:gd name="T21" fmla="*/ 177 h 287"/>
                <a:gd name="T22" fmla="*/ 151 w 359"/>
                <a:gd name="T23" fmla="*/ 86 h 287"/>
                <a:gd name="T24" fmla="*/ 151 w 359"/>
                <a:gd name="T25" fmla="*/ 74 h 287"/>
                <a:gd name="T26" fmla="*/ 180 w 359"/>
                <a:gd name="T27" fmla="*/ 74 h 287"/>
                <a:gd name="T28" fmla="*/ 198 w 359"/>
                <a:gd name="T29" fmla="*/ 74 h 287"/>
                <a:gd name="T30" fmla="*/ 198 w 359"/>
                <a:gd name="T31" fmla="*/ 56 h 287"/>
                <a:gd name="T32" fmla="*/ 180 w 359"/>
                <a:gd name="T33" fmla="*/ 56 h 287"/>
                <a:gd name="T34" fmla="*/ 151 w 359"/>
                <a:gd name="T35" fmla="*/ 56 h 287"/>
                <a:gd name="T36" fmla="*/ 151 w 359"/>
                <a:gd name="T37" fmla="*/ 56 h 287"/>
                <a:gd name="T38" fmla="*/ 134 w 359"/>
                <a:gd name="T39" fmla="*/ 56 h 287"/>
                <a:gd name="T40" fmla="*/ 134 w 359"/>
                <a:gd name="T41" fmla="*/ 56 h 287"/>
                <a:gd name="T42" fmla="*/ 89 w 359"/>
                <a:gd name="T43" fmla="*/ 56 h 287"/>
                <a:gd name="T44" fmla="*/ 89 w 359"/>
                <a:gd name="T45" fmla="*/ 159 h 287"/>
                <a:gd name="T46" fmla="*/ 89 w 359"/>
                <a:gd name="T47" fmla="*/ 169 h 287"/>
                <a:gd name="T48" fmla="*/ 89 w 359"/>
                <a:gd name="T49" fmla="*/ 169 h 287"/>
                <a:gd name="T50" fmla="*/ 106 w 359"/>
                <a:gd name="T51" fmla="*/ 155 h 287"/>
                <a:gd name="T52" fmla="*/ 106 w 359"/>
                <a:gd name="T53" fmla="*/ 155 h 287"/>
                <a:gd name="T54" fmla="*/ 106 w 359"/>
                <a:gd name="T55" fmla="*/ 74 h 287"/>
                <a:gd name="T56" fmla="*/ 134 w 359"/>
                <a:gd name="T57" fmla="*/ 74 h 287"/>
                <a:gd name="T58" fmla="*/ 134 w 359"/>
                <a:gd name="T59" fmla="*/ 74 h 287"/>
                <a:gd name="T60" fmla="*/ 134 w 359"/>
                <a:gd name="T61" fmla="*/ 96 h 287"/>
                <a:gd name="T62" fmla="*/ 75 w 359"/>
                <a:gd name="T63" fmla="*/ 186 h 287"/>
                <a:gd name="T64" fmla="*/ 17 w 359"/>
                <a:gd name="T65" fmla="*/ 96 h 287"/>
                <a:gd name="T66" fmla="*/ 17 w 359"/>
                <a:gd name="T67" fmla="*/ 18 h 287"/>
                <a:gd name="T68" fmla="*/ 75 w 359"/>
                <a:gd name="T69" fmla="*/ 18 h 287"/>
                <a:gd name="T70" fmla="*/ 134 w 359"/>
                <a:gd name="T71" fmla="*/ 18 h 287"/>
                <a:gd name="T72" fmla="*/ 134 w 359"/>
                <a:gd name="T73" fmla="*/ 48 h 287"/>
                <a:gd name="T74" fmla="*/ 151 w 359"/>
                <a:gd name="T75" fmla="*/ 48 h 287"/>
                <a:gd name="T76" fmla="*/ 151 w 359"/>
                <a:gd name="T77" fmla="*/ 0 h 287"/>
                <a:gd name="T78" fmla="*/ 75 w 359"/>
                <a:gd name="T79" fmla="*/ 0 h 287"/>
                <a:gd name="T80" fmla="*/ 0 w 359"/>
                <a:gd name="T81" fmla="*/ 0 h 287"/>
                <a:gd name="T82" fmla="*/ 0 w 359"/>
                <a:gd name="T83" fmla="*/ 86 h 287"/>
                <a:gd name="T84" fmla="*/ 75 w 359"/>
                <a:gd name="T85" fmla="*/ 192 h 287"/>
                <a:gd name="T86" fmla="*/ 91 w 359"/>
                <a:gd name="T87" fmla="*/ 186 h 287"/>
                <a:gd name="T88" fmla="*/ 180 w 359"/>
                <a:gd name="T89" fmla="*/ 287 h 287"/>
                <a:gd name="T90" fmla="*/ 269 w 359"/>
                <a:gd name="T91" fmla="*/ 186 h 287"/>
                <a:gd name="T92" fmla="*/ 283 w 359"/>
                <a:gd name="T93" fmla="*/ 192 h 287"/>
                <a:gd name="T94" fmla="*/ 359 w 359"/>
                <a:gd name="T95" fmla="*/ 86 h 287"/>
                <a:gd name="T96" fmla="*/ 359 w 359"/>
                <a:gd name="T97" fmla="*/ 0 h 287"/>
                <a:gd name="T98" fmla="*/ 283 w 359"/>
                <a:gd name="T99" fmla="*/ 0 h 287"/>
                <a:gd name="T100" fmla="*/ 341 w 359"/>
                <a:gd name="T101" fmla="*/ 96 h 287"/>
                <a:gd name="T102" fmla="*/ 283 w 359"/>
                <a:gd name="T103" fmla="*/ 186 h 287"/>
                <a:gd name="T104" fmla="*/ 270 w 359"/>
                <a:gd name="T105" fmla="*/ 179 h 287"/>
                <a:gd name="T106" fmla="*/ 271 w 359"/>
                <a:gd name="T107" fmla="*/ 159 h 287"/>
                <a:gd name="T108" fmla="*/ 271 w 359"/>
                <a:gd name="T109" fmla="*/ 56 h 287"/>
                <a:gd name="T110" fmla="*/ 224 w 359"/>
                <a:gd name="T111" fmla="*/ 56 h 287"/>
                <a:gd name="T112" fmla="*/ 224 w 359"/>
                <a:gd name="T113" fmla="*/ 18 h 287"/>
                <a:gd name="T114" fmla="*/ 283 w 359"/>
                <a:gd name="T115" fmla="*/ 18 h 287"/>
                <a:gd name="T116" fmla="*/ 341 w 359"/>
                <a:gd name="T117" fmla="*/ 18 h 287"/>
                <a:gd name="T118" fmla="*/ 341 w 359"/>
                <a:gd name="T119" fmla="*/ 9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59" h="287">
                  <a:moveTo>
                    <a:pt x="283" y="0"/>
                  </a:moveTo>
                  <a:cubicBezTo>
                    <a:pt x="207" y="0"/>
                    <a:pt x="207" y="0"/>
                    <a:pt x="207" y="0"/>
                  </a:cubicBezTo>
                  <a:cubicBezTo>
                    <a:pt x="207" y="86"/>
                    <a:pt x="207" y="86"/>
                    <a:pt x="207" y="86"/>
                  </a:cubicBezTo>
                  <a:cubicBezTo>
                    <a:pt x="207" y="125"/>
                    <a:pt x="221" y="152"/>
                    <a:pt x="244" y="171"/>
                  </a:cubicBezTo>
                  <a:cubicBezTo>
                    <a:pt x="244" y="159"/>
                    <a:pt x="244" y="159"/>
                    <a:pt x="244" y="159"/>
                  </a:cubicBezTo>
                  <a:cubicBezTo>
                    <a:pt x="227" y="139"/>
                    <a:pt x="224" y="116"/>
                    <a:pt x="224" y="96"/>
                  </a:cubicBezTo>
                  <a:cubicBezTo>
                    <a:pt x="224" y="74"/>
                    <a:pt x="224" y="74"/>
                    <a:pt x="224" y="74"/>
                  </a:cubicBezTo>
                  <a:cubicBezTo>
                    <a:pt x="253" y="74"/>
                    <a:pt x="253" y="74"/>
                    <a:pt x="253" y="74"/>
                  </a:cubicBezTo>
                  <a:cubicBezTo>
                    <a:pt x="253" y="171"/>
                    <a:pt x="253" y="171"/>
                    <a:pt x="253" y="171"/>
                  </a:cubicBezTo>
                  <a:cubicBezTo>
                    <a:pt x="253" y="207"/>
                    <a:pt x="243" y="252"/>
                    <a:pt x="180" y="280"/>
                  </a:cubicBezTo>
                  <a:cubicBezTo>
                    <a:pt x="119" y="253"/>
                    <a:pt x="107" y="211"/>
                    <a:pt x="106" y="177"/>
                  </a:cubicBezTo>
                  <a:cubicBezTo>
                    <a:pt x="135" y="157"/>
                    <a:pt x="151" y="129"/>
                    <a:pt x="151" y="86"/>
                  </a:cubicBezTo>
                  <a:cubicBezTo>
                    <a:pt x="151" y="74"/>
                    <a:pt x="151" y="74"/>
                    <a:pt x="151" y="74"/>
                  </a:cubicBezTo>
                  <a:cubicBezTo>
                    <a:pt x="180" y="74"/>
                    <a:pt x="180" y="74"/>
                    <a:pt x="180" y="74"/>
                  </a:cubicBezTo>
                  <a:cubicBezTo>
                    <a:pt x="198" y="74"/>
                    <a:pt x="198" y="74"/>
                    <a:pt x="198" y="74"/>
                  </a:cubicBezTo>
                  <a:cubicBezTo>
                    <a:pt x="198" y="56"/>
                    <a:pt x="198" y="56"/>
                    <a:pt x="198" y="56"/>
                  </a:cubicBezTo>
                  <a:cubicBezTo>
                    <a:pt x="180" y="56"/>
                    <a:pt x="180" y="56"/>
                    <a:pt x="180" y="56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89" y="162"/>
                    <a:pt x="89" y="166"/>
                    <a:pt x="89" y="169"/>
                  </a:cubicBezTo>
                  <a:cubicBezTo>
                    <a:pt x="89" y="169"/>
                    <a:pt x="89" y="169"/>
                    <a:pt x="89" y="169"/>
                  </a:cubicBezTo>
                  <a:cubicBezTo>
                    <a:pt x="96" y="165"/>
                    <a:pt x="101" y="160"/>
                    <a:pt x="106" y="155"/>
                  </a:cubicBezTo>
                  <a:cubicBezTo>
                    <a:pt x="106" y="155"/>
                    <a:pt x="106" y="155"/>
                    <a:pt x="106" y="155"/>
                  </a:cubicBezTo>
                  <a:cubicBezTo>
                    <a:pt x="106" y="74"/>
                    <a:pt x="106" y="74"/>
                    <a:pt x="106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4" y="96"/>
                    <a:pt x="134" y="96"/>
                    <a:pt x="134" y="96"/>
                  </a:cubicBezTo>
                  <a:cubicBezTo>
                    <a:pt x="134" y="126"/>
                    <a:pt x="128" y="162"/>
                    <a:pt x="75" y="186"/>
                  </a:cubicBezTo>
                  <a:cubicBezTo>
                    <a:pt x="23" y="162"/>
                    <a:pt x="17" y="126"/>
                    <a:pt x="17" y="96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75" y="18"/>
                    <a:pt x="75" y="18"/>
                    <a:pt x="75" y="18"/>
                  </a:cubicBezTo>
                  <a:cubicBezTo>
                    <a:pt x="134" y="18"/>
                    <a:pt x="134" y="18"/>
                    <a:pt x="134" y="18"/>
                  </a:cubicBezTo>
                  <a:cubicBezTo>
                    <a:pt x="134" y="48"/>
                    <a:pt x="134" y="48"/>
                    <a:pt x="134" y="48"/>
                  </a:cubicBezTo>
                  <a:cubicBezTo>
                    <a:pt x="151" y="48"/>
                    <a:pt x="151" y="48"/>
                    <a:pt x="151" y="48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143"/>
                    <a:pt x="28" y="174"/>
                    <a:pt x="75" y="192"/>
                  </a:cubicBezTo>
                  <a:cubicBezTo>
                    <a:pt x="81" y="190"/>
                    <a:pt x="86" y="188"/>
                    <a:pt x="91" y="186"/>
                  </a:cubicBezTo>
                  <a:cubicBezTo>
                    <a:pt x="99" y="237"/>
                    <a:pt x="131" y="268"/>
                    <a:pt x="180" y="287"/>
                  </a:cubicBezTo>
                  <a:cubicBezTo>
                    <a:pt x="228" y="268"/>
                    <a:pt x="260" y="238"/>
                    <a:pt x="269" y="186"/>
                  </a:cubicBezTo>
                  <a:cubicBezTo>
                    <a:pt x="273" y="188"/>
                    <a:pt x="278" y="190"/>
                    <a:pt x="283" y="192"/>
                  </a:cubicBezTo>
                  <a:cubicBezTo>
                    <a:pt x="330" y="174"/>
                    <a:pt x="359" y="143"/>
                    <a:pt x="359" y="86"/>
                  </a:cubicBezTo>
                  <a:cubicBezTo>
                    <a:pt x="359" y="0"/>
                    <a:pt x="359" y="0"/>
                    <a:pt x="359" y="0"/>
                  </a:cubicBezTo>
                  <a:lnTo>
                    <a:pt x="283" y="0"/>
                  </a:lnTo>
                  <a:close/>
                  <a:moveTo>
                    <a:pt x="341" y="96"/>
                  </a:moveTo>
                  <a:cubicBezTo>
                    <a:pt x="341" y="126"/>
                    <a:pt x="336" y="162"/>
                    <a:pt x="283" y="186"/>
                  </a:cubicBezTo>
                  <a:cubicBezTo>
                    <a:pt x="278" y="184"/>
                    <a:pt x="274" y="182"/>
                    <a:pt x="270" y="179"/>
                  </a:cubicBezTo>
                  <a:cubicBezTo>
                    <a:pt x="270" y="173"/>
                    <a:pt x="271" y="166"/>
                    <a:pt x="271" y="159"/>
                  </a:cubicBezTo>
                  <a:cubicBezTo>
                    <a:pt x="271" y="56"/>
                    <a:pt x="271" y="56"/>
                    <a:pt x="271" y="56"/>
                  </a:cubicBezTo>
                  <a:cubicBezTo>
                    <a:pt x="224" y="56"/>
                    <a:pt x="224" y="56"/>
                    <a:pt x="224" y="56"/>
                  </a:cubicBezTo>
                  <a:cubicBezTo>
                    <a:pt x="224" y="18"/>
                    <a:pt x="224" y="18"/>
                    <a:pt x="224" y="18"/>
                  </a:cubicBezTo>
                  <a:cubicBezTo>
                    <a:pt x="283" y="18"/>
                    <a:pt x="283" y="18"/>
                    <a:pt x="283" y="18"/>
                  </a:cubicBezTo>
                  <a:cubicBezTo>
                    <a:pt x="341" y="18"/>
                    <a:pt x="341" y="18"/>
                    <a:pt x="341" y="18"/>
                  </a:cubicBezTo>
                  <a:lnTo>
                    <a:pt x="341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35" name="Group 34"/>
            <p:cNvGrpSpPr/>
            <p:nvPr userDrawn="1"/>
          </p:nvGrpSpPr>
          <p:grpSpPr>
            <a:xfrm>
              <a:off x="120650" y="6299200"/>
              <a:ext cx="420688" cy="187326"/>
              <a:chOff x="120650" y="6299200"/>
              <a:chExt cx="420688" cy="187326"/>
            </a:xfrm>
            <a:grpFill/>
          </p:grpSpPr>
          <p:sp>
            <p:nvSpPr>
              <p:cNvPr id="36" name="Freeform 10"/>
              <p:cNvSpPr>
                <a:spLocks noChangeAspect="1"/>
              </p:cNvSpPr>
              <p:nvPr userDrawn="1"/>
            </p:nvSpPr>
            <p:spPr bwMode="auto">
              <a:xfrm>
                <a:off x="206375" y="6405563"/>
                <a:ext cx="63500" cy="79375"/>
              </a:xfrm>
              <a:custGeom>
                <a:avLst/>
                <a:gdLst>
                  <a:gd name="T0" fmla="*/ 6 w 76"/>
                  <a:gd name="T1" fmla="*/ 96 h 96"/>
                  <a:gd name="T2" fmla="*/ 6 w 76"/>
                  <a:gd name="T3" fmla="*/ 92 h 96"/>
                  <a:gd name="T4" fmla="*/ 12 w 76"/>
                  <a:gd name="T5" fmla="*/ 89 h 96"/>
                  <a:gd name="T6" fmla="*/ 13 w 76"/>
                  <a:gd name="T7" fmla="*/ 88 h 96"/>
                  <a:gd name="T8" fmla="*/ 13 w 76"/>
                  <a:gd name="T9" fmla="*/ 80 h 96"/>
                  <a:gd name="T10" fmla="*/ 14 w 76"/>
                  <a:gd name="T11" fmla="*/ 68 h 96"/>
                  <a:gd name="T12" fmla="*/ 14 w 76"/>
                  <a:gd name="T13" fmla="*/ 32 h 96"/>
                  <a:gd name="T14" fmla="*/ 13 w 76"/>
                  <a:gd name="T15" fmla="*/ 14 h 96"/>
                  <a:gd name="T16" fmla="*/ 12 w 76"/>
                  <a:gd name="T17" fmla="*/ 6 h 96"/>
                  <a:gd name="T18" fmla="*/ 10 w 76"/>
                  <a:gd name="T19" fmla="*/ 5 h 96"/>
                  <a:gd name="T20" fmla="*/ 0 w 76"/>
                  <a:gd name="T21" fmla="*/ 4 h 96"/>
                  <a:gd name="T22" fmla="*/ 0 w 76"/>
                  <a:gd name="T23" fmla="*/ 0 h 96"/>
                  <a:gd name="T24" fmla="*/ 21 w 76"/>
                  <a:gd name="T25" fmla="*/ 0 h 96"/>
                  <a:gd name="T26" fmla="*/ 41 w 76"/>
                  <a:gd name="T27" fmla="*/ 0 h 96"/>
                  <a:gd name="T28" fmla="*/ 41 w 76"/>
                  <a:gd name="T29" fmla="*/ 4 h 96"/>
                  <a:gd name="T30" fmla="*/ 31 w 76"/>
                  <a:gd name="T31" fmla="*/ 5 h 96"/>
                  <a:gd name="T32" fmla="*/ 29 w 76"/>
                  <a:gd name="T33" fmla="*/ 6 h 96"/>
                  <a:gd name="T34" fmla="*/ 28 w 76"/>
                  <a:gd name="T35" fmla="*/ 13 h 96"/>
                  <a:gd name="T36" fmla="*/ 27 w 76"/>
                  <a:gd name="T37" fmla="*/ 32 h 96"/>
                  <a:gd name="T38" fmla="*/ 27 w 76"/>
                  <a:gd name="T39" fmla="*/ 78 h 96"/>
                  <a:gd name="T40" fmla="*/ 28 w 76"/>
                  <a:gd name="T41" fmla="*/ 89 h 96"/>
                  <a:gd name="T42" fmla="*/ 39 w 76"/>
                  <a:gd name="T43" fmla="*/ 90 h 96"/>
                  <a:gd name="T44" fmla="*/ 67 w 76"/>
                  <a:gd name="T45" fmla="*/ 87 h 96"/>
                  <a:gd name="T46" fmla="*/ 69 w 76"/>
                  <a:gd name="T47" fmla="*/ 82 h 96"/>
                  <a:gd name="T48" fmla="*/ 72 w 76"/>
                  <a:gd name="T49" fmla="*/ 71 h 96"/>
                  <a:gd name="T50" fmla="*/ 76 w 76"/>
                  <a:gd name="T51" fmla="*/ 71 h 96"/>
                  <a:gd name="T52" fmla="*/ 73 w 76"/>
                  <a:gd name="T53" fmla="*/ 95 h 96"/>
                  <a:gd name="T54" fmla="*/ 69 w 76"/>
                  <a:gd name="T55" fmla="*/ 96 h 96"/>
                  <a:gd name="T56" fmla="*/ 57 w 76"/>
                  <a:gd name="T57" fmla="*/ 96 h 96"/>
                  <a:gd name="T58" fmla="*/ 20 w 76"/>
                  <a:gd name="T59" fmla="*/ 95 h 96"/>
                  <a:gd name="T60" fmla="*/ 6 w 76"/>
                  <a:gd name="T61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6" h="96">
                    <a:moveTo>
                      <a:pt x="6" y="96"/>
                    </a:moveTo>
                    <a:cubicBezTo>
                      <a:pt x="6" y="92"/>
                      <a:pt x="6" y="92"/>
                      <a:pt x="6" y="92"/>
                    </a:cubicBezTo>
                    <a:cubicBezTo>
                      <a:pt x="9" y="91"/>
                      <a:pt x="11" y="90"/>
                      <a:pt x="12" y="89"/>
                    </a:cubicBezTo>
                    <a:cubicBezTo>
                      <a:pt x="12" y="89"/>
                      <a:pt x="12" y="88"/>
                      <a:pt x="13" y="88"/>
                    </a:cubicBezTo>
                    <a:cubicBezTo>
                      <a:pt x="13" y="86"/>
                      <a:pt x="13" y="84"/>
                      <a:pt x="13" y="80"/>
                    </a:cubicBezTo>
                    <a:cubicBezTo>
                      <a:pt x="14" y="73"/>
                      <a:pt x="14" y="70"/>
                      <a:pt x="14" y="68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26"/>
                      <a:pt x="14" y="20"/>
                      <a:pt x="13" y="14"/>
                    </a:cubicBezTo>
                    <a:cubicBezTo>
                      <a:pt x="13" y="10"/>
                      <a:pt x="13" y="7"/>
                      <a:pt x="12" y="6"/>
                    </a:cubicBezTo>
                    <a:cubicBezTo>
                      <a:pt x="12" y="6"/>
                      <a:pt x="11" y="5"/>
                      <a:pt x="10" y="5"/>
                    </a:cubicBezTo>
                    <a:cubicBezTo>
                      <a:pt x="9" y="4"/>
                      <a:pt x="5" y="4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0"/>
                      <a:pt x="18" y="0"/>
                      <a:pt x="21" y="0"/>
                    </a:cubicBezTo>
                    <a:cubicBezTo>
                      <a:pt x="24" y="0"/>
                      <a:pt x="31" y="0"/>
                      <a:pt x="41" y="0"/>
                    </a:cubicBezTo>
                    <a:cubicBezTo>
                      <a:pt x="41" y="4"/>
                      <a:pt x="41" y="4"/>
                      <a:pt x="41" y="4"/>
                    </a:cubicBezTo>
                    <a:cubicBezTo>
                      <a:pt x="36" y="4"/>
                      <a:pt x="32" y="4"/>
                      <a:pt x="31" y="5"/>
                    </a:cubicBezTo>
                    <a:cubicBezTo>
                      <a:pt x="30" y="5"/>
                      <a:pt x="29" y="6"/>
                      <a:pt x="29" y="6"/>
                    </a:cubicBezTo>
                    <a:cubicBezTo>
                      <a:pt x="28" y="7"/>
                      <a:pt x="28" y="9"/>
                      <a:pt x="28" y="13"/>
                    </a:cubicBezTo>
                    <a:cubicBezTo>
                      <a:pt x="27" y="14"/>
                      <a:pt x="27" y="20"/>
                      <a:pt x="27" y="32"/>
                    </a:cubicBezTo>
                    <a:cubicBezTo>
                      <a:pt x="27" y="78"/>
                      <a:pt x="27" y="78"/>
                      <a:pt x="27" y="78"/>
                    </a:cubicBezTo>
                    <a:cubicBezTo>
                      <a:pt x="27" y="82"/>
                      <a:pt x="27" y="86"/>
                      <a:pt x="28" y="89"/>
                    </a:cubicBezTo>
                    <a:cubicBezTo>
                      <a:pt x="33" y="89"/>
                      <a:pt x="33" y="90"/>
                      <a:pt x="39" y="90"/>
                    </a:cubicBezTo>
                    <a:cubicBezTo>
                      <a:pt x="52" y="90"/>
                      <a:pt x="62" y="89"/>
                      <a:pt x="67" y="87"/>
                    </a:cubicBezTo>
                    <a:cubicBezTo>
                      <a:pt x="68" y="86"/>
                      <a:pt x="68" y="84"/>
                      <a:pt x="69" y="82"/>
                    </a:cubicBezTo>
                    <a:cubicBezTo>
                      <a:pt x="72" y="71"/>
                      <a:pt x="72" y="71"/>
                      <a:pt x="72" y="71"/>
                    </a:cubicBezTo>
                    <a:cubicBezTo>
                      <a:pt x="76" y="71"/>
                      <a:pt x="76" y="71"/>
                      <a:pt x="76" y="71"/>
                    </a:cubicBezTo>
                    <a:cubicBezTo>
                      <a:pt x="75" y="78"/>
                      <a:pt x="74" y="86"/>
                      <a:pt x="73" y="95"/>
                    </a:cubicBezTo>
                    <a:cubicBezTo>
                      <a:pt x="71" y="95"/>
                      <a:pt x="70" y="95"/>
                      <a:pt x="69" y="96"/>
                    </a:cubicBezTo>
                    <a:cubicBezTo>
                      <a:pt x="66" y="96"/>
                      <a:pt x="63" y="96"/>
                      <a:pt x="57" y="96"/>
                    </a:cubicBezTo>
                    <a:cubicBezTo>
                      <a:pt x="20" y="95"/>
                      <a:pt x="20" y="95"/>
                      <a:pt x="20" y="95"/>
                    </a:cubicBezTo>
                    <a:cubicBezTo>
                      <a:pt x="15" y="95"/>
                      <a:pt x="11" y="95"/>
                      <a:pt x="6" y="9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" name="Freeform 11"/>
              <p:cNvSpPr>
                <a:spLocks noChangeAspect="1" noEditPoints="1"/>
              </p:cNvSpPr>
              <p:nvPr userDrawn="1"/>
            </p:nvSpPr>
            <p:spPr bwMode="auto">
              <a:xfrm>
                <a:off x="276225" y="6405563"/>
                <a:ext cx="34925" cy="79375"/>
              </a:xfrm>
              <a:custGeom>
                <a:avLst/>
                <a:gdLst>
                  <a:gd name="T0" fmla="*/ 42 w 42"/>
                  <a:gd name="T1" fmla="*/ 91 h 96"/>
                  <a:gd name="T2" fmla="*/ 42 w 42"/>
                  <a:gd name="T3" fmla="*/ 96 h 96"/>
                  <a:gd name="T4" fmla="*/ 22 w 42"/>
                  <a:gd name="T5" fmla="*/ 95 h 96"/>
                  <a:gd name="T6" fmla="*/ 0 w 42"/>
                  <a:gd name="T7" fmla="*/ 96 h 96"/>
                  <a:gd name="T8" fmla="*/ 0 w 42"/>
                  <a:gd name="T9" fmla="*/ 91 h 96"/>
                  <a:gd name="T10" fmla="*/ 10 w 42"/>
                  <a:gd name="T11" fmla="*/ 91 h 96"/>
                  <a:gd name="T12" fmla="*/ 13 w 42"/>
                  <a:gd name="T13" fmla="*/ 89 h 96"/>
                  <a:gd name="T14" fmla="*/ 14 w 42"/>
                  <a:gd name="T15" fmla="*/ 83 h 96"/>
                  <a:gd name="T16" fmla="*/ 14 w 42"/>
                  <a:gd name="T17" fmla="*/ 63 h 96"/>
                  <a:gd name="T18" fmla="*/ 14 w 42"/>
                  <a:gd name="T19" fmla="*/ 32 h 96"/>
                  <a:gd name="T20" fmla="*/ 14 w 42"/>
                  <a:gd name="T21" fmla="*/ 14 h 96"/>
                  <a:gd name="T22" fmla="*/ 13 w 42"/>
                  <a:gd name="T23" fmla="*/ 6 h 96"/>
                  <a:gd name="T24" fmla="*/ 10 w 42"/>
                  <a:gd name="T25" fmla="*/ 5 h 96"/>
                  <a:gd name="T26" fmla="*/ 0 w 42"/>
                  <a:gd name="T27" fmla="*/ 4 h 96"/>
                  <a:gd name="T28" fmla="*/ 0 w 42"/>
                  <a:gd name="T29" fmla="*/ 0 h 96"/>
                  <a:gd name="T30" fmla="*/ 21 w 42"/>
                  <a:gd name="T31" fmla="*/ 0 h 96"/>
                  <a:gd name="T32" fmla="*/ 42 w 42"/>
                  <a:gd name="T33" fmla="*/ 0 h 96"/>
                  <a:gd name="T34" fmla="*/ 42 w 42"/>
                  <a:gd name="T35" fmla="*/ 4 h 96"/>
                  <a:gd name="T36" fmla="*/ 32 w 42"/>
                  <a:gd name="T37" fmla="*/ 5 h 96"/>
                  <a:gd name="T38" fmla="*/ 29 w 42"/>
                  <a:gd name="T39" fmla="*/ 6 h 96"/>
                  <a:gd name="T40" fmla="*/ 28 w 42"/>
                  <a:gd name="T41" fmla="*/ 13 h 96"/>
                  <a:gd name="T42" fmla="*/ 28 w 42"/>
                  <a:gd name="T43" fmla="*/ 32 h 96"/>
                  <a:gd name="T44" fmla="*/ 28 w 42"/>
                  <a:gd name="T45" fmla="*/ 63 h 96"/>
                  <a:gd name="T46" fmla="*/ 28 w 42"/>
                  <a:gd name="T47" fmla="*/ 81 h 96"/>
                  <a:gd name="T48" fmla="*/ 29 w 42"/>
                  <a:gd name="T49" fmla="*/ 89 h 96"/>
                  <a:gd name="T50" fmla="*/ 32 w 42"/>
                  <a:gd name="T51" fmla="*/ 91 h 96"/>
                  <a:gd name="T52" fmla="*/ 42 w 42"/>
                  <a:gd name="T53" fmla="*/ 91 h 96"/>
                  <a:gd name="T54" fmla="*/ 28 w 42"/>
                  <a:gd name="T55" fmla="*/ 13 h 96"/>
                  <a:gd name="T56" fmla="*/ 28 w 42"/>
                  <a:gd name="T57" fmla="*/ 32 h 96"/>
                  <a:gd name="T58" fmla="*/ 28 w 42"/>
                  <a:gd name="T59" fmla="*/ 63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42" h="96">
                    <a:moveTo>
                      <a:pt x="42" y="91"/>
                    </a:moveTo>
                    <a:cubicBezTo>
                      <a:pt x="42" y="96"/>
                      <a:pt x="42" y="96"/>
                      <a:pt x="42" y="96"/>
                    </a:cubicBezTo>
                    <a:cubicBezTo>
                      <a:pt x="32" y="95"/>
                      <a:pt x="25" y="95"/>
                      <a:pt x="22" y="95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6" y="91"/>
                      <a:pt x="9" y="91"/>
                      <a:pt x="10" y="91"/>
                    </a:cubicBezTo>
                    <a:cubicBezTo>
                      <a:pt x="12" y="90"/>
                      <a:pt x="12" y="90"/>
                      <a:pt x="13" y="89"/>
                    </a:cubicBezTo>
                    <a:cubicBezTo>
                      <a:pt x="13" y="88"/>
                      <a:pt x="14" y="86"/>
                      <a:pt x="14" y="83"/>
                    </a:cubicBezTo>
                    <a:cubicBezTo>
                      <a:pt x="14" y="82"/>
                      <a:pt x="14" y="75"/>
                      <a:pt x="14" y="63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26"/>
                      <a:pt x="14" y="20"/>
                      <a:pt x="14" y="14"/>
                    </a:cubicBezTo>
                    <a:cubicBezTo>
                      <a:pt x="14" y="10"/>
                      <a:pt x="13" y="7"/>
                      <a:pt x="13" y="6"/>
                    </a:cubicBezTo>
                    <a:cubicBezTo>
                      <a:pt x="12" y="6"/>
                      <a:pt x="12" y="5"/>
                      <a:pt x="10" y="5"/>
                    </a:cubicBezTo>
                    <a:cubicBezTo>
                      <a:pt x="9" y="4"/>
                      <a:pt x="6" y="4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0"/>
                      <a:pt x="16" y="0"/>
                      <a:pt x="21" y="0"/>
                    </a:cubicBezTo>
                    <a:cubicBezTo>
                      <a:pt x="26" y="0"/>
                      <a:pt x="33" y="0"/>
                      <a:pt x="42" y="0"/>
                    </a:cubicBezTo>
                    <a:cubicBezTo>
                      <a:pt x="42" y="4"/>
                      <a:pt x="42" y="4"/>
                      <a:pt x="42" y="4"/>
                    </a:cubicBezTo>
                    <a:cubicBezTo>
                      <a:pt x="36" y="4"/>
                      <a:pt x="33" y="4"/>
                      <a:pt x="32" y="5"/>
                    </a:cubicBezTo>
                    <a:cubicBezTo>
                      <a:pt x="30" y="5"/>
                      <a:pt x="30" y="6"/>
                      <a:pt x="29" y="6"/>
                    </a:cubicBezTo>
                    <a:cubicBezTo>
                      <a:pt x="29" y="7"/>
                      <a:pt x="28" y="9"/>
                      <a:pt x="28" y="13"/>
                    </a:cubicBezTo>
                    <a:cubicBezTo>
                      <a:pt x="28" y="14"/>
                      <a:pt x="28" y="20"/>
                      <a:pt x="28" y="32"/>
                    </a:cubicBezTo>
                    <a:cubicBezTo>
                      <a:pt x="28" y="63"/>
                      <a:pt x="28" y="63"/>
                      <a:pt x="28" y="63"/>
                    </a:cubicBezTo>
                    <a:cubicBezTo>
                      <a:pt x="28" y="69"/>
                      <a:pt x="28" y="75"/>
                      <a:pt x="28" y="81"/>
                    </a:cubicBezTo>
                    <a:cubicBezTo>
                      <a:pt x="28" y="86"/>
                      <a:pt x="28" y="88"/>
                      <a:pt x="29" y="89"/>
                    </a:cubicBezTo>
                    <a:cubicBezTo>
                      <a:pt x="29" y="90"/>
                      <a:pt x="30" y="90"/>
                      <a:pt x="32" y="91"/>
                    </a:cubicBezTo>
                    <a:cubicBezTo>
                      <a:pt x="33" y="91"/>
                      <a:pt x="36" y="91"/>
                      <a:pt x="42" y="91"/>
                    </a:cubicBezTo>
                    <a:close/>
                    <a:moveTo>
                      <a:pt x="28" y="13"/>
                    </a:moveTo>
                    <a:cubicBezTo>
                      <a:pt x="28" y="14"/>
                      <a:pt x="28" y="20"/>
                      <a:pt x="28" y="32"/>
                    </a:cubicBezTo>
                    <a:cubicBezTo>
                      <a:pt x="28" y="63"/>
                      <a:pt x="28" y="63"/>
                      <a:pt x="28" y="63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8" name="Freeform 12"/>
              <p:cNvSpPr>
                <a:spLocks noChangeAspect="1"/>
              </p:cNvSpPr>
              <p:nvPr userDrawn="1"/>
            </p:nvSpPr>
            <p:spPr bwMode="auto">
              <a:xfrm>
                <a:off x="323850" y="6405563"/>
                <a:ext cx="90488" cy="80963"/>
              </a:xfrm>
              <a:custGeom>
                <a:avLst/>
                <a:gdLst>
                  <a:gd name="T0" fmla="*/ 0 w 111"/>
                  <a:gd name="T1" fmla="*/ 96 h 98"/>
                  <a:gd name="T2" fmla="*/ 0 w 111"/>
                  <a:gd name="T3" fmla="*/ 91 h 98"/>
                  <a:gd name="T4" fmla="*/ 10 w 111"/>
                  <a:gd name="T5" fmla="*/ 90 h 98"/>
                  <a:gd name="T6" fmla="*/ 11 w 111"/>
                  <a:gd name="T7" fmla="*/ 89 h 98"/>
                  <a:gd name="T8" fmla="*/ 12 w 111"/>
                  <a:gd name="T9" fmla="*/ 82 h 98"/>
                  <a:gd name="T10" fmla="*/ 13 w 111"/>
                  <a:gd name="T11" fmla="*/ 67 h 98"/>
                  <a:gd name="T12" fmla="*/ 13 w 111"/>
                  <a:gd name="T13" fmla="*/ 12 h 98"/>
                  <a:gd name="T14" fmla="*/ 13 w 111"/>
                  <a:gd name="T15" fmla="*/ 9 h 98"/>
                  <a:gd name="T16" fmla="*/ 10 w 111"/>
                  <a:gd name="T17" fmla="*/ 6 h 98"/>
                  <a:gd name="T18" fmla="*/ 7 w 111"/>
                  <a:gd name="T19" fmla="*/ 4 h 98"/>
                  <a:gd name="T20" fmla="*/ 0 w 111"/>
                  <a:gd name="T21" fmla="*/ 4 h 98"/>
                  <a:gd name="T22" fmla="*/ 0 w 111"/>
                  <a:gd name="T23" fmla="*/ 0 h 98"/>
                  <a:gd name="T24" fmla="*/ 15 w 111"/>
                  <a:gd name="T25" fmla="*/ 0 h 98"/>
                  <a:gd name="T26" fmla="*/ 26 w 111"/>
                  <a:gd name="T27" fmla="*/ 0 h 98"/>
                  <a:gd name="T28" fmla="*/ 34 w 111"/>
                  <a:gd name="T29" fmla="*/ 11 h 98"/>
                  <a:gd name="T30" fmla="*/ 49 w 111"/>
                  <a:gd name="T31" fmla="*/ 28 h 98"/>
                  <a:gd name="T32" fmla="*/ 70 w 111"/>
                  <a:gd name="T33" fmla="*/ 52 h 98"/>
                  <a:gd name="T34" fmla="*/ 86 w 111"/>
                  <a:gd name="T35" fmla="*/ 71 h 98"/>
                  <a:gd name="T36" fmla="*/ 92 w 111"/>
                  <a:gd name="T37" fmla="*/ 78 h 98"/>
                  <a:gd name="T38" fmla="*/ 92 w 111"/>
                  <a:gd name="T39" fmla="*/ 29 h 98"/>
                  <a:gd name="T40" fmla="*/ 92 w 111"/>
                  <a:gd name="T41" fmla="*/ 13 h 98"/>
                  <a:gd name="T42" fmla="*/ 91 w 111"/>
                  <a:gd name="T43" fmla="*/ 6 h 98"/>
                  <a:gd name="T44" fmla="*/ 90 w 111"/>
                  <a:gd name="T45" fmla="*/ 5 h 98"/>
                  <a:gd name="T46" fmla="*/ 80 w 111"/>
                  <a:gd name="T47" fmla="*/ 4 h 98"/>
                  <a:gd name="T48" fmla="*/ 80 w 111"/>
                  <a:gd name="T49" fmla="*/ 0 h 98"/>
                  <a:gd name="T50" fmla="*/ 97 w 111"/>
                  <a:gd name="T51" fmla="*/ 0 h 98"/>
                  <a:gd name="T52" fmla="*/ 111 w 111"/>
                  <a:gd name="T53" fmla="*/ 0 h 98"/>
                  <a:gd name="T54" fmla="*/ 111 w 111"/>
                  <a:gd name="T55" fmla="*/ 4 h 98"/>
                  <a:gd name="T56" fmla="*/ 102 w 111"/>
                  <a:gd name="T57" fmla="*/ 5 h 98"/>
                  <a:gd name="T58" fmla="*/ 100 w 111"/>
                  <a:gd name="T59" fmla="*/ 6 h 98"/>
                  <a:gd name="T60" fmla="*/ 99 w 111"/>
                  <a:gd name="T61" fmla="*/ 13 h 98"/>
                  <a:gd name="T62" fmla="*/ 99 w 111"/>
                  <a:gd name="T63" fmla="*/ 29 h 98"/>
                  <a:gd name="T64" fmla="*/ 99 w 111"/>
                  <a:gd name="T65" fmla="*/ 61 h 98"/>
                  <a:gd name="T66" fmla="*/ 99 w 111"/>
                  <a:gd name="T67" fmla="*/ 98 h 98"/>
                  <a:gd name="T68" fmla="*/ 92 w 111"/>
                  <a:gd name="T69" fmla="*/ 98 h 98"/>
                  <a:gd name="T70" fmla="*/ 91 w 111"/>
                  <a:gd name="T71" fmla="*/ 96 h 98"/>
                  <a:gd name="T72" fmla="*/ 89 w 111"/>
                  <a:gd name="T73" fmla="*/ 95 h 98"/>
                  <a:gd name="T74" fmla="*/ 87 w 111"/>
                  <a:gd name="T75" fmla="*/ 93 h 98"/>
                  <a:gd name="T76" fmla="*/ 78 w 111"/>
                  <a:gd name="T77" fmla="*/ 83 h 98"/>
                  <a:gd name="T78" fmla="*/ 69 w 111"/>
                  <a:gd name="T79" fmla="*/ 72 h 98"/>
                  <a:gd name="T80" fmla="*/ 19 w 111"/>
                  <a:gd name="T81" fmla="*/ 14 h 98"/>
                  <a:gd name="T82" fmla="*/ 19 w 111"/>
                  <a:gd name="T83" fmla="*/ 66 h 98"/>
                  <a:gd name="T84" fmla="*/ 20 w 111"/>
                  <a:gd name="T85" fmla="*/ 82 h 98"/>
                  <a:gd name="T86" fmla="*/ 20 w 111"/>
                  <a:gd name="T87" fmla="*/ 89 h 98"/>
                  <a:gd name="T88" fmla="*/ 22 w 111"/>
                  <a:gd name="T89" fmla="*/ 90 h 98"/>
                  <a:gd name="T90" fmla="*/ 32 w 111"/>
                  <a:gd name="T91" fmla="*/ 91 h 98"/>
                  <a:gd name="T92" fmla="*/ 32 w 111"/>
                  <a:gd name="T93" fmla="*/ 96 h 98"/>
                  <a:gd name="T94" fmla="*/ 18 w 111"/>
                  <a:gd name="T95" fmla="*/ 95 h 98"/>
                  <a:gd name="T96" fmla="*/ 0 w 111"/>
                  <a:gd name="T97" fmla="*/ 96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11" h="98">
                    <a:moveTo>
                      <a:pt x="0" y="96"/>
                    </a:moveTo>
                    <a:cubicBezTo>
                      <a:pt x="0" y="91"/>
                      <a:pt x="0" y="91"/>
                      <a:pt x="0" y="91"/>
                    </a:cubicBezTo>
                    <a:cubicBezTo>
                      <a:pt x="5" y="91"/>
                      <a:pt x="8" y="91"/>
                      <a:pt x="10" y="90"/>
                    </a:cubicBezTo>
                    <a:cubicBezTo>
                      <a:pt x="11" y="90"/>
                      <a:pt x="11" y="90"/>
                      <a:pt x="11" y="89"/>
                    </a:cubicBezTo>
                    <a:cubicBezTo>
                      <a:pt x="12" y="88"/>
                      <a:pt x="12" y="86"/>
                      <a:pt x="12" y="82"/>
                    </a:cubicBezTo>
                    <a:cubicBezTo>
                      <a:pt x="13" y="76"/>
                      <a:pt x="13" y="71"/>
                      <a:pt x="13" y="67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3" y="10"/>
                      <a:pt x="13" y="9"/>
                      <a:pt x="13" y="9"/>
                    </a:cubicBezTo>
                    <a:cubicBezTo>
                      <a:pt x="12" y="8"/>
                      <a:pt x="11" y="7"/>
                      <a:pt x="10" y="6"/>
                    </a:cubicBezTo>
                    <a:cubicBezTo>
                      <a:pt x="9" y="5"/>
                      <a:pt x="8" y="5"/>
                      <a:pt x="7" y="4"/>
                    </a:cubicBezTo>
                    <a:cubicBezTo>
                      <a:pt x="6" y="4"/>
                      <a:pt x="3" y="4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8" y="0"/>
                      <a:pt x="13" y="0"/>
                      <a:pt x="15" y="0"/>
                    </a:cubicBezTo>
                    <a:cubicBezTo>
                      <a:pt x="19" y="0"/>
                      <a:pt x="22" y="0"/>
                      <a:pt x="26" y="0"/>
                    </a:cubicBezTo>
                    <a:cubicBezTo>
                      <a:pt x="30" y="5"/>
                      <a:pt x="32" y="8"/>
                      <a:pt x="34" y="11"/>
                    </a:cubicBezTo>
                    <a:cubicBezTo>
                      <a:pt x="49" y="28"/>
                      <a:pt x="49" y="28"/>
                      <a:pt x="49" y="28"/>
                    </a:cubicBezTo>
                    <a:cubicBezTo>
                      <a:pt x="70" y="52"/>
                      <a:pt x="70" y="52"/>
                      <a:pt x="70" y="52"/>
                    </a:cubicBezTo>
                    <a:cubicBezTo>
                      <a:pt x="76" y="60"/>
                      <a:pt x="82" y="66"/>
                      <a:pt x="86" y="71"/>
                    </a:cubicBezTo>
                    <a:cubicBezTo>
                      <a:pt x="88" y="74"/>
                      <a:pt x="91" y="76"/>
                      <a:pt x="92" y="78"/>
                    </a:cubicBezTo>
                    <a:cubicBezTo>
                      <a:pt x="92" y="29"/>
                      <a:pt x="92" y="29"/>
                      <a:pt x="92" y="29"/>
                    </a:cubicBezTo>
                    <a:cubicBezTo>
                      <a:pt x="92" y="24"/>
                      <a:pt x="92" y="19"/>
                      <a:pt x="92" y="13"/>
                    </a:cubicBezTo>
                    <a:cubicBezTo>
                      <a:pt x="92" y="9"/>
                      <a:pt x="91" y="7"/>
                      <a:pt x="91" y="6"/>
                    </a:cubicBezTo>
                    <a:cubicBezTo>
                      <a:pt x="91" y="6"/>
                      <a:pt x="90" y="5"/>
                      <a:pt x="90" y="5"/>
                    </a:cubicBezTo>
                    <a:cubicBezTo>
                      <a:pt x="88" y="4"/>
                      <a:pt x="85" y="4"/>
                      <a:pt x="80" y="4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85" y="0"/>
                      <a:pt x="91" y="0"/>
                      <a:pt x="97" y="0"/>
                    </a:cubicBezTo>
                    <a:cubicBezTo>
                      <a:pt x="102" y="0"/>
                      <a:pt x="107" y="0"/>
                      <a:pt x="111" y="0"/>
                    </a:cubicBezTo>
                    <a:cubicBezTo>
                      <a:pt x="111" y="4"/>
                      <a:pt x="111" y="4"/>
                      <a:pt x="111" y="4"/>
                    </a:cubicBezTo>
                    <a:cubicBezTo>
                      <a:pt x="106" y="4"/>
                      <a:pt x="103" y="4"/>
                      <a:pt x="102" y="5"/>
                    </a:cubicBezTo>
                    <a:cubicBezTo>
                      <a:pt x="101" y="5"/>
                      <a:pt x="101" y="6"/>
                      <a:pt x="100" y="6"/>
                    </a:cubicBezTo>
                    <a:cubicBezTo>
                      <a:pt x="100" y="7"/>
                      <a:pt x="99" y="10"/>
                      <a:pt x="99" y="13"/>
                    </a:cubicBezTo>
                    <a:cubicBezTo>
                      <a:pt x="99" y="19"/>
                      <a:pt x="99" y="24"/>
                      <a:pt x="99" y="29"/>
                    </a:cubicBezTo>
                    <a:cubicBezTo>
                      <a:pt x="99" y="61"/>
                      <a:pt x="99" y="61"/>
                      <a:pt x="99" y="61"/>
                    </a:cubicBezTo>
                    <a:cubicBezTo>
                      <a:pt x="99" y="68"/>
                      <a:pt x="99" y="80"/>
                      <a:pt x="99" y="98"/>
                    </a:cubicBezTo>
                    <a:cubicBezTo>
                      <a:pt x="92" y="98"/>
                      <a:pt x="92" y="98"/>
                      <a:pt x="92" y="98"/>
                    </a:cubicBezTo>
                    <a:cubicBezTo>
                      <a:pt x="91" y="96"/>
                      <a:pt x="91" y="96"/>
                      <a:pt x="91" y="96"/>
                    </a:cubicBezTo>
                    <a:cubicBezTo>
                      <a:pt x="90" y="96"/>
                      <a:pt x="90" y="95"/>
                      <a:pt x="89" y="95"/>
                    </a:cubicBezTo>
                    <a:cubicBezTo>
                      <a:pt x="89" y="95"/>
                      <a:pt x="88" y="94"/>
                      <a:pt x="87" y="93"/>
                    </a:cubicBezTo>
                    <a:cubicBezTo>
                      <a:pt x="83" y="88"/>
                      <a:pt x="80" y="85"/>
                      <a:pt x="78" y="83"/>
                    </a:cubicBezTo>
                    <a:cubicBezTo>
                      <a:pt x="69" y="72"/>
                      <a:pt x="69" y="72"/>
                      <a:pt x="69" y="72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66"/>
                      <a:pt x="19" y="66"/>
                      <a:pt x="19" y="66"/>
                    </a:cubicBezTo>
                    <a:cubicBezTo>
                      <a:pt x="19" y="71"/>
                      <a:pt x="19" y="76"/>
                      <a:pt x="20" y="82"/>
                    </a:cubicBezTo>
                    <a:cubicBezTo>
                      <a:pt x="20" y="86"/>
                      <a:pt x="20" y="88"/>
                      <a:pt x="20" y="89"/>
                    </a:cubicBezTo>
                    <a:cubicBezTo>
                      <a:pt x="21" y="90"/>
                      <a:pt x="21" y="90"/>
                      <a:pt x="22" y="90"/>
                    </a:cubicBezTo>
                    <a:cubicBezTo>
                      <a:pt x="23" y="91"/>
                      <a:pt x="27" y="91"/>
                      <a:pt x="32" y="91"/>
                    </a:cubicBezTo>
                    <a:cubicBezTo>
                      <a:pt x="32" y="96"/>
                      <a:pt x="32" y="96"/>
                      <a:pt x="32" y="96"/>
                    </a:cubicBezTo>
                    <a:cubicBezTo>
                      <a:pt x="28" y="95"/>
                      <a:pt x="23" y="95"/>
                      <a:pt x="18" y="95"/>
                    </a:cubicBezTo>
                    <a:cubicBezTo>
                      <a:pt x="13" y="95"/>
                      <a:pt x="7" y="95"/>
                      <a:pt x="0" y="9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9" name="Freeform 13"/>
              <p:cNvSpPr>
                <a:spLocks noChangeAspect="1"/>
              </p:cNvSpPr>
              <p:nvPr userDrawn="1"/>
            </p:nvSpPr>
            <p:spPr bwMode="auto">
              <a:xfrm>
                <a:off x="425450" y="6405563"/>
                <a:ext cx="33338" cy="79375"/>
              </a:xfrm>
              <a:custGeom>
                <a:avLst/>
                <a:gdLst>
                  <a:gd name="T0" fmla="*/ 41 w 41"/>
                  <a:gd name="T1" fmla="*/ 91 h 96"/>
                  <a:gd name="T2" fmla="*/ 41 w 41"/>
                  <a:gd name="T3" fmla="*/ 96 h 96"/>
                  <a:gd name="T4" fmla="*/ 21 w 41"/>
                  <a:gd name="T5" fmla="*/ 95 h 96"/>
                  <a:gd name="T6" fmla="*/ 0 w 41"/>
                  <a:gd name="T7" fmla="*/ 96 h 96"/>
                  <a:gd name="T8" fmla="*/ 0 w 41"/>
                  <a:gd name="T9" fmla="*/ 91 h 96"/>
                  <a:gd name="T10" fmla="*/ 10 w 41"/>
                  <a:gd name="T11" fmla="*/ 91 h 96"/>
                  <a:gd name="T12" fmla="*/ 12 w 41"/>
                  <a:gd name="T13" fmla="*/ 89 h 96"/>
                  <a:gd name="T14" fmla="*/ 13 w 41"/>
                  <a:gd name="T15" fmla="*/ 83 h 96"/>
                  <a:gd name="T16" fmla="*/ 14 w 41"/>
                  <a:gd name="T17" fmla="*/ 63 h 96"/>
                  <a:gd name="T18" fmla="*/ 14 w 41"/>
                  <a:gd name="T19" fmla="*/ 32 h 96"/>
                  <a:gd name="T20" fmla="*/ 13 w 41"/>
                  <a:gd name="T21" fmla="*/ 14 h 96"/>
                  <a:gd name="T22" fmla="*/ 12 w 41"/>
                  <a:gd name="T23" fmla="*/ 6 h 96"/>
                  <a:gd name="T24" fmla="*/ 10 w 41"/>
                  <a:gd name="T25" fmla="*/ 5 h 96"/>
                  <a:gd name="T26" fmla="*/ 0 w 41"/>
                  <a:gd name="T27" fmla="*/ 4 h 96"/>
                  <a:gd name="T28" fmla="*/ 0 w 41"/>
                  <a:gd name="T29" fmla="*/ 0 h 96"/>
                  <a:gd name="T30" fmla="*/ 20 w 41"/>
                  <a:gd name="T31" fmla="*/ 0 h 96"/>
                  <a:gd name="T32" fmla="*/ 41 w 41"/>
                  <a:gd name="T33" fmla="*/ 0 h 96"/>
                  <a:gd name="T34" fmla="*/ 41 w 41"/>
                  <a:gd name="T35" fmla="*/ 4 h 96"/>
                  <a:gd name="T36" fmla="*/ 31 w 41"/>
                  <a:gd name="T37" fmla="*/ 5 h 96"/>
                  <a:gd name="T38" fmla="*/ 28 w 41"/>
                  <a:gd name="T39" fmla="*/ 6 h 96"/>
                  <a:gd name="T40" fmla="*/ 27 w 41"/>
                  <a:gd name="T41" fmla="*/ 13 h 96"/>
                  <a:gd name="T42" fmla="*/ 27 w 41"/>
                  <a:gd name="T43" fmla="*/ 32 h 96"/>
                  <a:gd name="T44" fmla="*/ 27 w 41"/>
                  <a:gd name="T45" fmla="*/ 63 h 96"/>
                  <a:gd name="T46" fmla="*/ 27 w 41"/>
                  <a:gd name="T47" fmla="*/ 81 h 96"/>
                  <a:gd name="T48" fmla="*/ 28 w 41"/>
                  <a:gd name="T49" fmla="*/ 89 h 96"/>
                  <a:gd name="T50" fmla="*/ 31 w 41"/>
                  <a:gd name="T51" fmla="*/ 91 h 96"/>
                  <a:gd name="T52" fmla="*/ 41 w 41"/>
                  <a:gd name="T53" fmla="*/ 91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41" h="96">
                    <a:moveTo>
                      <a:pt x="41" y="91"/>
                    </a:moveTo>
                    <a:cubicBezTo>
                      <a:pt x="41" y="96"/>
                      <a:pt x="41" y="96"/>
                      <a:pt x="41" y="96"/>
                    </a:cubicBezTo>
                    <a:cubicBezTo>
                      <a:pt x="31" y="95"/>
                      <a:pt x="24" y="95"/>
                      <a:pt x="21" y="95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5" y="91"/>
                      <a:pt x="8" y="91"/>
                      <a:pt x="10" y="91"/>
                    </a:cubicBezTo>
                    <a:cubicBezTo>
                      <a:pt x="11" y="90"/>
                      <a:pt x="12" y="90"/>
                      <a:pt x="12" y="89"/>
                    </a:cubicBezTo>
                    <a:cubicBezTo>
                      <a:pt x="13" y="88"/>
                      <a:pt x="13" y="86"/>
                      <a:pt x="13" y="83"/>
                    </a:cubicBezTo>
                    <a:cubicBezTo>
                      <a:pt x="13" y="82"/>
                      <a:pt x="13" y="75"/>
                      <a:pt x="14" y="63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26"/>
                      <a:pt x="13" y="20"/>
                      <a:pt x="13" y="14"/>
                    </a:cubicBezTo>
                    <a:cubicBezTo>
                      <a:pt x="13" y="10"/>
                      <a:pt x="13" y="7"/>
                      <a:pt x="12" y="6"/>
                    </a:cubicBezTo>
                    <a:cubicBezTo>
                      <a:pt x="12" y="6"/>
                      <a:pt x="11" y="5"/>
                      <a:pt x="10" y="5"/>
                    </a:cubicBezTo>
                    <a:cubicBezTo>
                      <a:pt x="8" y="4"/>
                      <a:pt x="5" y="4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0"/>
                      <a:pt x="15" y="0"/>
                      <a:pt x="20" y="0"/>
                    </a:cubicBezTo>
                    <a:cubicBezTo>
                      <a:pt x="25" y="0"/>
                      <a:pt x="32" y="0"/>
                      <a:pt x="41" y="0"/>
                    </a:cubicBezTo>
                    <a:cubicBezTo>
                      <a:pt x="41" y="4"/>
                      <a:pt x="41" y="4"/>
                      <a:pt x="41" y="4"/>
                    </a:cubicBezTo>
                    <a:cubicBezTo>
                      <a:pt x="35" y="4"/>
                      <a:pt x="32" y="4"/>
                      <a:pt x="31" y="5"/>
                    </a:cubicBezTo>
                    <a:cubicBezTo>
                      <a:pt x="30" y="5"/>
                      <a:pt x="29" y="6"/>
                      <a:pt x="28" y="6"/>
                    </a:cubicBezTo>
                    <a:cubicBezTo>
                      <a:pt x="28" y="7"/>
                      <a:pt x="27" y="9"/>
                      <a:pt x="27" y="13"/>
                    </a:cubicBezTo>
                    <a:cubicBezTo>
                      <a:pt x="27" y="14"/>
                      <a:pt x="27" y="20"/>
                      <a:pt x="27" y="32"/>
                    </a:cubicBezTo>
                    <a:cubicBezTo>
                      <a:pt x="27" y="63"/>
                      <a:pt x="27" y="63"/>
                      <a:pt x="27" y="63"/>
                    </a:cubicBezTo>
                    <a:cubicBezTo>
                      <a:pt x="27" y="69"/>
                      <a:pt x="27" y="75"/>
                      <a:pt x="27" y="81"/>
                    </a:cubicBezTo>
                    <a:cubicBezTo>
                      <a:pt x="27" y="86"/>
                      <a:pt x="28" y="88"/>
                      <a:pt x="28" y="89"/>
                    </a:cubicBezTo>
                    <a:cubicBezTo>
                      <a:pt x="29" y="90"/>
                      <a:pt x="30" y="90"/>
                      <a:pt x="31" y="91"/>
                    </a:cubicBezTo>
                    <a:cubicBezTo>
                      <a:pt x="32" y="91"/>
                      <a:pt x="35" y="91"/>
                      <a:pt x="41" y="9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0" name="Freeform 14"/>
              <p:cNvSpPr>
                <a:spLocks noChangeAspect="1"/>
              </p:cNvSpPr>
              <p:nvPr userDrawn="1"/>
            </p:nvSpPr>
            <p:spPr bwMode="auto">
              <a:xfrm>
                <a:off x="463550" y="6403975"/>
                <a:ext cx="77788" cy="82550"/>
              </a:xfrm>
              <a:custGeom>
                <a:avLst/>
                <a:gdLst>
                  <a:gd name="T0" fmla="*/ 94 w 94"/>
                  <a:gd name="T1" fmla="*/ 86 h 100"/>
                  <a:gd name="T2" fmla="*/ 91 w 94"/>
                  <a:gd name="T3" fmla="*/ 92 h 100"/>
                  <a:gd name="T4" fmla="*/ 75 w 94"/>
                  <a:gd name="T5" fmla="*/ 98 h 100"/>
                  <a:gd name="T6" fmla="*/ 57 w 94"/>
                  <a:gd name="T7" fmla="*/ 100 h 100"/>
                  <a:gd name="T8" fmla="*/ 37 w 94"/>
                  <a:gd name="T9" fmla="*/ 97 h 100"/>
                  <a:gd name="T10" fmla="*/ 21 w 94"/>
                  <a:gd name="T11" fmla="*/ 89 h 100"/>
                  <a:gd name="T12" fmla="*/ 9 w 94"/>
                  <a:gd name="T13" fmla="*/ 78 h 100"/>
                  <a:gd name="T14" fmla="*/ 2 w 94"/>
                  <a:gd name="T15" fmla="*/ 65 h 100"/>
                  <a:gd name="T16" fmla="*/ 0 w 94"/>
                  <a:gd name="T17" fmla="*/ 50 h 100"/>
                  <a:gd name="T18" fmla="*/ 16 w 94"/>
                  <a:gd name="T19" fmla="*/ 14 h 100"/>
                  <a:gd name="T20" fmla="*/ 59 w 94"/>
                  <a:gd name="T21" fmla="*/ 0 h 100"/>
                  <a:gd name="T22" fmla="*/ 71 w 94"/>
                  <a:gd name="T23" fmla="*/ 1 h 100"/>
                  <a:gd name="T24" fmla="*/ 84 w 94"/>
                  <a:gd name="T25" fmla="*/ 3 h 100"/>
                  <a:gd name="T26" fmla="*/ 94 w 94"/>
                  <a:gd name="T27" fmla="*/ 6 h 100"/>
                  <a:gd name="T28" fmla="*/ 91 w 94"/>
                  <a:gd name="T29" fmla="*/ 13 h 100"/>
                  <a:gd name="T30" fmla="*/ 90 w 94"/>
                  <a:gd name="T31" fmla="*/ 26 h 100"/>
                  <a:gd name="T32" fmla="*/ 85 w 94"/>
                  <a:gd name="T33" fmla="*/ 26 h 100"/>
                  <a:gd name="T34" fmla="*/ 85 w 94"/>
                  <a:gd name="T35" fmla="*/ 18 h 100"/>
                  <a:gd name="T36" fmla="*/ 78 w 94"/>
                  <a:gd name="T37" fmla="*/ 9 h 100"/>
                  <a:gd name="T38" fmla="*/ 57 w 94"/>
                  <a:gd name="T39" fmla="*/ 5 h 100"/>
                  <a:gd name="T40" fmla="*/ 40 w 94"/>
                  <a:gd name="T41" fmla="*/ 8 h 100"/>
                  <a:gd name="T42" fmla="*/ 28 w 94"/>
                  <a:gd name="T43" fmla="*/ 15 h 100"/>
                  <a:gd name="T44" fmla="*/ 19 w 94"/>
                  <a:gd name="T45" fmla="*/ 28 h 100"/>
                  <a:gd name="T46" fmla="*/ 16 w 94"/>
                  <a:gd name="T47" fmla="*/ 47 h 100"/>
                  <a:gd name="T48" fmla="*/ 29 w 94"/>
                  <a:gd name="T49" fmla="*/ 80 h 100"/>
                  <a:gd name="T50" fmla="*/ 63 w 94"/>
                  <a:gd name="T51" fmla="*/ 92 h 100"/>
                  <a:gd name="T52" fmla="*/ 81 w 94"/>
                  <a:gd name="T53" fmla="*/ 90 h 100"/>
                  <a:gd name="T54" fmla="*/ 92 w 94"/>
                  <a:gd name="T55" fmla="*/ 84 h 100"/>
                  <a:gd name="T56" fmla="*/ 94 w 94"/>
                  <a:gd name="T57" fmla="*/ 86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4" h="100">
                    <a:moveTo>
                      <a:pt x="94" y="86"/>
                    </a:moveTo>
                    <a:cubicBezTo>
                      <a:pt x="91" y="92"/>
                      <a:pt x="91" y="92"/>
                      <a:pt x="91" y="92"/>
                    </a:cubicBezTo>
                    <a:cubicBezTo>
                      <a:pt x="85" y="95"/>
                      <a:pt x="80" y="97"/>
                      <a:pt x="75" y="98"/>
                    </a:cubicBezTo>
                    <a:cubicBezTo>
                      <a:pt x="69" y="99"/>
                      <a:pt x="64" y="100"/>
                      <a:pt x="57" y="100"/>
                    </a:cubicBezTo>
                    <a:cubicBezTo>
                      <a:pt x="50" y="100"/>
                      <a:pt x="43" y="99"/>
                      <a:pt x="37" y="97"/>
                    </a:cubicBezTo>
                    <a:cubicBezTo>
                      <a:pt x="31" y="95"/>
                      <a:pt x="25" y="93"/>
                      <a:pt x="21" y="89"/>
                    </a:cubicBezTo>
                    <a:cubicBezTo>
                      <a:pt x="16" y="86"/>
                      <a:pt x="12" y="83"/>
                      <a:pt x="9" y="78"/>
                    </a:cubicBezTo>
                    <a:cubicBezTo>
                      <a:pt x="6" y="74"/>
                      <a:pt x="4" y="70"/>
                      <a:pt x="2" y="65"/>
                    </a:cubicBezTo>
                    <a:cubicBezTo>
                      <a:pt x="1" y="61"/>
                      <a:pt x="0" y="55"/>
                      <a:pt x="0" y="50"/>
                    </a:cubicBezTo>
                    <a:cubicBezTo>
                      <a:pt x="0" y="35"/>
                      <a:pt x="5" y="24"/>
                      <a:pt x="16" y="14"/>
                    </a:cubicBezTo>
                    <a:cubicBezTo>
                      <a:pt x="26" y="5"/>
                      <a:pt x="41" y="0"/>
                      <a:pt x="59" y="0"/>
                    </a:cubicBezTo>
                    <a:cubicBezTo>
                      <a:pt x="63" y="0"/>
                      <a:pt x="67" y="0"/>
                      <a:pt x="71" y="1"/>
                    </a:cubicBezTo>
                    <a:cubicBezTo>
                      <a:pt x="74" y="1"/>
                      <a:pt x="79" y="2"/>
                      <a:pt x="84" y="3"/>
                    </a:cubicBezTo>
                    <a:cubicBezTo>
                      <a:pt x="89" y="5"/>
                      <a:pt x="92" y="6"/>
                      <a:pt x="94" y="6"/>
                    </a:cubicBezTo>
                    <a:cubicBezTo>
                      <a:pt x="93" y="8"/>
                      <a:pt x="92" y="11"/>
                      <a:pt x="91" y="13"/>
                    </a:cubicBezTo>
                    <a:cubicBezTo>
                      <a:pt x="91" y="17"/>
                      <a:pt x="90" y="21"/>
                      <a:pt x="90" y="26"/>
                    </a:cubicBezTo>
                    <a:cubicBezTo>
                      <a:pt x="85" y="26"/>
                      <a:pt x="85" y="26"/>
                      <a:pt x="85" y="26"/>
                    </a:cubicBezTo>
                    <a:cubicBezTo>
                      <a:pt x="85" y="18"/>
                      <a:pt x="85" y="18"/>
                      <a:pt x="85" y="18"/>
                    </a:cubicBezTo>
                    <a:cubicBezTo>
                      <a:pt x="85" y="14"/>
                      <a:pt x="82" y="11"/>
                      <a:pt x="78" y="9"/>
                    </a:cubicBezTo>
                    <a:cubicBezTo>
                      <a:pt x="73" y="6"/>
                      <a:pt x="66" y="5"/>
                      <a:pt x="57" y="5"/>
                    </a:cubicBezTo>
                    <a:cubicBezTo>
                      <a:pt x="51" y="5"/>
                      <a:pt x="45" y="6"/>
                      <a:pt x="40" y="8"/>
                    </a:cubicBezTo>
                    <a:cubicBezTo>
                      <a:pt x="36" y="9"/>
                      <a:pt x="31" y="12"/>
                      <a:pt x="28" y="15"/>
                    </a:cubicBezTo>
                    <a:cubicBezTo>
                      <a:pt x="24" y="18"/>
                      <a:pt x="21" y="23"/>
                      <a:pt x="19" y="28"/>
                    </a:cubicBezTo>
                    <a:cubicBezTo>
                      <a:pt x="17" y="33"/>
                      <a:pt x="16" y="39"/>
                      <a:pt x="16" y="47"/>
                    </a:cubicBezTo>
                    <a:cubicBezTo>
                      <a:pt x="16" y="61"/>
                      <a:pt x="20" y="72"/>
                      <a:pt x="29" y="80"/>
                    </a:cubicBezTo>
                    <a:cubicBezTo>
                      <a:pt x="37" y="88"/>
                      <a:pt x="49" y="92"/>
                      <a:pt x="63" y="92"/>
                    </a:cubicBezTo>
                    <a:cubicBezTo>
                      <a:pt x="70" y="92"/>
                      <a:pt x="76" y="91"/>
                      <a:pt x="81" y="90"/>
                    </a:cubicBezTo>
                    <a:cubicBezTo>
                      <a:pt x="85" y="89"/>
                      <a:pt x="89" y="87"/>
                      <a:pt x="92" y="84"/>
                    </a:cubicBezTo>
                    <a:lnTo>
                      <a:pt x="94" y="8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" name="Freeform 15"/>
              <p:cNvSpPr>
                <a:spLocks noChangeAspect="1"/>
              </p:cNvSpPr>
              <p:nvPr userDrawn="1"/>
            </p:nvSpPr>
            <p:spPr bwMode="auto">
              <a:xfrm>
                <a:off x="120650" y="6403975"/>
                <a:ext cx="77788" cy="82550"/>
              </a:xfrm>
              <a:custGeom>
                <a:avLst/>
                <a:gdLst>
                  <a:gd name="T0" fmla="*/ 94 w 94"/>
                  <a:gd name="T1" fmla="*/ 86 h 100"/>
                  <a:gd name="T2" fmla="*/ 91 w 94"/>
                  <a:gd name="T3" fmla="*/ 92 h 100"/>
                  <a:gd name="T4" fmla="*/ 75 w 94"/>
                  <a:gd name="T5" fmla="*/ 98 h 100"/>
                  <a:gd name="T6" fmla="*/ 57 w 94"/>
                  <a:gd name="T7" fmla="*/ 100 h 100"/>
                  <a:gd name="T8" fmla="*/ 37 w 94"/>
                  <a:gd name="T9" fmla="*/ 97 h 100"/>
                  <a:gd name="T10" fmla="*/ 21 w 94"/>
                  <a:gd name="T11" fmla="*/ 89 h 100"/>
                  <a:gd name="T12" fmla="*/ 9 w 94"/>
                  <a:gd name="T13" fmla="*/ 78 h 100"/>
                  <a:gd name="T14" fmla="*/ 2 w 94"/>
                  <a:gd name="T15" fmla="*/ 65 h 100"/>
                  <a:gd name="T16" fmla="*/ 0 w 94"/>
                  <a:gd name="T17" fmla="*/ 50 h 100"/>
                  <a:gd name="T18" fmla="*/ 16 w 94"/>
                  <a:gd name="T19" fmla="*/ 14 h 100"/>
                  <a:gd name="T20" fmla="*/ 59 w 94"/>
                  <a:gd name="T21" fmla="*/ 0 h 100"/>
                  <a:gd name="T22" fmla="*/ 71 w 94"/>
                  <a:gd name="T23" fmla="*/ 1 h 100"/>
                  <a:gd name="T24" fmla="*/ 84 w 94"/>
                  <a:gd name="T25" fmla="*/ 3 h 100"/>
                  <a:gd name="T26" fmla="*/ 94 w 94"/>
                  <a:gd name="T27" fmla="*/ 6 h 100"/>
                  <a:gd name="T28" fmla="*/ 91 w 94"/>
                  <a:gd name="T29" fmla="*/ 13 h 100"/>
                  <a:gd name="T30" fmla="*/ 90 w 94"/>
                  <a:gd name="T31" fmla="*/ 26 h 100"/>
                  <a:gd name="T32" fmla="*/ 86 w 94"/>
                  <a:gd name="T33" fmla="*/ 26 h 100"/>
                  <a:gd name="T34" fmla="*/ 85 w 94"/>
                  <a:gd name="T35" fmla="*/ 18 h 100"/>
                  <a:gd name="T36" fmla="*/ 78 w 94"/>
                  <a:gd name="T37" fmla="*/ 9 h 100"/>
                  <a:gd name="T38" fmla="*/ 57 w 94"/>
                  <a:gd name="T39" fmla="*/ 5 h 100"/>
                  <a:gd name="T40" fmla="*/ 40 w 94"/>
                  <a:gd name="T41" fmla="*/ 8 h 100"/>
                  <a:gd name="T42" fmla="*/ 28 w 94"/>
                  <a:gd name="T43" fmla="*/ 15 h 100"/>
                  <a:gd name="T44" fmla="*/ 19 w 94"/>
                  <a:gd name="T45" fmla="*/ 28 h 100"/>
                  <a:gd name="T46" fmla="*/ 16 w 94"/>
                  <a:gd name="T47" fmla="*/ 47 h 100"/>
                  <a:gd name="T48" fmla="*/ 29 w 94"/>
                  <a:gd name="T49" fmla="*/ 80 h 100"/>
                  <a:gd name="T50" fmla="*/ 63 w 94"/>
                  <a:gd name="T51" fmla="*/ 92 h 100"/>
                  <a:gd name="T52" fmla="*/ 81 w 94"/>
                  <a:gd name="T53" fmla="*/ 90 h 100"/>
                  <a:gd name="T54" fmla="*/ 92 w 94"/>
                  <a:gd name="T55" fmla="*/ 84 h 100"/>
                  <a:gd name="T56" fmla="*/ 94 w 94"/>
                  <a:gd name="T57" fmla="*/ 86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4" h="100">
                    <a:moveTo>
                      <a:pt x="94" y="86"/>
                    </a:moveTo>
                    <a:cubicBezTo>
                      <a:pt x="91" y="92"/>
                      <a:pt x="91" y="92"/>
                      <a:pt x="91" y="92"/>
                    </a:cubicBezTo>
                    <a:cubicBezTo>
                      <a:pt x="85" y="95"/>
                      <a:pt x="80" y="97"/>
                      <a:pt x="75" y="98"/>
                    </a:cubicBezTo>
                    <a:cubicBezTo>
                      <a:pt x="69" y="99"/>
                      <a:pt x="64" y="100"/>
                      <a:pt x="57" y="100"/>
                    </a:cubicBezTo>
                    <a:cubicBezTo>
                      <a:pt x="50" y="100"/>
                      <a:pt x="43" y="99"/>
                      <a:pt x="37" y="97"/>
                    </a:cubicBezTo>
                    <a:cubicBezTo>
                      <a:pt x="31" y="95"/>
                      <a:pt x="25" y="93"/>
                      <a:pt x="21" y="89"/>
                    </a:cubicBezTo>
                    <a:cubicBezTo>
                      <a:pt x="16" y="86"/>
                      <a:pt x="12" y="83"/>
                      <a:pt x="9" y="78"/>
                    </a:cubicBezTo>
                    <a:cubicBezTo>
                      <a:pt x="6" y="74"/>
                      <a:pt x="4" y="70"/>
                      <a:pt x="2" y="65"/>
                    </a:cubicBezTo>
                    <a:cubicBezTo>
                      <a:pt x="1" y="61"/>
                      <a:pt x="0" y="55"/>
                      <a:pt x="0" y="50"/>
                    </a:cubicBezTo>
                    <a:cubicBezTo>
                      <a:pt x="0" y="35"/>
                      <a:pt x="5" y="24"/>
                      <a:pt x="16" y="14"/>
                    </a:cubicBezTo>
                    <a:cubicBezTo>
                      <a:pt x="26" y="5"/>
                      <a:pt x="41" y="0"/>
                      <a:pt x="59" y="0"/>
                    </a:cubicBezTo>
                    <a:cubicBezTo>
                      <a:pt x="63" y="0"/>
                      <a:pt x="67" y="0"/>
                      <a:pt x="71" y="1"/>
                    </a:cubicBezTo>
                    <a:cubicBezTo>
                      <a:pt x="74" y="1"/>
                      <a:pt x="79" y="2"/>
                      <a:pt x="84" y="3"/>
                    </a:cubicBezTo>
                    <a:cubicBezTo>
                      <a:pt x="89" y="5"/>
                      <a:pt x="92" y="6"/>
                      <a:pt x="94" y="6"/>
                    </a:cubicBezTo>
                    <a:cubicBezTo>
                      <a:pt x="93" y="8"/>
                      <a:pt x="92" y="11"/>
                      <a:pt x="91" y="13"/>
                    </a:cubicBezTo>
                    <a:cubicBezTo>
                      <a:pt x="91" y="17"/>
                      <a:pt x="90" y="21"/>
                      <a:pt x="90" y="26"/>
                    </a:cubicBezTo>
                    <a:cubicBezTo>
                      <a:pt x="86" y="26"/>
                      <a:pt x="86" y="26"/>
                      <a:pt x="86" y="26"/>
                    </a:cubicBezTo>
                    <a:cubicBezTo>
                      <a:pt x="85" y="18"/>
                      <a:pt x="85" y="18"/>
                      <a:pt x="85" y="18"/>
                    </a:cubicBezTo>
                    <a:cubicBezTo>
                      <a:pt x="85" y="14"/>
                      <a:pt x="82" y="11"/>
                      <a:pt x="78" y="9"/>
                    </a:cubicBezTo>
                    <a:cubicBezTo>
                      <a:pt x="73" y="6"/>
                      <a:pt x="66" y="5"/>
                      <a:pt x="57" y="5"/>
                    </a:cubicBezTo>
                    <a:cubicBezTo>
                      <a:pt x="51" y="5"/>
                      <a:pt x="45" y="6"/>
                      <a:pt x="40" y="8"/>
                    </a:cubicBezTo>
                    <a:cubicBezTo>
                      <a:pt x="36" y="9"/>
                      <a:pt x="31" y="12"/>
                      <a:pt x="28" y="15"/>
                    </a:cubicBezTo>
                    <a:cubicBezTo>
                      <a:pt x="24" y="18"/>
                      <a:pt x="21" y="23"/>
                      <a:pt x="19" y="28"/>
                    </a:cubicBezTo>
                    <a:cubicBezTo>
                      <a:pt x="17" y="33"/>
                      <a:pt x="16" y="39"/>
                      <a:pt x="16" y="47"/>
                    </a:cubicBezTo>
                    <a:cubicBezTo>
                      <a:pt x="16" y="61"/>
                      <a:pt x="20" y="72"/>
                      <a:pt x="29" y="80"/>
                    </a:cubicBezTo>
                    <a:cubicBezTo>
                      <a:pt x="37" y="88"/>
                      <a:pt x="49" y="92"/>
                      <a:pt x="63" y="92"/>
                    </a:cubicBezTo>
                    <a:cubicBezTo>
                      <a:pt x="70" y="92"/>
                      <a:pt x="76" y="91"/>
                      <a:pt x="81" y="90"/>
                    </a:cubicBezTo>
                    <a:cubicBezTo>
                      <a:pt x="85" y="89"/>
                      <a:pt x="89" y="87"/>
                      <a:pt x="92" y="84"/>
                    </a:cubicBezTo>
                    <a:lnTo>
                      <a:pt x="94" y="8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" name="Freeform 16"/>
              <p:cNvSpPr>
                <a:spLocks noChangeAspect="1"/>
              </p:cNvSpPr>
              <p:nvPr userDrawn="1"/>
            </p:nvSpPr>
            <p:spPr bwMode="auto">
              <a:xfrm>
                <a:off x="153988" y="6300788"/>
                <a:ext cx="106363" cy="79375"/>
              </a:xfrm>
              <a:custGeom>
                <a:avLst/>
                <a:gdLst>
                  <a:gd name="T0" fmla="*/ 0 w 130"/>
                  <a:gd name="T1" fmla="*/ 4 h 97"/>
                  <a:gd name="T2" fmla="*/ 0 w 130"/>
                  <a:gd name="T3" fmla="*/ 0 h 97"/>
                  <a:gd name="T4" fmla="*/ 14 w 130"/>
                  <a:gd name="T5" fmla="*/ 0 h 97"/>
                  <a:gd name="T6" fmla="*/ 27 w 130"/>
                  <a:gd name="T7" fmla="*/ 0 h 97"/>
                  <a:gd name="T8" fmla="*/ 38 w 130"/>
                  <a:gd name="T9" fmla="*/ 24 h 97"/>
                  <a:gd name="T10" fmla="*/ 65 w 130"/>
                  <a:gd name="T11" fmla="*/ 76 h 97"/>
                  <a:gd name="T12" fmla="*/ 89 w 130"/>
                  <a:gd name="T13" fmla="*/ 28 h 97"/>
                  <a:gd name="T14" fmla="*/ 102 w 130"/>
                  <a:gd name="T15" fmla="*/ 0 h 97"/>
                  <a:gd name="T16" fmla="*/ 115 w 130"/>
                  <a:gd name="T17" fmla="*/ 0 h 97"/>
                  <a:gd name="T18" fmla="*/ 130 w 130"/>
                  <a:gd name="T19" fmla="*/ 0 h 97"/>
                  <a:gd name="T20" fmla="*/ 130 w 130"/>
                  <a:gd name="T21" fmla="*/ 4 h 97"/>
                  <a:gd name="T22" fmla="*/ 120 w 130"/>
                  <a:gd name="T23" fmla="*/ 5 h 97"/>
                  <a:gd name="T24" fmla="*/ 118 w 130"/>
                  <a:gd name="T25" fmla="*/ 7 h 97"/>
                  <a:gd name="T26" fmla="*/ 117 w 130"/>
                  <a:gd name="T27" fmla="*/ 13 h 97"/>
                  <a:gd name="T28" fmla="*/ 116 w 130"/>
                  <a:gd name="T29" fmla="*/ 32 h 97"/>
                  <a:gd name="T30" fmla="*/ 116 w 130"/>
                  <a:gd name="T31" fmla="*/ 63 h 97"/>
                  <a:gd name="T32" fmla="*/ 117 w 130"/>
                  <a:gd name="T33" fmla="*/ 81 h 97"/>
                  <a:gd name="T34" fmla="*/ 118 w 130"/>
                  <a:gd name="T35" fmla="*/ 89 h 97"/>
                  <a:gd name="T36" fmla="*/ 120 w 130"/>
                  <a:gd name="T37" fmla="*/ 90 h 97"/>
                  <a:gd name="T38" fmla="*/ 130 w 130"/>
                  <a:gd name="T39" fmla="*/ 91 h 97"/>
                  <a:gd name="T40" fmla="*/ 130 w 130"/>
                  <a:gd name="T41" fmla="*/ 95 h 97"/>
                  <a:gd name="T42" fmla="*/ 110 w 130"/>
                  <a:gd name="T43" fmla="*/ 95 h 97"/>
                  <a:gd name="T44" fmla="*/ 89 w 130"/>
                  <a:gd name="T45" fmla="*/ 95 h 97"/>
                  <a:gd name="T46" fmla="*/ 89 w 130"/>
                  <a:gd name="T47" fmla="*/ 91 h 97"/>
                  <a:gd name="T48" fmla="*/ 100 w 130"/>
                  <a:gd name="T49" fmla="*/ 90 h 97"/>
                  <a:gd name="T50" fmla="*/ 102 w 130"/>
                  <a:gd name="T51" fmla="*/ 89 h 97"/>
                  <a:gd name="T52" fmla="*/ 103 w 130"/>
                  <a:gd name="T53" fmla="*/ 82 h 97"/>
                  <a:gd name="T54" fmla="*/ 103 w 130"/>
                  <a:gd name="T55" fmla="*/ 63 h 97"/>
                  <a:gd name="T56" fmla="*/ 103 w 130"/>
                  <a:gd name="T57" fmla="*/ 14 h 97"/>
                  <a:gd name="T58" fmla="*/ 79 w 130"/>
                  <a:gd name="T59" fmla="*/ 62 h 97"/>
                  <a:gd name="T60" fmla="*/ 70 w 130"/>
                  <a:gd name="T61" fmla="*/ 81 h 97"/>
                  <a:gd name="T62" fmla="*/ 63 w 130"/>
                  <a:gd name="T63" fmla="*/ 97 h 97"/>
                  <a:gd name="T64" fmla="*/ 60 w 130"/>
                  <a:gd name="T65" fmla="*/ 97 h 97"/>
                  <a:gd name="T66" fmla="*/ 59 w 130"/>
                  <a:gd name="T67" fmla="*/ 93 h 97"/>
                  <a:gd name="T68" fmla="*/ 54 w 130"/>
                  <a:gd name="T69" fmla="*/ 83 h 97"/>
                  <a:gd name="T70" fmla="*/ 20 w 130"/>
                  <a:gd name="T71" fmla="*/ 16 h 97"/>
                  <a:gd name="T72" fmla="*/ 20 w 130"/>
                  <a:gd name="T73" fmla="*/ 63 h 97"/>
                  <a:gd name="T74" fmla="*/ 20 w 130"/>
                  <a:gd name="T75" fmla="*/ 81 h 97"/>
                  <a:gd name="T76" fmla="*/ 22 w 130"/>
                  <a:gd name="T77" fmla="*/ 89 h 97"/>
                  <a:gd name="T78" fmla="*/ 24 w 130"/>
                  <a:gd name="T79" fmla="*/ 90 h 97"/>
                  <a:gd name="T80" fmla="*/ 34 w 130"/>
                  <a:gd name="T81" fmla="*/ 91 h 97"/>
                  <a:gd name="T82" fmla="*/ 34 w 130"/>
                  <a:gd name="T83" fmla="*/ 95 h 97"/>
                  <a:gd name="T84" fmla="*/ 17 w 130"/>
                  <a:gd name="T85" fmla="*/ 95 h 97"/>
                  <a:gd name="T86" fmla="*/ 0 w 130"/>
                  <a:gd name="T87" fmla="*/ 95 h 97"/>
                  <a:gd name="T88" fmla="*/ 0 w 130"/>
                  <a:gd name="T89" fmla="*/ 91 h 97"/>
                  <a:gd name="T90" fmla="*/ 10 w 130"/>
                  <a:gd name="T91" fmla="*/ 90 h 97"/>
                  <a:gd name="T92" fmla="*/ 12 w 130"/>
                  <a:gd name="T93" fmla="*/ 89 h 97"/>
                  <a:gd name="T94" fmla="*/ 13 w 130"/>
                  <a:gd name="T95" fmla="*/ 82 h 97"/>
                  <a:gd name="T96" fmla="*/ 14 w 130"/>
                  <a:gd name="T97" fmla="*/ 63 h 97"/>
                  <a:gd name="T98" fmla="*/ 14 w 130"/>
                  <a:gd name="T99" fmla="*/ 32 h 97"/>
                  <a:gd name="T100" fmla="*/ 13 w 130"/>
                  <a:gd name="T101" fmla="*/ 14 h 97"/>
                  <a:gd name="T102" fmla="*/ 12 w 130"/>
                  <a:gd name="T103" fmla="*/ 7 h 97"/>
                  <a:gd name="T104" fmla="*/ 10 w 130"/>
                  <a:gd name="T105" fmla="*/ 5 h 97"/>
                  <a:gd name="T106" fmla="*/ 0 w 130"/>
                  <a:gd name="T107" fmla="*/ 4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30" h="97">
                    <a:moveTo>
                      <a:pt x="0" y="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9" y="0"/>
                      <a:pt x="14" y="0"/>
                    </a:cubicBezTo>
                    <a:cubicBezTo>
                      <a:pt x="18" y="0"/>
                      <a:pt x="23" y="0"/>
                      <a:pt x="27" y="0"/>
                    </a:cubicBezTo>
                    <a:cubicBezTo>
                      <a:pt x="31" y="9"/>
                      <a:pt x="35" y="17"/>
                      <a:pt x="38" y="24"/>
                    </a:cubicBezTo>
                    <a:cubicBezTo>
                      <a:pt x="65" y="76"/>
                      <a:pt x="65" y="76"/>
                      <a:pt x="65" y="76"/>
                    </a:cubicBezTo>
                    <a:cubicBezTo>
                      <a:pt x="89" y="28"/>
                      <a:pt x="89" y="28"/>
                      <a:pt x="89" y="28"/>
                    </a:cubicBezTo>
                    <a:cubicBezTo>
                      <a:pt x="96" y="15"/>
                      <a:pt x="100" y="5"/>
                      <a:pt x="102" y="0"/>
                    </a:cubicBezTo>
                    <a:cubicBezTo>
                      <a:pt x="107" y="0"/>
                      <a:pt x="112" y="0"/>
                      <a:pt x="115" y="0"/>
                    </a:cubicBezTo>
                    <a:cubicBezTo>
                      <a:pt x="118" y="0"/>
                      <a:pt x="123" y="0"/>
                      <a:pt x="130" y="0"/>
                    </a:cubicBezTo>
                    <a:cubicBezTo>
                      <a:pt x="130" y="4"/>
                      <a:pt x="130" y="4"/>
                      <a:pt x="130" y="4"/>
                    </a:cubicBezTo>
                    <a:cubicBezTo>
                      <a:pt x="125" y="4"/>
                      <a:pt x="121" y="5"/>
                      <a:pt x="120" y="5"/>
                    </a:cubicBezTo>
                    <a:cubicBezTo>
                      <a:pt x="119" y="5"/>
                      <a:pt x="118" y="6"/>
                      <a:pt x="118" y="7"/>
                    </a:cubicBezTo>
                    <a:cubicBezTo>
                      <a:pt x="117" y="8"/>
                      <a:pt x="117" y="10"/>
                      <a:pt x="117" y="13"/>
                    </a:cubicBezTo>
                    <a:cubicBezTo>
                      <a:pt x="116" y="14"/>
                      <a:pt x="116" y="20"/>
                      <a:pt x="116" y="32"/>
                    </a:cubicBezTo>
                    <a:cubicBezTo>
                      <a:pt x="116" y="63"/>
                      <a:pt x="116" y="63"/>
                      <a:pt x="116" y="63"/>
                    </a:cubicBezTo>
                    <a:cubicBezTo>
                      <a:pt x="116" y="69"/>
                      <a:pt x="116" y="75"/>
                      <a:pt x="117" y="81"/>
                    </a:cubicBezTo>
                    <a:cubicBezTo>
                      <a:pt x="117" y="85"/>
                      <a:pt x="117" y="88"/>
                      <a:pt x="118" y="89"/>
                    </a:cubicBezTo>
                    <a:cubicBezTo>
                      <a:pt x="118" y="89"/>
                      <a:pt x="119" y="90"/>
                      <a:pt x="120" y="90"/>
                    </a:cubicBezTo>
                    <a:cubicBezTo>
                      <a:pt x="121" y="91"/>
                      <a:pt x="125" y="91"/>
                      <a:pt x="130" y="91"/>
                    </a:cubicBezTo>
                    <a:cubicBezTo>
                      <a:pt x="130" y="95"/>
                      <a:pt x="130" y="95"/>
                      <a:pt x="130" y="95"/>
                    </a:cubicBezTo>
                    <a:cubicBezTo>
                      <a:pt x="121" y="95"/>
                      <a:pt x="114" y="95"/>
                      <a:pt x="110" y="95"/>
                    </a:cubicBezTo>
                    <a:cubicBezTo>
                      <a:pt x="107" y="95"/>
                      <a:pt x="100" y="95"/>
                      <a:pt x="89" y="95"/>
                    </a:cubicBezTo>
                    <a:cubicBezTo>
                      <a:pt x="89" y="91"/>
                      <a:pt x="89" y="91"/>
                      <a:pt x="89" y="91"/>
                    </a:cubicBezTo>
                    <a:cubicBezTo>
                      <a:pt x="95" y="91"/>
                      <a:pt x="98" y="91"/>
                      <a:pt x="100" y="90"/>
                    </a:cubicBezTo>
                    <a:cubicBezTo>
                      <a:pt x="101" y="90"/>
                      <a:pt x="102" y="89"/>
                      <a:pt x="102" y="89"/>
                    </a:cubicBezTo>
                    <a:cubicBezTo>
                      <a:pt x="103" y="88"/>
                      <a:pt x="103" y="86"/>
                      <a:pt x="103" y="82"/>
                    </a:cubicBezTo>
                    <a:cubicBezTo>
                      <a:pt x="103" y="81"/>
                      <a:pt x="103" y="75"/>
                      <a:pt x="103" y="63"/>
                    </a:cubicBezTo>
                    <a:cubicBezTo>
                      <a:pt x="103" y="14"/>
                      <a:pt x="103" y="14"/>
                      <a:pt x="103" y="14"/>
                    </a:cubicBezTo>
                    <a:cubicBezTo>
                      <a:pt x="79" y="62"/>
                      <a:pt x="79" y="62"/>
                      <a:pt x="79" y="62"/>
                    </a:cubicBezTo>
                    <a:cubicBezTo>
                      <a:pt x="75" y="70"/>
                      <a:pt x="72" y="76"/>
                      <a:pt x="70" y="81"/>
                    </a:cubicBezTo>
                    <a:cubicBezTo>
                      <a:pt x="69" y="84"/>
                      <a:pt x="66" y="89"/>
                      <a:pt x="63" y="97"/>
                    </a:cubicBezTo>
                    <a:cubicBezTo>
                      <a:pt x="60" y="97"/>
                      <a:pt x="60" y="97"/>
                      <a:pt x="60" y="97"/>
                    </a:cubicBezTo>
                    <a:cubicBezTo>
                      <a:pt x="60" y="95"/>
                      <a:pt x="59" y="94"/>
                      <a:pt x="59" y="93"/>
                    </a:cubicBezTo>
                    <a:cubicBezTo>
                      <a:pt x="54" y="83"/>
                      <a:pt x="54" y="83"/>
                      <a:pt x="54" y="83"/>
                    </a:cubicBezTo>
                    <a:cubicBezTo>
                      <a:pt x="20" y="16"/>
                      <a:pt x="20" y="16"/>
                      <a:pt x="20" y="16"/>
                    </a:cubicBezTo>
                    <a:cubicBezTo>
                      <a:pt x="20" y="63"/>
                      <a:pt x="20" y="63"/>
                      <a:pt x="20" y="63"/>
                    </a:cubicBezTo>
                    <a:cubicBezTo>
                      <a:pt x="20" y="69"/>
                      <a:pt x="20" y="75"/>
                      <a:pt x="20" y="81"/>
                    </a:cubicBezTo>
                    <a:cubicBezTo>
                      <a:pt x="21" y="85"/>
                      <a:pt x="21" y="88"/>
                      <a:pt x="22" y="89"/>
                    </a:cubicBezTo>
                    <a:cubicBezTo>
                      <a:pt x="22" y="89"/>
                      <a:pt x="23" y="90"/>
                      <a:pt x="24" y="90"/>
                    </a:cubicBezTo>
                    <a:cubicBezTo>
                      <a:pt x="25" y="91"/>
                      <a:pt x="29" y="91"/>
                      <a:pt x="34" y="91"/>
                    </a:cubicBezTo>
                    <a:cubicBezTo>
                      <a:pt x="34" y="95"/>
                      <a:pt x="34" y="95"/>
                      <a:pt x="34" y="95"/>
                    </a:cubicBezTo>
                    <a:cubicBezTo>
                      <a:pt x="17" y="95"/>
                      <a:pt x="17" y="95"/>
                      <a:pt x="17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5" y="91"/>
                      <a:pt x="8" y="91"/>
                      <a:pt x="10" y="90"/>
                    </a:cubicBezTo>
                    <a:cubicBezTo>
                      <a:pt x="11" y="90"/>
                      <a:pt x="12" y="89"/>
                      <a:pt x="12" y="89"/>
                    </a:cubicBezTo>
                    <a:cubicBezTo>
                      <a:pt x="13" y="88"/>
                      <a:pt x="13" y="86"/>
                      <a:pt x="13" y="82"/>
                    </a:cubicBezTo>
                    <a:cubicBezTo>
                      <a:pt x="13" y="81"/>
                      <a:pt x="13" y="75"/>
                      <a:pt x="14" y="63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26"/>
                      <a:pt x="13" y="20"/>
                      <a:pt x="13" y="14"/>
                    </a:cubicBezTo>
                    <a:cubicBezTo>
                      <a:pt x="13" y="10"/>
                      <a:pt x="13" y="8"/>
                      <a:pt x="12" y="7"/>
                    </a:cubicBezTo>
                    <a:cubicBezTo>
                      <a:pt x="12" y="6"/>
                      <a:pt x="11" y="5"/>
                      <a:pt x="10" y="5"/>
                    </a:cubicBezTo>
                    <a:cubicBezTo>
                      <a:pt x="8" y="5"/>
                      <a:pt x="5" y="4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3" name="Freeform 17"/>
              <p:cNvSpPr>
                <a:spLocks noChangeAspect="1" noEditPoints="1"/>
              </p:cNvSpPr>
              <p:nvPr userDrawn="1"/>
            </p:nvSpPr>
            <p:spPr bwMode="auto">
              <a:xfrm>
                <a:off x="265113" y="6299200"/>
                <a:ext cx="87313" cy="79375"/>
              </a:xfrm>
              <a:custGeom>
                <a:avLst/>
                <a:gdLst>
                  <a:gd name="T0" fmla="*/ 15 w 107"/>
                  <a:gd name="T1" fmla="*/ 96 h 96"/>
                  <a:gd name="T2" fmla="*/ 33 w 107"/>
                  <a:gd name="T3" fmla="*/ 96 h 96"/>
                  <a:gd name="T4" fmla="*/ 33 w 107"/>
                  <a:gd name="T5" fmla="*/ 92 h 96"/>
                  <a:gd name="T6" fmla="*/ 24 w 107"/>
                  <a:gd name="T7" fmla="*/ 92 h 96"/>
                  <a:gd name="T8" fmla="*/ 21 w 107"/>
                  <a:gd name="T9" fmla="*/ 90 h 96"/>
                  <a:gd name="T10" fmla="*/ 21 w 107"/>
                  <a:gd name="T11" fmla="*/ 89 h 96"/>
                  <a:gd name="T12" fmla="*/ 23 w 107"/>
                  <a:gd name="T13" fmla="*/ 82 h 96"/>
                  <a:gd name="T14" fmla="*/ 30 w 107"/>
                  <a:gd name="T15" fmla="*/ 65 h 96"/>
                  <a:gd name="T16" fmla="*/ 71 w 107"/>
                  <a:gd name="T17" fmla="*/ 65 h 96"/>
                  <a:gd name="T18" fmla="*/ 80 w 107"/>
                  <a:gd name="T19" fmla="*/ 85 h 96"/>
                  <a:gd name="T20" fmla="*/ 81 w 107"/>
                  <a:gd name="T21" fmla="*/ 89 h 96"/>
                  <a:gd name="T22" fmla="*/ 80 w 107"/>
                  <a:gd name="T23" fmla="*/ 91 h 96"/>
                  <a:gd name="T24" fmla="*/ 78 w 107"/>
                  <a:gd name="T25" fmla="*/ 92 h 96"/>
                  <a:gd name="T26" fmla="*/ 68 w 107"/>
                  <a:gd name="T27" fmla="*/ 92 h 96"/>
                  <a:gd name="T28" fmla="*/ 68 w 107"/>
                  <a:gd name="T29" fmla="*/ 96 h 96"/>
                  <a:gd name="T30" fmla="*/ 91 w 107"/>
                  <a:gd name="T31" fmla="*/ 96 h 96"/>
                  <a:gd name="T32" fmla="*/ 107 w 107"/>
                  <a:gd name="T33" fmla="*/ 96 h 96"/>
                  <a:gd name="T34" fmla="*/ 107 w 107"/>
                  <a:gd name="T35" fmla="*/ 92 h 96"/>
                  <a:gd name="T36" fmla="*/ 99 w 107"/>
                  <a:gd name="T37" fmla="*/ 91 h 96"/>
                  <a:gd name="T38" fmla="*/ 96 w 107"/>
                  <a:gd name="T39" fmla="*/ 88 h 96"/>
                  <a:gd name="T40" fmla="*/ 87 w 107"/>
                  <a:gd name="T41" fmla="*/ 68 h 96"/>
                  <a:gd name="T42" fmla="*/ 56 w 107"/>
                  <a:gd name="T43" fmla="*/ 0 h 96"/>
                  <a:gd name="T44" fmla="*/ 52 w 107"/>
                  <a:gd name="T45" fmla="*/ 0 h 96"/>
                  <a:gd name="T46" fmla="*/ 40 w 107"/>
                  <a:gd name="T47" fmla="*/ 28 h 96"/>
                  <a:gd name="T48" fmla="*/ 22 w 107"/>
                  <a:gd name="T49" fmla="*/ 66 h 96"/>
                  <a:gd name="T50" fmla="*/ 13 w 107"/>
                  <a:gd name="T51" fmla="*/ 85 h 96"/>
                  <a:gd name="T52" fmla="*/ 9 w 107"/>
                  <a:gd name="T53" fmla="*/ 90 h 96"/>
                  <a:gd name="T54" fmla="*/ 7 w 107"/>
                  <a:gd name="T55" fmla="*/ 92 h 96"/>
                  <a:gd name="T56" fmla="*/ 0 w 107"/>
                  <a:gd name="T57" fmla="*/ 92 h 96"/>
                  <a:gd name="T58" fmla="*/ 0 w 107"/>
                  <a:gd name="T59" fmla="*/ 96 h 96"/>
                  <a:gd name="T60" fmla="*/ 15 w 107"/>
                  <a:gd name="T61" fmla="*/ 96 h 96"/>
                  <a:gd name="T62" fmla="*/ 51 w 107"/>
                  <a:gd name="T63" fmla="*/ 18 h 96"/>
                  <a:gd name="T64" fmla="*/ 68 w 107"/>
                  <a:gd name="T65" fmla="*/ 59 h 96"/>
                  <a:gd name="T66" fmla="*/ 33 w 107"/>
                  <a:gd name="T67" fmla="*/ 59 h 96"/>
                  <a:gd name="T68" fmla="*/ 51 w 107"/>
                  <a:gd name="T69" fmla="*/ 18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7" h="96">
                    <a:moveTo>
                      <a:pt x="15" y="96"/>
                    </a:moveTo>
                    <a:cubicBezTo>
                      <a:pt x="19" y="96"/>
                      <a:pt x="25" y="96"/>
                      <a:pt x="33" y="96"/>
                    </a:cubicBezTo>
                    <a:cubicBezTo>
                      <a:pt x="33" y="92"/>
                      <a:pt x="33" y="92"/>
                      <a:pt x="33" y="92"/>
                    </a:cubicBezTo>
                    <a:cubicBezTo>
                      <a:pt x="28" y="92"/>
                      <a:pt x="25" y="92"/>
                      <a:pt x="24" y="92"/>
                    </a:cubicBezTo>
                    <a:cubicBezTo>
                      <a:pt x="22" y="91"/>
                      <a:pt x="22" y="91"/>
                      <a:pt x="21" y="90"/>
                    </a:cubicBezTo>
                    <a:cubicBezTo>
                      <a:pt x="21" y="90"/>
                      <a:pt x="21" y="89"/>
                      <a:pt x="21" y="89"/>
                    </a:cubicBezTo>
                    <a:cubicBezTo>
                      <a:pt x="21" y="87"/>
                      <a:pt x="21" y="85"/>
                      <a:pt x="23" y="82"/>
                    </a:cubicBezTo>
                    <a:cubicBezTo>
                      <a:pt x="30" y="65"/>
                      <a:pt x="30" y="65"/>
                      <a:pt x="30" y="65"/>
                    </a:cubicBezTo>
                    <a:cubicBezTo>
                      <a:pt x="71" y="65"/>
                      <a:pt x="71" y="65"/>
                      <a:pt x="71" y="65"/>
                    </a:cubicBezTo>
                    <a:cubicBezTo>
                      <a:pt x="80" y="85"/>
                      <a:pt x="80" y="85"/>
                      <a:pt x="80" y="85"/>
                    </a:cubicBezTo>
                    <a:cubicBezTo>
                      <a:pt x="81" y="87"/>
                      <a:pt x="81" y="88"/>
                      <a:pt x="81" y="89"/>
                    </a:cubicBezTo>
                    <a:cubicBezTo>
                      <a:pt x="81" y="90"/>
                      <a:pt x="81" y="90"/>
                      <a:pt x="80" y="91"/>
                    </a:cubicBezTo>
                    <a:cubicBezTo>
                      <a:pt x="80" y="91"/>
                      <a:pt x="79" y="91"/>
                      <a:pt x="78" y="92"/>
                    </a:cubicBezTo>
                    <a:cubicBezTo>
                      <a:pt x="77" y="92"/>
                      <a:pt x="74" y="92"/>
                      <a:pt x="68" y="92"/>
                    </a:cubicBezTo>
                    <a:cubicBezTo>
                      <a:pt x="68" y="96"/>
                      <a:pt x="68" y="96"/>
                      <a:pt x="68" y="96"/>
                    </a:cubicBezTo>
                    <a:cubicBezTo>
                      <a:pt x="91" y="96"/>
                      <a:pt x="91" y="96"/>
                      <a:pt x="91" y="96"/>
                    </a:cubicBezTo>
                    <a:cubicBezTo>
                      <a:pt x="94" y="96"/>
                      <a:pt x="99" y="96"/>
                      <a:pt x="107" y="96"/>
                    </a:cubicBezTo>
                    <a:cubicBezTo>
                      <a:pt x="107" y="92"/>
                      <a:pt x="107" y="92"/>
                      <a:pt x="107" y="92"/>
                    </a:cubicBezTo>
                    <a:cubicBezTo>
                      <a:pt x="103" y="92"/>
                      <a:pt x="100" y="92"/>
                      <a:pt x="99" y="91"/>
                    </a:cubicBezTo>
                    <a:cubicBezTo>
                      <a:pt x="98" y="91"/>
                      <a:pt x="97" y="90"/>
                      <a:pt x="96" y="88"/>
                    </a:cubicBezTo>
                    <a:cubicBezTo>
                      <a:pt x="95" y="85"/>
                      <a:pt x="92" y="79"/>
                      <a:pt x="87" y="68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46" y="14"/>
                      <a:pt x="42" y="24"/>
                      <a:pt x="40" y="28"/>
                    </a:cubicBezTo>
                    <a:cubicBezTo>
                      <a:pt x="22" y="66"/>
                      <a:pt x="22" y="66"/>
                      <a:pt x="22" y="66"/>
                    </a:cubicBezTo>
                    <a:cubicBezTo>
                      <a:pt x="17" y="77"/>
                      <a:pt x="13" y="83"/>
                      <a:pt x="13" y="85"/>
                    </a:cubicBezTo>
                    <a:cubicBezTo>
                      <a:pt x="11" y="88"/>
                      <a:pt x="10" y="90"/>
                      <a:pt x="9" y="90"/>
                    </a:cubicBezTo>
                    <a:cubicBezTo>
                      <a:pt x="8" y="91"/>
                      <a:pt x="8" y="91"/>
                      <a:pt x="7" y="92"/>
                    </a:cubicBezTo>
                    <a:cubicBezTo>
                      <a:pt x="6" y="92"/>
                      <a:pt x="3" y="92"/>
                      <a:pt x="0" y="92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5" y="96"/>
                      <a:pt x="10" y="96"/>
                      <a:pt x="15" y="96"/>
                    </a:cubicBezTo>
                    <a:close/>
                    <a:moveTo>
                      <a:pt x="51" y="18"/>
                    </a:moveTo>
                    <a:cubicBezTo>
                      <a:pt x="68" y="59"/>
                      <a:pt x="68" y="59"/>
                      <a:pt x="68" y="59"/>
                    </a:cubicBezTo>
                    <a:cubicBezTo>
                      <a:pt x="33" y="59"/>
                      <a:pt x="33" y="59"/>
                      <a:pt x="33" y="59"/>
                    </a:cubicBezTo>
                    <a:lnTo>
                      <a:pt x="51" y="18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4" name="Freeform 18"/>
              <p:cNvSpPr>
                <a:spLocks noChangeAspect="1"/>
              </p:cNvSpPr>
              <p:nvPr userDrawn="1"/>
            </p:nvSpPr>
            <p:spPr bwMode="auto">
              <a:xfrm>
                <a:off x="336550" y="6300788"/>
                <a:ext cx="77788" cy="69850"/>
              </a:xfrm>
              <a:custGeom>
                <a:avLst/>
                <a:gdLst>
                  <a:gd name="T0" fmla="*/ 77 w 105"/>
                  <a:gd name="T1" fmla="*/ 14 h 95"/>
                  <a:gd name="T2" fmla="*/ 82 w 105"/>
                  <a:gd name="T3" fmla="*/ 7 h 95"/>
                  <a:gd name="T4" fmla="*/ 80 w 105"/>
                  <a:gd name="T5" fmla="*/ 5 h 95"/>
                  <a:gd name="T6" fmla="*/ 70 w 105"/>
                  <a:gd name="T7" fmla="*/ 4 h 95"/>
                  <a:gd name="T8" fmla="*/ 70 w 105"/>
                  <a:gd name="T9" fmla="*/ 0 h 95"/>
                  <a:gd name="T10" fmla="*/ 89 w 105"/>
                  <a:gd name="T11" fmla="*/ 0 h 95"/>
                  <a:gd name="T12" fmla="*/ 105 w 105"/>
                  <a:gd name="T13" fmla="*/ 0 h 95"/>
                  <a:gd name="T14" fmla="*/ 105 w 105"/>
                  <a:gd name="T15" fmla="*/ 4 h 95"/>
                  <a:gd name="T16" fmla="*/ 96 w 105"/>
                  <a:gd name="T17" fmla="*/ 5 h 95"/>
                  <a:gd name="T18" fmla="*/ 92 w 105"/>
                  <a:gd name="T19" fmla="*/ 7 h 95"/>
                  <a:gd name="T20" fmla="*/ 87 w 105"/>
                  <a:gd name="T21" fmla="*/ 13 h 95"/>
                  <a:gd name="T22" fmla="*/ 66 w 105"/>
                  <a:gd name="T23" fmla="*/ 43 h 95"/>
                  <a:gd name="T24" fmla="*/ 59 w 105"/>
                  <a:gd name="T25" fmla="*/ 54 h 95"/>
                  <a:gd name="T26" fmla="*/ 59 w 105"/>
                  <a:gd name="T27" fmla="*/ 58 h 95"/>
                  <a:gd name="T28" fmla="*/ 59 w 105"/>
                  <a:gd name="T29" fmla="*/ 63 h 95"/>
                  <a:gd name="T30" fmla="*/ 59 w 105"/>
                  <a:gd name="T31" fmla="*/ 81 h 95"/>
                  <a:gd name="T32" fmla="*/ 60 w 105"/>
                  <a:gd name="T33" fmla="*/ 89 h 95"/>
                  <a:gd name="T34" fmla="*/ 63 w 105"/>
                  <a:gd name="T35" fmla="*/ 90 h 95"/>
                  <a:gd name="T36" fmla="*/ 73 w 105"/>
                  <a:gd name="T37" fmla="*/ 91 h 95"/>
                  <a:gd name="T38" fmla="*/ 73 w 105"/>
                  <a:gd name="T39" fmla="*/ 95 h 95"/>
                  <a:gd name="T40" fmla="*/ 53 w 105"/>
                  <a:gd name="T41" fmla="*/ 95 h 95"/>
                  <a:gd name="T42" fmla="*/ 32 w 105"/>
                  <a:gd name="T43" fmla="*/ 95 h 95"/>
                  <a:gd name="T44" fmla="*/ 32 w 105"/>
                  <a:gd name="T45" fmla="*/ 91 h 95"/>
                  <a:gd name="T46" fmla="*/ 42 w 105"/>
                  <a:gd name="T47" fmla="*/ 90 h 95"/>
                  <a:gd name="T48" fmla="*/ 44 w 105"/>
                  <a:gd name="T49" fmla="*/ 89 h 95"/>
                  <a:gd name="T50" fmla="*/ 45 w 105"/>
                  <a:gd name="T51" fmla="*/ 82 h 95"/>
                  <a:gd name="T52" fmla="*/ 46 w 105"/>
                  <a:gd name="T53" fmla="*/ 63 h 95"/>
                  <a:gd name="T54" fmla="*/ 46 w 105"/>
                  <a:gd name="T55" fmla="*/ 56 h 95"/>
                  <a:gd name="T56" fmla="*/ 43 w 105"/>
                  <a:gd name="T57" fmla="*/ 50 h 95"/>
                  <a:gd name="T58" fmla="*/ 35 w 105"/>
                  <a:gd name="T59" fmla="*/ 39 h 95"/>
                  <a:gd name="T60" fmla="*/ 17 w 105"/>
                  <a:gd name="T61" fmla="*/ 13 h 95"/>
                  <a:gd name="T62" fmla="*/ 13 w 105"/>
                  <a:gd name="T63" fmla="*/ 7 h 95"/>
                  <a:gd name="T64" fmla="*/ 9 w 105"/>
                  <a:gd name="T65" fmla="*/ 5 h 95"/>
                  <a:gd name="T66" fmla="*/ 0 w 105"/>
                  <a:gd name="T67" fmla="*/ 4 h 95"/>
                  <a:gd name="T68" fmla="*/ 0 w 105"/>
                  <a:gd name="T69" fmla="*/ 0 h 95"/>
                  <a:gd name="T70" fmla="*/ 17 w 105"/>
                  <a:gd name="T71" fmla="*/ 0 h 95"/>
                  <a:gd name="T72" fmla="*/ 43 w 105"/>
                  <a:gd name="T73" fmla="*/ 0 h 95"/>
                  <a:gd name="T74" fmla="*/ 43 w 105"/>
                  <a:gd name="T75" fmla="*/ 4 h 95"/>
                  <a:gd name="T76" fmla="*/ 32 w 105"/>
                  <a:gd name="T77" fmla="*/ 5 h 95"/>
                  <a:gd name="T78" fmla="*/ 30 w 105"/>
                  <a:gd name="T79" fmla="*/ 7 h 95"/>
                  <a:gd name="T80" fmla="*/ 34 w 105"/>
                  <a:gd name="T81" fmla="*/ 14 h 95"/>
                  <a:gd name="T82" fmla="*/ 55 w 105"/>
                  <a:gd name="T83" fmla="*/ 48 h 95"/>
                  <a:gd name="T84" fmla="*/ 77 w 105"/>
                  <a:gd name="T85" fmla="*/ 14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05" h="95">
                    <a:moveTo>
                      <a:pt x="77" y="14"/>
                    </a:moveTo>
                    <a:cubicBezTo>
                      <a:pt x="80" y="10"/>
                      <a:pt x="82" y="7"/>
                      <a:pt x="82" y="7"/>
                    </a:cubicBezTo>
                    <a:cubicBezTo>
                      <a:pt x="82" y="6"/>
                      <a:pt x="81" y="5"/>
                      <a:pt x="80" y="5"/>
                    </a:cubicBezTo>
                    <a:cubicBezTo>
                      <a:pt x="79" y="5"/>
                      <a:pt x="75" y="4"/>
                      <a:pt x="70" y="4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79" y="0"/>
                      <a:pt x="84" y="0"/>
                      <a:pt x="89" y="0"/>
                    </a:cubicBezTo>
                    <a:cubicBezTo>
                      <a:pt x="93" y="0"/>
                      <a:pt x="96" y="0"/>
                      <a:pt x="105" y="0"/>
                    </a:cubicBezTo>
                    <a:cubicBezTo>
                      <a:pt x="105" y="4"/>
                      <a:pt x="105" y="4"/>
                      <a:pt x="105" y="4"/>
                    </a:cubicBezTo>
                    <a:cubicBezTo>
                      <a:pt x="100" y="4"/>
                      <a:pt x="97" y="5"/>
                      <a:pt x="96" y="5"/>
                    </a:cubicBezTo>
                    <a:cubicBezTo>
                      <a:pt x="95" y="5"/>
                      <a:pt x="93" y="6"/>
                      <a:pt x="92" y="7"/>
                    </a:cubicBezTo>
                    <a:cubicBezTo>
                      <a:pt x="91" y="7"/>
                      <a:pt x="89" y="10"/>
                      <a:pt x="87" y="13"/>
                    </a:cubicBezTo>
                    <a:cubicBezTo>
                      <a:pt x="66" y="43"/>
                      <a:pt x="66" y="43"/>
                      <a:pt x="66" y="43"/>
                    </a:cubicBezTo>
                    <a:cubicBezTo>
                      <a:pt x="62" y="49"/>
                      <a:pt x="60" y="53"/>
                      <a:pt x="59" y="54"/>
                    </a:cubicBezTo>
                    <a:cubicBezTo>
                      <a:pt x="59" y="56"/>
                      <a:pt x="59" y="57"/>
                      <a:pt x="59" y="58"/>
                    </a:cubicBezTo>
                    <a:cubicBezTo>
                      <a:pt x="59" y="63"/>
                      <a:pt x="59" y="63"/>
                      <a:pt x="59" y="63"/>
                    </a:cubicBezTo>
                    <a:cubicBezTo>
                      <a:pt x="59" y="69"/>
                      <a:pt x="59" y="75"/>
                      <a:pt x="59" y="81"/>
                    </a:cubicBezTo>
                    <a:cubicBezTo>
                      <a:pt x="59" y="85"/>
                      <a:pt x="60" y="88"/>
                      <a:pt x="60" y="89"/>
                    </a:cubicBezTo>
                    <a:cubicBezTo>
                      <a:pt x="61" y="89"/>
                      <a:pt x="61" y="90"/>
                      <a:pt x="63" y="90"/>
                    </a:cubicBezTo>
                    <a:cubicBezTo>
                      <a:pt x="64" y="91"/>
                      <a:pt x="67" y="91"/>
                      <a:pt x="73" y="91"/>
                    </a:cubicBezTo>
                    <a:cubicBezTo>
                      <a:pt x="73" y="95"/>
                      <a:pt x="73" y="95"/>
                      <a:pt x="73" y="95"/>
                    </a:cubicBezTo>
                    <a:cubicBezTo>
                      <a:pt x="65" y="95"/>
                      <a:pt x="58" y="95"/>
                      <a:pt x="53" y="95"/>
                    </a:cubicBezTo>
                    <a:cubicBezTo>
                      <a:pt x="47" y="95"/>
                      <a:pt x="40" y="95"/>
                      <a:pt x="32" y="95"/>
                    </a:cubicBezTo>
                    <a:cubicBezTo>
                      <a:pt x="32" y="91"/>
                      <a:pt x="32" y="91"/>
                      <a:pt x="32" y="91"/>
                    </a:cubicBezTo>
                    <a:cubicBezTo>
                      <a:pt x="37" y="91"/>
                      <a:pt x="40" y="91"/>
                      <a:pt x="42" y="90"/>
                    </a:cubicBezTo>
                    <a:cubicBezTo>
                      <a:pt x="43" y="90"/>
                      <a:pt x="44" y="90"/>
                      <a:pt x="44" y="89"/>
                    </a:cubicBezTo>
                    <a:cubicBezTo>
                      <a:pt x="45" y="88"/>
                      <a:pt x="45" y="86"/>
                      <a:pt x="45" y="82"/>
                    </a:cubicBezTo>
                    <a:cubicBezTo>
                      <a:pt x="45" y="81"/>
                      <a:pt x="45" y="75"/>
                      <a:pt x="46" y="63"/>
                    </a:cubicBezTo>
                    <a:cubicBezTo>
                      <a:pt x="46" y="56"/>
                      <a:pt x="46" y="56"/>
                      <a:pt x="46" y="56"/>
                    </a:cubicBezTo>
                    <a:cubicBezTo>
                      <a:pt x="45" y="54"/>
                      <a:pt x="44" y="52"/>
                      <a:pt x="43" y="50"/>
                    </a:cubicBezTo>
                    <a:cubicBezTo>
                      <a:pt x="42" y="49"/>
                      <a:pt x="40" y="45"/>
                      <a:pt x="35" y="39"/>
                    </a:cubicBezTo>
                    <a:cubicBezTo>
                      <a:pt x="17" y="13"/>
                      <a:pt x="17" y="13"/>
                      <a:pt x="17" y="13"/>
                    </a:cubicBezTo>
                    <a:cubicBezTo>
                      <a:pt x="15" y="10"/>
                      <a:pt x="14" y="7"/>
                      <a:pt x="13" y="7"/>
                    </a:cubicBezTo>
                    <a:cubicBezTo>
                      <a:pt x="12" y="6"/>
                      <a:pt x="10" y="5"/>
                      <a:pt x="9" y="5"/>
                    </a:cubicBezTo>
                    <a:cubicBezTo>
                      <a:pt x="8" y="5"/>
                      <a:pt x="6" y="4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0"/>
                      <a:pt x="12" y="0"/>
                      <a:pt x="17" y="0"/>
                    </a:cubicBezTo>
                    <a:cubicBezTo>
                      <a:pt x="22" y="0"/>
                      <a:pt x="34" y="0"/>
                      <a:pt x="43" y="0"/>
                    </a:cubicBezTo>
                    <a:cubicBezTo>
                      <a:pt x="43" y="4"/>
                      <a:pt x="43" y="4"/>
                      <a:pt x="43" y="4"/>
                    </a:cubicBezTo>
                    <a:cubicBezTo>
                      <a:pt x="38" y="4"/>
                      <a:pt x="33" y="5"/>
                      <a:pt x="32" y="5"/>
                    </a:cubicBezTo>
                    <a:cubicBezTo>
                      <a:pt x="31" y="5"/>
                      <a:pt x="30" y="6"/>
                      <a:pt x="30" y="7"/>
                    </a:cubicBezTo>
                    <a:cubicBezTo>
                      <a:pt x="30" y="7"/>
                      <a:pt x="31" y="10"/>
                      <a:pt x="34" y="14"/>
                    </a:cubicBezTo>
                    <a:cubicBezTo>
                      <a:pt x="55" y="48"/>
                      <a:pt x="55" y="48"/>
                      <a:pt x="55" y="48"/>
                    </a:cubicBezTo>
                    <a:lnTo>
                      <a:pt x="77" y="14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5" name="Freeform 19"/>
              <p:cNvSpPr>
                <a:spLocks noChangeAspect="1" noEditPoints="1"/>
              </p:cNvSpPr>
              <p:nvPr userDrawn="1"/>
            </p:nvSpPr>
            <p:spPr bwMode="auto">
              <a:xfrm>
                <a:off x="420688" y="6299200"/>
                <a:ext cx="85725" cy="80963"/>
              </a:xfrm>
              <a:custGeom>
                <a:avLst/>
                <a:gdLst>
                  <a:gd name="T0" fmla="*/ 19 w 106"/>
                  <a:gd name="T1" fmla="*/ 24 h 99"/>
                  <a:gd name="T2" fmla="*/ 31 w 106"/>
                  <a:gd name="T3" fmla="*/ 10 h 99"/>
                  <a:gd name="T4" fmla="*/ 51 w 106"/>
                  <a:gd name="T5" fmla="*/ 5 h 99"/>
                  <a:gd name="T6" fmla="*/ 66 w 106"/>
                  <a:gd name="T7" fmla="*/ 8 h 99"/>
                  <a:gd name="T8" fmla="*/ 76 w 106"/>
                  <a:gd name="T9" fmla="*/ 13 h 99"/>
                  <a:gd name="T10" fmla="*/ 84 w 106"/>
                  <a:gd name="T11" fmla="*/ 21 h 99"/>
                  <a:gd name="T12" fmla="*/ 88 w 106"/>
                  <a:gd name="T13" fmla="*/ 31 h 99"/>
                  <a:gd name="T14" fmla="*/ 91 w 106"/>
                  <a:gd name="T15" fmla="*/ 51 h 99"/>
                  <a:gd name="T16" fmla="*/ 87 w 106"/>
                  <a:gd name="T17" fmla="*/ 73 h 99"/>
                  <a:gd name="T18" fmla="*/ 75 w 106"/>
                  <a:gd name="T19" fmla="*/ 88 h 99"/>
                  <a:gd name="T20" fmla="*/ 55 w 106"/>
                  <a:gd name="T21" fmla="*/ 93 h 99"/>
                  <a:gd name="T22" fmla="*/ 40 w 106"/>
                  <a:gd name="T23" fmla="*/ 91 h 99"/>
                  <a:gd name="T24" fmla="*/ 28 w 106"/>
                  <a:gd name="T25" fmla="*/ 82 h 99"/>
                  <a:gd name="T26" fmla="*/ 19 w 106"/>
                  <a:gd name="T27" fmla="*/ 69 h 99"/>
                  <a:gd name="T28" fmla="*/ 16 w 106"/>
                  <a:gd name="T29" fmla="*/ 57 h 99"/>
                  <a:gd name="T30" fmla="*/ 14 w 106"/>
                  <a:gd name="T31" fmla="*/ 45 h 99"/>
                  <a:gd name="T32" fmla="*/ 19 w 106"/>
                  <a:gd name="T33" fmla="*/ 24 h 99"/>
                  <a:gd name="T34" fmla="*/ 3 w 106"/>
                  <a:gd name="T35" fmla="*/ 69 h 99"/>
                  <a:gd name="T36" fmla="*/ 13 w 106"/>
                  <a:gd name="T37" fmla="*/ 86 h 99"/>
                  <a:gd name="T38" fmla="*/ 29 w 106"/>
                  <a:gd name="T39" fmla="*/ 96 h 99"/>
                  <a:gd name="T40" fmla="*/ 50 w 106"/>
                  <a:gd name="T41" fmla="*/ 99 h 99"/>
                  <a:gd name="T42" fmla="*/ 90 w 106"/>
                  <a:gd name="T43" fmla="*/ 84 h 99"/>
                  <a:gd name="T44" fmla="*/ 106 w 106"/>
                  <a:gd name="T45" fmla="*/ 46 h 99"/>
                  <a:gd name="T46" fmla="*/ 105 w 106"/>
                  <a:gd name="T47" fmla="*/ 33 h 99"/>
                  <a:gd name="T48" fmla="*/ 101 w 106"/>
                  <a:gd name="T49" fmla="*/ 22 h 99"/>
                  <a:gd name="T50" fmla="*/ 91 w 106"/>
                  <a:gd name="T51" fmla="*/ 11 h 99"/>
                  <a:gd name="T52" fmla="*/ 75 w 106"/>
                  <a:gd name="T53" fmla="*/ 3 h 99"/>
                  <a:gd name="T54" fmla="*/ 54 w 106"/>
                  <a:gd name="T55" fmla="*/ 0 h 99"/>
                  <a:gd name="T56" fmla="*/ 32 w 106"/>
                  <a:gd name="T57" fmla="*/ 3 h 99"/>
                  <a:gd name="T58" fmla="*/ 14 w 106"/>
                  <a:gd name="T59" fmla="*/ 14 h 99"/>
                  <a:gd name="T60" fmla="*/ 3 w 106"/>
                  <a:gd name="T61" fmla="*/ 30 h 99"/>
                  <a:gd name="T62" fmla="*/ 0 w 106"/>
                  <a:gd name="T63" fmla="*/ 50 h 99"/>
                  <a:gd name="T64" fmla="*/ 3 w 106"/>
                  <a:gd name="T65" fmla="*/ 69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6" h="99">
                    <a:moveTo>
                      <a:pt x="19" y="24"/>
                    </a:moveTo>
                    <a:cubicBezTo>
                      <a:pt x="22" y="18"/>
                      <a:pt x="26" y="13"/>
                      <a:pt x="31" y="10"/>
                    </a:cubicBezTo>
                    <a:cubicBezTo>
                      <a:pt x="37" y="7"/>
                      <a:pt x="44" y="5"/>
                      <a:pt x="51" y="5"/>
                    </a:cubicBezTo>
                    <a:cubicBezTo>
                      <a:pt x="56" y="5"/>
                      <a:pt x="61" y="6"/>
                      <a:pt x="66" y="8"/>
                    </a:cubicBezTo>
                    <a:cubicBezTo>
                      <a:pt x="70" y="9"/>
                      <a:pt x="74" y="11"/>
                      <a:pt x="76" y="13"/>
                    </a:cubicBezTo>
                    <a:cubicBezTo>
                      <a:pt x="79" y="16"/>
                      <a:pt x="82" y="18"/>
                      <a:pt x="84" y="21"/>
                    </a:cubicBezTo>
                    <a:cubicBezTo>
                      <a:pt x="86" y="24"/>
                      <a:pt x="87" y="27"/>
                      <a:pt x="88" y="31"/>
                    </a:cubicBezTo>
                    <a:cubicBezTo>
                      <a:pt x="90" y="37"/>
                      <a:pt x="91" y="44"/>
                      <a:pt x="91" y="51"/>
                    </a:cubicBezTo>
                    <a:cubicBezTo>
                      <a:pt x="91" y="59"/>
                      <a:pt x="90" y="67"/>
                      <a:pt x="87" y="73"/>
                    </a:cubicBezTo>
                    <a:cubicBezTo>
                      <a:pt x="85" y="79"/>
                      <a:pt x="80" y="84"/>
                      <a:pt x="75" y="88"/>
                    </a:cubicBezTo>
                    <a:cubicBezTo>
                      <a:pt x="69" y="91"/>
                      <a:pt x="63" y="93"/>
                      <a:pt x="55" y="93"/>
                    </a:cubicBezTo>
                    <a:cubicBezTo>
                      <a:pt x="50" y="93"/>
                      <a:pt x="45" y="92"/>
                      <a:pt x="40" y="91"/>
                    </a:cubicBezTo>
                    <a:cubicBezTo>
                      <a:pt x="36" y="89"/>
                      <a:pt x="32" y="86"/>
                      <a:pt x="28" y="82"/>
                    </a:cubicBezTo>
                    <a:cubicBezTo>
                      <a:pt x="24" y="79"/>
                      <a:pt x="21" y="74"/>
                      <a:pt x="19" y="69"/>
                    </a:cubicBezTo>
                    <a:cubicBezTo>
                      <a:pt x="18" y="66"/>
                      <a:pt x="17" y="62"/>
                      <a:pt x="16" y="57"/>
                    </a:cubicBezTo>
                    <a:cubicBezTo>
                      <a:pt x="15" y="53"/>
                      <a:pt x="14" y="49"/>
                      <a:pt x="14" y="45"/>
                    </a:cubicBezTo>
                    <a:cubicBezTo>
                      <a:pt x="14" y="37"/>
                      <a:pt x="16" y="30"/>
                      <a:pt x="19" y="24"/>
                    </a:cubicBezTo>
                    <a:close/>
                    <a:moveTo>
                      <a:pt x="3" y="69"/>
                    </a:moveTo>
                    <a:cubicBezTo>
                      <a:pt x="5" y="76"/>
                      <a:pt x="9" y="81"/>
                      <a:pt x="13" y="86"/>
                    </a:cubicBezTo>
                    <a:cubicBezTo>
                      <a:pt x="18" y="90"/>
                      <a:pt x="23" y="94"/>
                      <a:pt x="29" y="96"/>
                    </a:cubicBezTo>
                    <a:cubicBezTo>
                      <a:pt x="36" y="98"/>
                      <a:pt x="43" y="99"/>
                      <a:pt x="50" y="99"/>
                    </a:cubicBezTo>
                    <a:cubicBezTo>
                      <a:pt x="66" y="99"/>
                      <a:pt x="80" y="94"/>
                      <a:pt x="90" y="84"/>
                    </a:cubicBezTo>
                    <a:cubicBezTo>
                      <a:pt x="101" y="74"/>
                      <a:pt x="106" y="62"/>
                      <a:pt x="106" y="46"/>
                    </a:cubicBezTo>
                    <a:cubicBezTo>
                      <a:pt x="106" y="42"/>
                      <a:pt x="106" y="37"/>
                      <a:pt x="105" y="33"/>
                    </a:cubicBezTo>
                    <a:cubicBezTo>
                      <a:pt x="104" y="29"/>
                      <a:pt x="102" y="25"/>
                      <a:pt x="101" y="22"/>
                    </a:cubicBezTo>
                    <a:cubicBezTo>
                      <a:pt x="98" y="18"/>
                      <a:pt x="95" y="15"/>
                      <a:pt x="91" y="11"/>
                    </a:cubicBezTo>
                    <a:cubicBezTo>
                      <a:pt x="87" y="8"/>
                      <a:pt x="82" y="5"/>
                      <a:pt x="75" y="3"/>
                    </a:cubicBezTo>
                    <a:cubicBezTo>
                      <a:pt x="69" y="1"/>
                      <a:pt x="62" y="0"/>
                      <a:pt x="54" y="0"/>
                    </a:cubicBezTo>
                    <a:cubicBezTo>
                      <a:pt x="46" y="0"/>
                      <a:pt x="38" y="1"/>
                      <a:pt x="32" y="3"/>
                    </a:cubicBezTo>
                    <a:cubicBezTo>
                      <a:pt x="25" y="6"/>
                      <a:pt x="19" y="9"/>
                      <a:pt x="14" y="14"/>
                    </a:cubicBezTo>
                    <a:cubicBezTo>
                      <a:pt x="9" y="19"/>
                      <a:pt x="5" y="24"/>
                      <a:pt x="3" y="30"/>
                    </a:cubicBezTo>
                    <a:cubicBezTo>
                      <a:pt x="1" y="36"/>
                      <a:pt x="0" y="43"/>
                      <a:pt x="0" y="50"/>
                    </a:cubicBezTo>
                    <a:cubicBezTo>
                      <a:pt x="0" y="56"/>
                      <a:pt x="1" y="63"/>
                      <a:pt x="3" y="69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68158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yo Reduced Si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5/30/19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42A1-13E6-472B-8AA4-7AB52122D4B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914400" y="1"/>
            <a:ext cx="7319966" cy="102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1316736" y="1255014"/>
            <a:ext cx="6528816" cy="3086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22" name="Group 21"/>
          <p:cNvGrpSpPr>
            <a:grpSpLocks noChangeAspect="1"/>
          </p:cNvGrpSpPr>
          <p:nvPr/>
        </p:nvGrpSpPr>
        <p:grpSpPr>
          <a:xfrm>
            <a:off x="121439" y="4714874"/>
            <a:ext cx="315516" cy="344091"/>
            <a:chOff x="120650" y="6299200"/>
            <a:chExt cx="420688" cy="458788"/>
          </a:xfrm>
          <a:solidFill>
            <a:srgbClr val="FFFFFF"/>
          </a:solidFill>
        </p:grpSpPr>
        <p:sp>
          <p:nvSpPr>
            <p:cNvPr id="23" name="Freeform 9"/>
            <p:cNvSpPr>
              <a:spLocks noChangeAspect="1" noEditPoints="1"/>
            </p:cNvSpPr>
            <p:nvPr userDrawn="1"/>
          </p:nvSpPr>
          <p:spPr bwMode="auto">
            <a:xfrm>
              <a:off x="184150" y="6523038"/>
              <a:ext cx="293688" cy="234950"/>
            </a:xfrm>
            <a:custGeom>
              <a:avLst/>
              <a:gdLst>
                <a:gd name="T0" fmla="*/ 283 w 359"/>
                <a:gd name="T1" fmla="*/ 0 h 287"/>
                <a:gd name="T2" fmla="*/ 207 w 359"/>
                <a:gd name="T3" fmla="*/ 0 h 287"/>
                <a:gd name="T4" fmla="*/ 207 w 359"/>
                <a:gd name="T5" fmla="*/ 86 h 287"/>
                <a:gd name="T6" fmla="*/ 244 w 359"/>
                <a:gd name="T7" fmla="*/ 171 h 287"/>
                <a:gd name="T8" fmla="*/ 244 w 359"/>
                <a:gd name="T9" fmla="*/ 159 h 287"/>
                <a:gd name="T10" fmla="*/ 224 w 359"/>
                <a:gd name="T11" fmla="*/ 96 h 287"/>
                <a:gd name="T12" fmla="*/ 224 w 359"/>
                <a:gd name="T13" fmla="*/ 74 h 287"/>
                <a:gd name="T14" fmla="*/ 253 w 359"/>
                <a:gd name="T15" fmla="*/ 74 h 287"/>
                <a:gd name="T16" fmla="*/ 253 w 359"/>
                <a:gd name="T17" fmla="*/ 171 h 287"/>
                <a:gd name="T18" fmla="*/ 180 w 359"/>
                <a:gd name="T19" fmla="*/ 280 h 287"/>
                <a:gd name="T20" fmla="*/ 106 w 359"/>
                <a:gd name="T21" fmla="*/ 177 h 287"/>
                <a:gd name="T22" fmla="*/ 151 w 359"/>
                <a:gd name="T23" fmla="*/ 86 h 287"/>
                <a:gd name="T24" fmla="*/ 151 w 359"/>
                <a:gd name="T25" fmla="*/ 74 h 287"/>
                <a:gd name="T26" fmla="*/ 180 w 359"/>
                <a:gd name="T27" fmla="*/ 74 h 287"/>
                <a:gd name="T28" fmla="*/ 198 w 359"/>
                <a:gd name="T29" fmla="*/ 74 h 287"/>
                <a:gd name="T30" fmla="*/ 198 w 359"/>
                <a:gd name="T31" fmla="*/ 56 h 287"/>
                <a:gd name="T32" fmla="*/ 180 w 359"/>
                <a:gd name="T33" fmla="*/ 56 h 287"/>
                <a:gd name="T34" fmla="*/ 151 w 359"/>
                <a:gd name="T35" fmla="*/ 56 h 287"/>
                <a:gd name="T36" fmla="*/ 151 w 359"/>
                <a:gd name="T37" fmla="*/ 56 h 287"/>
                <a:gd name="T38" fmla="*/ 134 w 359"/>
                <a:gd name="T39" fmla="*/ 56 h 287"/>
                <a:gd name="T40" fmla="*/ 134 w 359"/>
                <a:gd name="T41" fmla="*/ 56 h 287"/>
                <a:gd name="T42" fmla="*/ 89 w 359"/>
                <a:gd name="T43" fmla="*/ 56 h 287"/>
                <a:gd name="T44" fmla="*/ 89 w 359"/>
                <a:gd name="T45" fmla="*/ 159 h 287"/>
                <a:gd name="T46" fmla="*/ 89 w 359"/>
                <a:gd name="T47" fmla="*/ 169 h 287"/>
                <a:gd name="T48" fmla="*/ 89 w 359"/>
                <a:gd name="T49" fmla="*/ 169 h 287"/>
                <a:gd name="T50" fmla="*/ 106 w 359"/>
                <a:gd name="T51" fmla="*/ 155 h 287"/>
                <a:gd name="T52" fmla="*/ 106 w 359"/>
                <a:gd name="T53" fmla="*/ 155 h 287"/>
                <a:gd name="T54" fmla="*/ 106 w 359"/>
                <a:gd name="T55" fmla="*/ 74 h 287"/>
                <a:gd name="T56" fmla="*/ 134 w 359"/>
                <a:gd name="T57" fmla="*/ 74 h 287"/>
                <a:gd name="T58" fmla="*/ 134 w 359"/>
                <a:gd name="T59" fmla="*/ 74 h 287"/>
                <a:gd name="T60" fmla="*/ 134 w 359"/>
                <a:gd name="T61" fmla="*/ 96 h 287"/>
                <a:gd name="T62" fmla="*/ 75 w 359"/>
                <a:gd name="T63" fmla="*/ 186 h 287"/>
                <a:gd name="T64" fmla="*/ 17 w 359"/>
                <a:gd name="T65" fmla="*/ 96 h 287"/>
                <a:gd name="T66" fmla="*/ 17 w 359"/>
                <a:gd name="T67" fmla="*/ 18 h 287"/>
                <a:gd name="T68" fmla="*/ 75 w 359"/>
                <a:gd name="T69" fmla="*/ 18 h 287"/>
                <a:gd name="T70" fmla="*/ 134 w 359"/>
                <a:gd name="T71" fmla="*/ 18 h 287"/>
                <a:gd name="T72" fmla="*/ 134 w 359"/>
                <a:gd name="T73" fmla="*/ 48 h 287"/>
                <a:gd name="T74" fmla="*/ 151 w 359"/>
                <a:gd name="T75" fmla="*/ 48 h 287"/>
                <a:gd name="T76" fmla="*/ 151 w 359"/>
                <a:gd name="T77" fmla="*/ 0 h 287"/>
                <a:gd name="T78" fmla="*/ 75 w 359"/>
                <a:gd name="T79" fmla="*/ 0 h 287"/>
                <a:gd name="T80" fmla="*/ 0 w 359"/>
                <a:gd name="T81" fmla="*/ 0 h 287"/>
                <a:gd name="T82" fmla="*/ 0 w 359"/>
                <a:gd name="T83" fmla="*/ 86 h 287"/>
                <a:gd name="T84" fmla="*/ 75 w 359"/>
                <a:gd name="T85" fmla="*/ 192 h 287"/>
                <a:gd name="T86" fmla="*/ 91 w 359"/>
                <a:gd name="T87" fmla="*/ 186 h 287"/>
                <a:gd name="T88" fmla="*/ 180 w 359"/>
                <a:gd name="T89" fmla="*/ 287 h 287"/>
                <a:gd name="T90" fmla="*/ 269 w 359"/>
                <a:gd name="T91" fmla="*/ 186 h 287"/>
                <a:gd name="T92" fmla="*/ 283 w 359"/>
                <a:gd name="T93" fmla="*/ 192 h 287"/>
                <a:gd name="T94" fmla="*/ 359 w 359"/>
                <a:gd name="T95" fmla="*/ 86 h 287"/>
                <a:gd name="T96" fmla="*/ 359 w 359"/>
                <a:gd name="T97" fmla="*/ 0 h 287"/>
                <a:gd name="T98" fmla="*/ 283 w 359"/>
                <a:gd name="T99" fmla="*/ 0 h 287"/>
                <a:gd name="T100" fmla="*/ 341 w 359"/>
                <a:gd name="T101" fmla="*/ 96 h 287"/>
                <a:gd name="T102" fmla="*/ 283 w 359"/>
                <a:gd name="T103" fmla="*/ 186 h 287"/>
                <a:gd name="T104" fmla="*/ 270 w 359"/>
                <a:gd name="T105" fmla="*/ 179 h 287"/>
                <a:gd name="T106" fmla="*/ 271 w 359"/>
                <a:gd name="T107" fmla="*/ 159 h 287"/>
                <a:gd name="T108" fmla="*/ 271 w 359"/>
                <a:gd name="T109" fmla="*/ 56 h 287"/>
                <a:gd name="T110" fmla="*/ 224 w 359"/>
                <a:gd name="T111" fmla="*/ 56 h 287"/>
                <a:gd name="T112" fmla="*/ 224 w 359"/>
                <a:gd name="T113" fmla="*/ 18 h 287"/>
                <a:gd name="T114" fmla="*/ 283 w 359"/>
                <a:gd name="T115" fmla="*/ 18 h 287"/>
                <a:gd name="T116" fmla="*/ 341 w 359"/>
                <a:gd name="T117" fmla="*/ 18 h 287"/>
                <a:gd name="T118" fmla="*/ 341 w 359"/>
                <a:gd name="T119" fmla="*/ 9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59" h="287">
                  <a:moveTo>
                    <a:pt x="283" y="0"/>
                  </a:moveTo>
                  <a:cubicBezTo>
                    <a:pt x="207" y="0"/>
                    <a:pt x="207" y="0"/>
                    <a:pt x="207" y="0"/>
                  </a:cubicBezTo>
                  <a:cubicBezTo>
                    <a:pt x="207" y="86"/>
                    <a:pt x="207" y="86"/>
                    <a:pt x="207" y="86"/>
                  </a:cubicBezTo>
                  <a:cubicBezTo>
                    <a:pt x="207" y="125"/>
                    <a:pt x="221" y="152"/>
                    <a:pt x="244" y="171"/>
                  </a:cubicBezTo>
                  <a:cubicBezTo>
                    <a:pt x="244" y="159"/>
                    <a:pt x="244" y="159"/>
                    <a:pt x="244" y="159"/>
                  </a:cubicBezTo>
                  <a:cubicBezTo>
                    <a:pt x="227" y="139"/>
                    <a:pt x="224" y="116"/>
                    <a:pt x="224" y="96"/>
                  </a:cubicBezTo>
                  <a:cubicBezTo>
                    <a:pt x="224" y="74"/>
                    <a:pt x="224" y="74"/>
                    <a:pt x="224" y="74"/>
                  </a:cubicBezTo>
                  <a:cubicBezTo>
                    <a:pt x="253" y="74"/>
                    <a:pt x="253" y="74"/>
                    <a:pt x="253" y="74"/>
                  </a:cubicBezTo>
                  <a:cubicBezTo>
                    <a:pt x="253" y="171"/>
                    <a:pt x="253" y="171"/>
                    <a:pt x="253" y="171"/>
                  </a:cubicBezTo>
                  <a:cubicBezTo>
                    <a:pt x="253" y="207"/>
                    <a:pt x="243" y="252"/>
                    <a:pt x="180" y="280"/>
                  </a:cubicBezTo>
                  <a:cubicBezTo>
                    <a:pt x="119" y="253"/>
                    <a:pt x="107" y="211"/>
                    <a:pt x="106" y="177"/>
                  </a:cubicBezTo>
                  <a:cubicBezTo>
                    <a:pt x="135" y="157"/>
                    <a:pt x="151" y="129"/>
                    <a:pt x="151" y="86"/>
                  </a:cubicBezTo>
                  <a:cubicBezTo>
                    <a:pt x="151" y="74"/>
                    <a:pt x="151" y="74"/>
                    <a:pt x="151" y="74"/>
                  </a:cubicBezTo>
                  <a:cubicBezTo>
                    <a:pt x="180" y="74"/>
                    <a:pt x="180" y="74"/>
                    <a:pt x="180" y="74"/>
                  </a:cubicBezTo>
                  <a:cubicBezTo>
                    <a:pt x="198" y="74"/>
                    <a:pt x="198" y="74"/>
                    <a:pt x="198" y="74"/>
                  </a:cubicBezTo>
                  <a:cubicBezTo>
                    <a:pt x="198" y="56"/>
                    <a:pt x="198" y="56"/>
                    <a:pt x="198" y="56"/>
                  </a:cubicBezTo>
                  <a:cubicBezTo>
                    <a:pt x="180" y="56"/>
                    <a:pt x="180" y="56"/>
                    <a:pt x="180" y="56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89" y="162"/>
                    <a:pt x="89" y="166"/>
                    <a:pt x="89" y="169"/>
                  </a:cubicBezTo>
                  <a:cubicBezTo>
                    <a:pt x="89" y="169"/>
                    <a:pt x="89" y="169"/>
                    <a:pt x="89" y="169"/>
                  </a:cubicBezTo>
                  <a:cubicBezTo>
                    <a:pt x="96" y="165"/>
                    <a:pt x="101" y="160"/>
                    <a:pt x="106" y="155"/>
                  </a:cubicBezTo>
                  <a:cubicBezTo>
                    <a:pt x="106" y="155"/>
                    <a:pt x="106" y="155"/>
                    <a:pt x="106" y="155"/>
                  </a:cubicBezTo>
                  <a:cubicBezTo>
                    <a:pt x="106" y="74"/>
                    <a:pt x="106" y="74"/>
                    <a:pt x="106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4" y="96"/>
                    <a:pt x="134" y="96"/>
                    <a:pt x="134" y="96"/>
                  </a:cubicBezTo>
                  <a:cubicBezTo>
                    <a:pt x="134" y="126"/>
                    <a:pt x="128" y="162"/>
                    <a:pt x="75" y="186"/>
                  </a:cubicBezTo>
                  <a:cubicBezTo>
                    <a:pt x="23" y="162"/>
                    <a:pt x="17" y="126"/>
                    <a:pt x="17" y="96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75" y="18"/>
                    <a:pt x="75" y="18"/>
                    <a:pt x="75" y="18"/>
                  </a:cubicBezTo>
                  <a:cubicBezTo>
                    <a:pt x="134" y="18"/>
                    <a:pt x="134" y="18"/>
                    <a:pt x="134" y="18"/>
                  </a:cubicBezTo>
                  <a:cubicBezTo>
                    <a:pt x="134" y="48"/>
                    <a:pt x="134" y="48"/>
                    <a:pt x="134" y="48"/>
                  </a:cubicBezTo>
                  <a:cubicBezTo>
                    <a:pt x="151" y="48"/>
                    <a:pt x="151" y="48"/>
                    <a:pt x="151" y="48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143"/>
                    <a:pt x="28" y="174"/>
                    <a:pt x="75" y="192"/>
                  </a:cubicBezTo>
                  <a:cubicBezTo>
                    <a:pt x="81" y="190"/>
                    <a:pt x="86" y="188"/>
                    <a:pt x="91" y="186"/>
                  </a:cubicBezTo>
                  <a:cubicBezTo>
                    <a:pt x="99" y="237"/>
                    <a:pt x="131" y="268"/>
                    <a:pt x="180" y="287"/>
                  </a:cubicBezTo>
                  <a:cubicBezTo>
                    <a:pt x="228" y="268"/>
                    <a:pt x="260" y="238"/>
                    <a:pt x="269" y="186"/>
                  </a:cubicBezTo>
                  <a:cubicBezTo>
                    <a:pt x="273" y="188"/>
                    <a:pt x="278" y="190"/>
                    <a:pt x="283" y="192"/>
                  </a:cubicBezTo>
                  <a:cubicBezTo>
                    <a:pt x="330" y="174"/>
                    <a:pt x="359" y="143"/>
                    <a:pt x="359" y="86"/>
                  </a:cubicBezTo>
                  <a:cubicBezTo>
                    <a:pt x="359" y="0"/>
                    <a:pt x="359" y="0"/>
                    <a:pt x="359" y="0"/>
                  </a:cubicBezTo>
                  <a:lnTo>
                    <a:pt x="283" y="0"/>
                  </a:lnTo>
                  <a:close/>
                  <a:moveTo>
                    <a:pt x="341" y="96"/>
                  </a:moveTo>
                  <a:cubicBezTo>
                    <a:pt x="341" y="126"/>
                    <a:pt x="336" y="162"/>
                    <a:pt x="283" y="186"/>
                  </a:cubicBezTo>
                  <a:cubicBezTo>
                    <a:pt x="278" y="184"/>
                    <a:pt x="274" y="182"/>
                    <a:pt x="270" y="179"/>
                  </a:cubicBezTo>
                  <a:cubicBezTo>
                    <a:pt x="270" y="173"/>
                    <a:pt x="271" y="166"/>
                    <a:pt x="271" y="159"/>
                  </a:cubicBezTo>
                  <a:cubicBezTo>
                    <a:pt x="271" y="56"/>
                    <a:pt x="271" y="56"/>
                    <a:pt x="271" y="56"/>
                  </a:cubicBezTo>
                  <a:cubicBezTo>
                    <a:pt x="224" y="56"/>
                    <a:pt x="224" y="56"/>
                    <a:pt x="224" y="56"/>
                  </a:cubicBezTo>
                  <a:cubicBezTo>
                    <a:pt x="224" y="18"/>
                    <a:pt x="224" y="18"/>
                    <a:pt x="224" y="18"/>
                  </a:cubicBezTo>
                  <a:cubicBezTo>
                    <a:pt x="283" y="18"/>
                    <a:pt x="283" y="18"/>
                    <a:pt x="283" y="18"/>
                  </a:cubicBezTo>
                  <a:cubicBezTo>
                    <a:pt x="341" y="18"/>
                    <a:pt x="341" y="18"/>
                    <a:pt x="341" y="18"/>
                  </a:cubicBezTo>
                  <a:lnTo>
                    <a:pt x="341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4" name="Group 23"/>
            <p:cNvGrpSpPr/>
            <p:nvPr userDrawn="1"/>
          </p:nvGrpSpPr>
          <p:grpSpPr>
            <a:xfrm>
              <a:off x="120650" y="6299200"/>
              <a:ext cx="420688" cy="187326"/>
              <a:chOff x="120650" y="6299200"/>
              <a:chExt cx="420688" cy="187326"/>
            </a:xfrm>
            <a:grpFill/>
          </p:grpSpPr>
          <p:sp>
            <p:nvSpPr>
              <p:cNvPr id="25" name="Freeform 10"/>
              <p:cNvSpPr>
                <a:spLocks noChangeAspect="1"/>
              </p:cNvSpPr>
              <p:nvPr userDrawn="1"/>
            </p:nvSpPr>
            <p:spPr bwMode="auto">
              <a:xfrm>
                <a:off x="206375" y="6405563"/>
                <a:ext cx="63500" cy="79375"/>
              </a:xfrm>
              <a:custGeom>
                <a:avLst/>
                <a:gdLst>
                  <a:gd name="T0" fmla="*/ 6 w 76"/>
                  <a:gd name="T1" fmla="*/ 96 h 96"/>
                  <a:gd name="T2" fmla="*/ 6 w 76"/>
                  <a:gd name="T3" fmla="*/ 92 h 96"/>
                  <a:gd name="T4" fmla="*/ 12 w 76"/>
                  <a:gd name="T5" fmla="*/ 89 h 96"/>
                  <a:gd name="T6" fmla="*/ 13 w 76"/>
                  <a:gd name="T7" fmla="*/ 88 h 96"/>
                  <a:gd name="T8" fmla="*/ 13 w 76"/>
                  <a:gd name="T9" fmla="*/ 80 h 96"/>
                  <a:gd name="T10" fmla="*/ 14 w 76"/>
                  <a:gd name="T11" fmla="*/ 68 h 96"/>
                  <a:gd name="T12" fmla="*/ 14 w 76"/>
                  <a:gd name="T13" fmla="*/ 32 h 96"/>
                  <a:gd name="T14" fmla="*/ 13 w 76"/>
                  <a:gd name="T15" fmla="*/ 14 h 96"/>
                  <a:gd name="T16" fmla="*/ 12 w 76"/>
                  <a:gd name="T17" fmla="*/ 6 h 96"/>
                  <a:gd name="T18" fmla="*/ 10 w 76"/>
                  <a:gd name="T19" fmla="*/ 5 h 96"/>
                  <a:gd name="T20" fmla="*/ 0 w 76"/>
                  <a:gd name="T21" fmla="*/ 4 h 96"/>
                  <a:gd name="T22" fmla="*/ 0 w 76"/>
                  <a:gd name="T23" fmla="*/ 0 h 96"/>
                  <a:gd name="T24" fmla="*/ 21 w 76"/>
                  <a:gd name="T25" fmla="*/ 0 h 96"/>
                  <a:gd name="T26" fmla="*/ 41 w 76"/>
                  <a:gd name="T27" fmla="*/ 0 h 96"/>
                  <a:gd name="T28" fmla="*/ 41 w 76"/>
                  <a:gd name="T29" fmla="*/ 4 h 96"/>
                  <a:gd name="T30" fmla="*/ 31 w 76"/>
                  <a:gd name="T31" fmla="*/ 5 h 96"/>
                  <a:gd name="T32" fmla="*/ 29 w 76"/>
                  <a:gd name="T33" fmla="*/ 6 h 96"/>
                  <a:gd name="T34" fmla="*/ 28 w 76"/>
                  <a:gd name="T35" fmla="*/ 13 h 96"/>
                  <a:gd name="T36" fmla="*/ 27 w 76"/>
                  <a:gd name="T37" fmla="*/ 32 h 96"/>
                  <a:gd name="T38" fmla="*/ 27 w 76"/>
                  <a:gd name="T39" fmla="*/ 78 h 96"/>
                  <a:gd name="T40" fmla="*/ 28 w 76"/>
                  <a:gd name="T41" fmla="*/ 89 h 96"/>
                  <a:gd name="T42" fmla="*/ 39 w 76"/>
                  <a:gd name="T43" fmla="*/ 90 h 96"/>
                  <a:gd name="T44" fmla="*/ 67 w 76"/>
                  <a:gd name="T45" fmla="*/ 87 h 96"/>
                  <a:gd name="T46" fmla="*/ 69 w 76"/>
                  <a:gd name="T47" fmla="*/ 82 h 96"/>
                  <a:gd name="T48" fmla="*/ 72 w 76"/>
                  <a:gd name="T49" fmla="*/ 71 h 96"/>
                  <a:gd name="T50" fmla="*/ 76 w 76"/>
                  <a:gd name="T51" fmla="*/ 71 h 96"/>
                  <a:gd name="T52" fmla="*/ 73 w 76"/>
                  <a:gd name="T53" fmla="*/ 95 h 96"/>
                  <a:gd name="T54" fmla="*/ 69 w 76"/>
                  <a:gd name="T55" fmla="*/ 96 h 96"/>
                  <a:gd name="T56" fmla="*/ 57 w 76"/>
                  <a:gd name="T57" fmla="*/ 96 h 96"/>
                  <a:gd name="T58" fmla="*/ 20 w 76"/>
                  <a:gd name="T59" fmla="*/ 95 h 96"/>
                  <a:gd name="T60" fmla="*/ 6 w 76"/>
                  <a:gd name="T61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6" h="96">
                    <a:moveTo>
                      <a:pt x="6" y="96"/>
                    </a:moveTo>
                    <a:cubicBezTo>
                      <a:pt x="6" y="92"/>
                      <a:pt x="6" y="92"/>
                      <a:pt x="6" y="92"/>
                    </a:cubicBezTo>
                    <a:cubicBezTo>
                      <a:pt x="9" y="91"/>
                      <a:pt x="11" y="90"/>
                      <a:pt x="12" y="89"/>
                    </a:cubicBezTo>
                    <a:cubicBezTo>
                      <a:pt x="12" y="89"/>
                      <a:pt x="12" y="88"/>
                      <a:pt x="13" y="88"/>
                    </a:cubicBezTo>
                    <a:cubicBezTo>
                      <a:pt x="13" y="86"/>
                      <a:pt x="13" y="84"/>
                      <a:pt x="13" y="80"/>
                    </a:cubicBezTo>
                    <a:cubicBezTo>
                      <a:pt x="14" y="73"/>
                      <a:pt x="14" y="70"/>
                      <a:pt x="14" y="68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26"/>
                      <a:pt x="14" y="20"/>
                      <a:pt x="13" y="14"/>
                    </a:cubicBezTo>
                    <a:cubicBezTo>
                      <a:pt x="13" y="10"/>
                      <a:pt x="13" y="7"/>
                      <a:pt x="12" y="6"/>
                    </a:cubicBezTo>
                    <a:cubicBezTo>
                      <a:pt x="12" y="6"/>
                      <a:pt x="11" y="5"/>
                      <a:pt x="10" y="5"/>
                    </a:cubicBezTo>
                    <a:cubicBezTo>
                      <a:pt x="9" y="4"/>
                      <a:pt x="5" y="4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0"/>
                      <a:pt x="18" y="0"/>
                      <a:pt x="21" y="0"/>
                    </a:cubicBezTo>
                    <a:cubicBezTo>
                      <a:pt x="24" y="0"/>
                      <a:pt x="31" y="0"/>
                      <a:pt x="41" y="0"/>
                    </a:cubicBezTo>
                    <a:cubicBezTo>
                      <a:pt x="41" y="4"/>
                      <a:pt x="41" y="4"/>
                      <a:pt x="41" y="4"/>
                    </a:cubicBezTo>
                    <a:cubicBezTo>
                      <a:pt x="36" y="4"/>
                      <a:pt x="32" y="4"/>
                      <a:pt x="31" y="5"/>
                    </a:cubicBezTo>
                    <a:cubicBezTo>
                      <a:pt x="30" y="5"/>
                      <a:pt x="29" y="6"/>
                      <a:pt x="29" y="6"/>
                    </a:cubicBezTo>
                    <a:cubicBezTo>
                      <a:pt x="28" y="7"/>
                      <a:pt x="28" y="9"/>
                      <a:pt x="28" y="13"/>
                    </a:cubicBezTo>
                    <a:cubicBezTo>
                      <a:pt x="27" y="14"/>
                      <a:pt x="27" y="20"/>
                      <a:pt x="27" y="32"/>
                    </a:cubicBezTo>
                    <a:cubicBezTo>
                      <a:pt x="27" y="78"/>
                      <a:pt x="27" y="78"/>
                      <a:pt x="27" y="78"/>
                    </a:cubicBezTo>
                    <a:cubicBezTo>
                      <a:pt x="27" y="82"/>
                      <a:pt x="27" y="86"/>
                      <a:pt x="28" y="89"/>
                    </a:cubicBezTo>
                    <a:cubicBezTo>
                      <a:pt x="33" y="89"/>
                      <a:pt x="33" y="90"/>
                      <a:pt x="39" y="90"/>
                    </a:cubicBezTo>
                    <a:cubicBezTo>
                      <a:pt x="52" y="90"/>
                      <a:pt x="62" y="89"/>
                      <a:pt x="67" y="87"/>
                    </a:cubicBezTo>
                    <a:cubicBezTo>
                      <a:pt x="68" y="86"/>
                      <a:pt x="68" y="84"/>
                      <a:pt x="69" y="82"/>
                    </a:cubicBezTo>
                    <a:cubicBezTo>
                      <a:pt x="72" y="71"/>
                      <a:pt x="72" y="71"/>
                      <a:pt x="72" y="71"/>
                    </a:cubicBezTo>
                    <a:cubicBezTo>
                      <a:pt x="76" y="71"/>
                      <a:pt x="76" y="71"/>
                      <a:pt x="76" y="71"/>
                    </a:cubicBezTo>
                    <a:cubicBezTo>
                      <a:pt x="75" y="78"/>
                      <a:pt x="74" y="86"/>
                      <a:pt x="73" y="95"/>
                    </a:cubicBezTo>
                    <a:cubicBezTo>
                      <a:pt x="71" y="95"/>
                      <a:pt x="70" y="95"/>
                      <a:pt x="69" y="96"/>
                    </a:cubicBezTo>
                    <a:cubicBezTo>
                      <a:pt x="66" y="96"/>
                      <a:pt x="63" y="96"/>
                      <a:pt x="57" y="96"/>
                    </a:cubicBezTo>
                    <a:cubicBezTo>
                      <a:pt x="20" y="95"/>
                      <a:pt x="20" y="95"/>
                      <a:pt x="20" y="95"/>
                    </a:cubicBezTo>
                    <a:cubicBezTo>
                      <a:pt x="15" y="95"/>
                      <a:pt x="11" y="95"/>
                      <a:pt x="6" y="9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" name="Freeform 11"/>
              <p:cNvSpPr>
                <a:spLocks noChangeAspect="1" noEditPoints="1"/>
              </p:cNvSpPr>
              <p:nvPr userDrawn="1"/>
            </p:nvSpPr>
            <p:spPr bwMode="auto">
              <a:xfrm>
                <a:off x="276225" y="6405563"/>
                <a:ext cx="34925" cy="79375"/>
              </a:xfrm>
              <a:custGeom>
                <a:avLst/>
                <a:gdLst>
                  <a:gd name="T0" fmla="*/ 42 w 42"/>
                  <a:gd name="T1" fmla="*/ 91 h 96"/>
                  <a:gd name="T2" fmla="*/ 42 w 42"/>
                  <a:gd name="T3" fmla="*/ 96 h 96"/>
                  <a:gd name="T4" fmla="*/ 22 w 42"/>
                  <a:gd name="T5" fmla="*/ 95 h 96"/>
                  <a:gd name="T6" fmla="*/ 0 w 42"/>
                  <a:gd name="T7" fmla="*/ 96 h 96"/>
                  <a:gd name="T8" fmla="*/ 0 w 42"/>
                  <a:gd name="T9" fmla="*/ 91 h 96"/>
                  <a:gd name="T10" fmla="*/ 10 w 42"/>
                  <a:gd name="T11" fmla="*/ 91 h 96"/>
                  <a:gd name="T12" fmla="*/ 13 w 42"/>
                  <a:gd name="T13" fmla="*/ 89 h 96"/>
                  <a:gd name="T14" fmla="*/ 14 w 42"/>
                  <a:gd name="T15" fmla="*/ 83 h 96"/>
                  <a:gd name="T16" fmla="*/ 14 w 42"/>
                  <a:gd name="T17" fmla="*/ 63 h 96"/>
                  <a:gd name="T18" fmla="*/ 14 w 42"/>
                  <a:gd name="T19" fmla="*/ 32 h 96"/>
                  <a:gd name="T20" fmla="*/ 14 w 42"/>
                  <a:gd name="T21" fmla="*/ 14 h 96"/>
                  <a:gd name="T22" fmla="*/ 13 w 42"/>
                  <a:gd name="T23" fmla="*/ 6 h 96"/>
                  <a:gd name="T24" fmla="*/ 10 w 42"/>
                  <a:gd name="T25" fmla="*/ 5 h 96"/>
                  <a:gd name="T26" fmla="*/ 0 w 42"/>
                  <a:gd name="T27" fmla="*/ 4 h 96"/>
                  <a:gd name="T28" fmla="*/ 0 w 42"/>
                  <a:gd name="T29" fmla="*/ 0 h 96"/>
                  <a:gd name="T30" fmla="*/ 21 w 42"/>
                  <a:gd name="T31" fmla="*/ 0 h 96"/>
                  <a:gd name="T32" fmla="*/ 42 w 42"/>
                  <a:gd name="T33" fmla="*/ 0 h 96"/>
                  <a:gd name="T34" fmla="*/ 42 w 42"/>
                  <a:gd name="T35" fmla="*/ 4 h 96"/>
                  <a:gd name="T36" fmla="*/ 32 w 42"/>
                  <a:gd name="T37" fmla="*/ 5 h 96"/>
                  <a:gd name="T38" fmla="*/ 29 w 42"/>
                  <a:gd name="T39" fmla="*/ 6 h 96"/>
                  <a:gd name="T40" fmla="*/ 28 w 42"/>
                  <a:gd name="T41" fmla="*/ 13 h 96"/>
                  <a:gd name="T42" fmla="*/ 28 w 42"/>
                  <a:gd name="T43" fmla="*/ 32 h 96"/>
                  <a:gd name="T44" fmla="*/ 28 w 42"/>
                  <a:gd name="T45" fmla="*/ 63 h 96"/>
                  <a:gd name="T46" fmla="*/ 28 w 42"/>
                  <a:gd name="T47" fmla="*/ 81 h 96"/>
                  <a:gd name="T48" fmla="*/ 29 w 42"/>
                  <a:gd name="T49" fmla="*/ 89 h 96"/>
                  <a:gd name="T50" fmla="*/ 32 w 42"/>
                  <a:gd name="T51" fmla="*/ 91 h 96"/>
                  <a:gd name="T52" fmla="*/ 42 w 42"/>
                  <a:gd name="T53" fmla="*/ 91 h 96"/>
                  <a:gd name="T54" fmla="*/ 28 w 42"/>
                  <a:gd name="T55" fmla="*/ 13 h 96"/>
                  <a:gd name="T56" fmla="*/ 28 w 42"/>
                  <a:gd name="T57" fmla="*/ 32 h 96"/>
                  <a:gd name="T58" fmla="*/ 28 w 42"/>
                  <a:gd name="T59" fmla="*/ 63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42" h="96">
                    <a:moveTo>
                      <a:pt x="42" y="91"/>
                    </a:moveTo>
                    <a:cubicBezTo>
                      <a:pt x="42" y="96"/>
                      <a:pt x="42" y="96"/>
                      <a:pt x="42" y="96"/>
                    </a:cubicBezTo>
                    <a:cubicBezTo>
                      <a:pt x="32" y="95"/>
                      <a:pt x="25" y="95"/>
                      <a:pt x="22" y="95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6" y="91"/>
                      <a:pt x="9" y="91"/>
                      <a:pt x="10" y="91"/>
                    </a:cubicBezTo>
                    <a:cubicBezTo>
                      <a:pt x="12" y="90"/>
                      <a:pt x="12" y="90"/>
                      <a:pt x="13" y="89"/>
                    </a:cubicBezTo>
                    <a:cubicBezTo>
                      <a:pt x="13" y="88"/>
                      <a:pt x="14" y="86"/>
                      <a:pt x="14" y="83"/>
                    </a:cubicBezTo>
                    <a:cubicBezTo>
                      <a:pt x="14" y="82"/>
                      <a:pt x="14" y="75"/>
                      <a:pt x="14" y="63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26"/>
                      <a:pt x="14" y="20"/>
                      <a:pt x="14" y="14"/>
                    </a:cubicBezTo>
                    <a:cubicBezTo>
                      <a:pt x="14" y="10"/>
                      <a:pt x="13" y="7"/>
                      <a:pt x="13" y="6"/>
                    </a:cubicBezTo>
                    <a:cubicBezTo>
                      <a:pt x="12" y="6"/>
                      <a:pt x="12" y="5"/>
                      <a:pt x="10" y="5"/>
                    </a:cubicBezTo>
                    <a:cubicBezTo>
                      <a:pt x="9" y="4"/>
                      <a:pt x="6" y="4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0"/>
                      <a:pt x="16" y="0"/>
                      <a:pt x="21" y="0"/>
                    </a:cubicBezTo>
                    <a:cubicBezTo>
                      <a:pt x="26" y="0"/>
                      <a:pt x="33" y="0"/>
                      <a:pt x="42" y="0"/>
                    </a:cubicBezTo>
                    <a:cubicBezTo>
                      <a:pt x="42" y="4"/>
                      <a:pt x="42" y="4"/>
                      <a:pt x="42" y="4"/>
                    </a:cubicBezTo>
                    <a:cubicBezTo>
                      <a:pt x="36" y="4"/>
                      <a:pt x="33" y="4"/>
                      <a:pt x="32" y="5"/>
                    </a:cubicBezTo>
                    <a:cubicBezTo>
                      <a:pt x="30" y="5"/>
                      <a:pt x="30" y="6"/>
                      <a:pt x="29" y="6"/>
                    </a:cubicBezTo>
                    <a:cubicBezTo>
                      <a:pt x="29" y="7"/>
                      <a:pt x="28" y="9"/>
                      <a:pt x="28" y="13"/>
                    </a:cubicBezTo>
                    <a:cubicBezTo>
                      <a:pt x="28" y="14"/>
                      <a:pt x="28" y="20"/>
                      <a:pt x="28" y="32"/>
                    </a:cubicBezTo>
                    <a:cubicBezTo>
                      <a:pt x="28" y="63"/>
                      <a:pt x="28" y="63"/>
                      <a:pt x="28" y="63"/>
                    </a:cubicBezTo>
                    <a:cubicBezTo>
                      <a:pt x="28" y="69"/>
                      <a:pt x="28" y="75"/>
                      <a:pt x="28" y="81"/>
                    </a:cubicBezTo>
                    <a:cubicBezTo>
                      <a:pt x="28" y="86"/>
                      <a:pt x="28" y="88"/>
                      <a:pt x="29" y="89"/>
                    </a:cubicBezTo>
                    <a:cubicBezTo>
                      <a:pt x="29" y="90"/>
                      <a:pt x="30" y="90"/>
                      <a:pt x="32" y="91"/>
                    </a:cubicBezTo>
                    <a:cubicBezTo>
                      <a:pt x="33" y="91"/>
                      <a:pt x="36" y="91"/>
                      <a:pt x="42" y="91"/>
                    </a:cubicBezTo>
                    <a:close/>
                    <a:moveTo>
                      <a:pt x="28" y="13"/>
                    </a:moveTo>
                    <a:cubicBezTo>
                      <a:pt x="28" y="14"/>
                      <a:pt x="28" y="20"/>
                      <a:pt x="28" y="32"/>
                    </a:cubicBezTo>
                    <a:cubicBezTo>
                      <a:pt x="28" y="63"/>
                      <a:pt x="28" y="63"/>
                      <a:pt x="28" y="63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" name="Freeform 12"/>
              <p:cNvSpPr>
                <a:spLocks noChangeAspect="1"/>
              </p:cNvSpPr>
              <p:nvPr userDrawn="1"/>
            </p:nvSpPr>
            <p:spPr bwMode="auto">
              <a:xfrm>
                <a:off x="323850" y="6405563"/>
                <a:ext cx="90488" cy="80963"/>
              </a:xfrm>
              <a:custGeom>
                <a:avLst/>
                <a:gdLst>
                  <a:gd name="T0" fmla="*/ 0 w 111"/>
                  <a:gd name="T1" fmla="*/ 96 h 98"/>
                  <a:gd name="T2" fmla="*/ 0 w 111"/>
                  <a:gd name="T3" fmla="*/ 91 h 98"/>
                  <a:gd name="T4" fmla="*/ 10 w 111"/>
                  <a:gd name="T5" fmla="*/ 90 h 98"/>
                  <a:gd name="T6" fmla="*/ 11 w 111"/>
                  <a:gd name="T7" fmla="*/ 89 h 98"/>
                  <a:gd name="T8" fmla="*/ 12 w 111"/>
                  <a:gd name="T9" fmla="*/ 82 h 98"/>
                  <a:gd name="T10" fmla="*/ 13 w 111"/>
                  <a:gd name="T11" fmla="*/ 67 h 98"/>
                  <a:gd name="T12" fmla="*/ 13 w 111"/>
                  <a:gd name="T13" fmla="*/ 12 h 98"/>
                  <a:gd name="T14" fmla="*/ 13 w 111"/>
                  <a:gd name="T15" fmla="*/ 9 h 98"/>
                  <a:gd name="T16" fmla="*/ 10 w 111"/>
                  <a:gd name="T17" fmla="*/ 6 h 98"/>
                  <a:gd name="T18" fmla="*/ 7 w 111"/>
                  <a:gd name="T19" fmla="*/ 4 h 98"/>
                  <a:gd name="T20" fmla="*/ 0 w 111"/>
                  <a:gd name="T21" fmla="*/ 4 h 98"/>
                  <a:gd name="T22" fmla="*/ 0 w 111"/>
                  <a:gd name="T23" fmla="*/ 0 h 98"/>
                  <a:gd name="T24" fmla="*/ 15 w 111"/>
                  <a:gd name="T25" fmla="*/ 0 h 98"/>
                  <a:gd name="T26" fmla="*/ 26 w 111"/>
                  <a:gd name="T27" fmla="*/ 0 h 98"/>
                  <a:gd name="T28" fmla="*/ 34 w 111"/>
                  <a:gd name="T29" fmla="*/ 11 h 98"/>
                  <a:gd name="T30" fmla="*/ 49 w 111"/>
                  <a:gd name="T31" fmla="*/ 28 h 98"/>
                  <a:gd name="T32" fmla="*/ 70 w 111"/>
                  <a:gd name="T33" fmla="*/ 52 h 98"/>
                  <a:gd name="T34" fmla="*/ 86 w 111"/>
                  <a:gd name="T35" fmla="*/ 71 h 98"/>
                  <a:gd name="T36" fmla="*/ 92 w 111"/>
                  <a:gd name="T37" fmla="*/ 78 h 98"/>
                  <a:gd name="T38" fmla="*/ 92 w 111"/>
                  <a:gd name="T39" fmla="*/ 29 h 98"/>
                  <a:gd name="T40" fmla="*/ 92 w 111"/>
                  <a:gd name="T41" fmla="*/ 13 h 98"/>
                  <a:gd name="T42" fmla="*/ 91 w 111"/>
                  <a:gd name="T43" fmla="*/ 6 h 98"/>
                  <a:gd name="T44" fmla="*/ 90 w 111"/>
                  <a:gd name="T45" fmla="*/ 5 h 98"/>
                  <a:gd name="T46" fmla="*/ 80 w 111"/>
                  <a:gd name="T47" fmla="*/ 4 h 98"/>
                  <a:gd name="T48" fmla="*/ 80 w 111"/>
                  <a:gd name="T49" fmla="*/ 0 h 98"/>
                  <a:gd name="T50" fmla="*/ 97 w 111"/>
                  <a:gd name="T51" fmla="*/ 0 h 98"/>
                  <a:gd name="T52" fmla="*/ 111 w 111"/>
                  <a:gd name="T53" fmla="*/ 0 h 98"/>
                  <a:gd name="T54" fmla="*/ 111 w 111"/>
                  <a:gd name="T55" fmla="*/ 4 h 98"/>
                  <a:gd name="T56" fmla="*/ 102 w 111"/>
                  <a:gd name="T57" fmla="*/ 5 h 98"/>
                  <a:gd name="T58" fmla="*/ 100 w 111"/>
                  <a:gd name="T59" fmla="*/ 6 h 98"/>
                  <a:gd name="T60" fmla="*/ 99 w 111"/>
                  <a:gd name="T61" fmla="*/ 13 h 98"/>
                  <a:gd name="T62" fmla="*/ 99 w 111"/>
                  <a:gd name="T63" fmla="*/ 29 h 98"/>
                  <a:gd name="T64" fmla="*/ 99 w 111"/>
                  <a:gd name="T65" fmla="*/ 61 h 98"/>
                  <a:gd name="T66" fmla="*/ 99 w 111"/>
                  <a:gd name="T67" fmla="*/ 98 h 98"/>
                  <a:gd name="T68" fmla="*/ 92 w 111"/>
                  <a:gd name="T69" fmla="*/ 98 h 98"/>
                  <a:gd name="T70" fmla="*/ 91 w 111"/>
                  <a:gd name="T71" fmla="*/ 96 h 98"/>
                  <a:gd name="T72" fmla="*/ 89 w 111"/>
                  <a:gd name="T73" fmla="*/ 95 h 98"/>
                  <a:gd name="T74" fmla="*/ 87 w 111"/>
                  <a:gd name="T75" fmla="*/ 93 h 98"/>
                  <a:gd name="T76" fmla="*/ 78 w 111"/>
                  <a:gd name="T77" fmla="*/ 83 h 98"/>
                  <a:gd name="T78" fmla="*/ 69 w 111"/>
                  <a:gd name="T79" fmla="*/ 72 h 98"/>
                  <a:gd name="T80" fmla="*/ 19 w 111"/>
                  <a:gd name="T81" fmla="*/ 14 h 98"/>
                  <a:gd name="T82" fmla="*/ 19 w 111"/>
                  <a:gd name="T83" fmla="*/ 66 h 98"/>
                  <a:gd name="T84" fmla="*/ 20 w 111"/>
                  <a:gd name="T85" fmla="*/ 82 h 98"/>
                  <a:gd name="T86" fmla="*/ 20 w 111"/>
                  <a:gd name="T87" fmla="*/ 89 h 98"/>
                  <a:gd name="T88" fmla="*/ 22 w 111"/>
                  <a:gd name="T89" fmla="*/ 90 h 98"/>
                  <a:gd name="T90" fmla="*/ 32 w 111"/>
                  <a:gd name="T91" fmla="*/ 91 h 98"/>
                  <a:gd name="T92" fmla="*/ 32 w 111"/>
                  <a:gd name="T93" fmla="*/ 96 h 98"/>
                  <a:gd name="T94" fmla="*/ 18 w 111"/>
                  <a:gd name="T95" fmla="*/ 95 h 98"/>
                  <a:gd name="T96" fmla="*/ 0 w 111"/>
                  <a:gd name="T97" fmla="*/ 96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11" h="98">
                    <a:moveTo>
                      <a:pt x="0" y="96"/>
                    </a:moveTo>
                    <a:cubicBezTo>
                      <a:pt x="0" y="91"/>
                      <a:pt x="0" y="91"/>
                      <a:pt x="0" y="91"/>
                    </a:cubicBezTo>
                    <a:cubicBezTo>
                      <a:pt x="5" y="91"/>
                      <a:pt x="8" y="91"/>
                      <a:pt x="10" y="90"/>
                    </a:cubicBezTo>
                    <a:cubicBezTo>
                      <a:pt x="11" y="90"/>
                      <a:pt x="11" y="90"/>
                      <a:pt x="11" y="89"/>
                    </a:cubicBezTo>
                    <a:cubicBezTo>
                      <a:pt x="12" y="88"/>
                      <a:pt x="12" y="86"/>
                      <a:pt x="12" y="82"/>
                    </a:cubicBezTo>
                    <a:cubicBezTo>
                      <a:pt x="13" y="76"/>
                      <a:pt x="13" y="71"/>
                      <a:pt x="13" y="67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3" y="10"/>
                      <a:pt x="13" y="9"/>
                      <a:pt x="13" y="9"/>
                    </a:cubicBezTo>
                    <a:cubicBezTo>
                      <a:pt x="12" y="8"/>
                      <a:pt x="11" y="7"/>
                      <a:pt x="10" y="6"/>
                    </a:cubicBezTo>
                    <a:cubicBezTo>
                      <a:pt x="9" y="5"/>
                      <a:pt x="8" y="5"/>
                      <a:pt x="7" y="4"/>
                    </a:cubicBezTo>
                    <a:cubicBezTo>
                      <a:pt x="6" y="4"/>
                      <a:pt x="3" y="4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8" y="0"/>
                      <a:pt x="13" y="0"/>
                      <a:pt x="15" y="0"/>
                    </a:cubicBezTo>
                    <a:cubicBezTo>
                      <a:pt x="19" y="0"/>
                      <a:pt x="22" y="0"/>
                      <a:pt x="26" y="0"/>
                    </a:cubicBezTo>
                    <a:cubicBezTo>
                      <a:pt x="30" y="5"/>
                      <a:pt x="32" y="8"/>
                      <a:pt x="34" y="11"/>
                    </a:cubicBezTo>
                    <a:cubicBezTo>
                      <a:pt x="49" y="28"/>
                      <a:pt x="49" y="28"/>
                      <a:pt x="49" y="28"/>
                    </a:cubicBezTo>
                    <a:cubicBezTo>
                      <a:pt x="70" y="52"/>
                      <a:pt x="70" y="52"/>
                      <a:pt x="70" y="52"/>
                    </a:cubicBezTo>
                    <a:cubicBezTo>
                      <a:pt x="76" y="60"/>
                      <a:pt x="82" y="66"/>
                      <a:pt x="86" y="71"/>
                    </a:cubicBezTo>
                    <a:cubicBezTo>
                      <a:pt x="88" y="74"/>
                      <a:pt x="91" y="76"/>
                      <a:pt x="92" y="78"/>
                    </a:cubicBezTo>
                    <a:cubicBezTo>
                      <a:pt x="92" y="29"/>
                      <a:pt x="92" y="29"/>
                      <a:pt x="92" y="29"/>
                    </a:cubicBezTo>
                    <a:cubicBezTo>
                      <a:pt x="92" y="24"/>
                      <a:pt x="92" y="19"/>
                      <a:pt x="92" y="13"/>
                    </a:cubicBezTo>
                    <a:cubicBezTo>
                      <a:pt x="92" y="9"/>
                      <a:pt x="91" y="7"/>
                      <a:pt x="91" y="6"/>
                    </a:cubicBezTo>
                    <a:cubicBezTo>
                      <a:pt x="91" y="6"/>
                      <a:pt x="90" y="5"/>
                      <a:pt x="90" y="5"/>
                    </a:cubicBezTo>
                    <a:cubicBezTo>
                      <a:pt x="88" y="4"/>
                      <a:pt x="85" y="4"/>
                      <a:pt x="80" y="4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85" y="0"/>
                      <a:pt x="91" y="0"/>
                      <a:pt x="97" y="0"/>
                    </a:cubicBezTo>
                    <a:cubicBezTo>
                      <a:pt x="102" y="0"/>
                      <a:pt x="107" y="0"/>
                      <a:pt x="111" y="0"/>
                    </a:cubicBezTo>
                    <a:cubicBezTo>
                      <a:pt x="111" y="4"/>
                      <a:pt x="111" y="4"/>
                      <a:pt x="111" y="4"/>
                    </a:cubicBezTo>
                    <a:cubicBezTo>
                      <a:pt x="106" y="4"/>
                      <a:pt x="103" y="4"/>
                      <a:pt x="102" y="5"/>
                    </a:cubicBezTo>
                    <a:cubicBezTo>
                      <a:pt x="101" y="5"/>
                      <a:pt x="101" y="6"/>
                      <a:pt x="100" y="6"/>
                    </a:cubicBezTo>
                    <a:cubicBezTo>
                      <a:pt x="100" y="7"/>
                      <a:pt x="99" y="10"/>
                      <a:pt x="99" y="13"/>
                    </a:cubicBezTo>
                    <a:cubicBezTo>
                      <a:pt x="99" y="19"/>
                      <a:pt x="99" y="24"/>
                      <a:pt x="99" y="29"/>
                    </a:cubicBezTo>
                    <a:cubicBezTo>
                      <a:pt x="99" y="61"/>
                      <a:pt x="99" y="61"/>
                      <a:pt x="99" y="61"/>
                    </a:cubicBezTo>
                    <a:cubicBezTo>
                      <a:pt x="99" y="68"/>
                      <a:pt x="99" y="80"/>
                      <a:pt x="99" y="98"/>
                    </a:cubicBezTo>
                    <a:cubicBezTo>
                      <a:pt x="92" y="98"/>
                      <a:pt x="92" y="98"/>
                      <a:pt x="92" y="98"/>
                    </a:cubicBezTo>
                    <a:cubicBezTo>
                      <a:pt x="91" y="96"/>
                      <a:pt x="91" y="96"/>
                      <a:pt x="91" y="96"/>
                    </a:cubicBezTo>
                    <a:cubicBezTo>
                      <a:pt x="90" y="96"/>
                      <a:pt x="90" y="95"/>
                      <a:pt x="89" y="95"/>
                    </a:cubicBezTo>
                    <a:cubicBezTo>
                      <a:pt x="89" y="95"/>
                      <a:pt x="88" y="94"/>
                      <a:pt x="87" y="93"/>
                    </a:cubicBezTo>
                    <a:cubicBezTo>
                      <a:pt x="83" y="88"/>
                      <a:pt x="80" y="85"/>
                      <a:pt x="78" y="83"/>
                    </a:cubicBezTo>
                    <a:cubicBezTo>
                      <a:pt x="69" y="72"/>
                      <a:pt x="69" y="72"/>
                      <a:pt x="69" y="72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66"/>
                      <a:pt x="19" y="66"/>
                      <a:pt x="19" y="66"/>
                    </a:cubicBezTo>
                    <a:cubicBezTo>
                      <a:pt x="19" y="71"/>
                      <a:pt x="19" y="76"/>
                      <a:pt x="20" y="82"/>
                    </a:cubicBezTo>
                    <a:cubicBezTo>
                      <a:pt x="20" y="86"/>
                      <a:pt x="20" y="88"/>
                      <a:pt x="20" y="89"/>
                    </a:cubicBezTo>
                    <a:cubicBezTo>
                      <a:pt x="21" y="90"/>
                      <a:pt x="21" y="90"/>
                      <a:pt x="22" y="90"/>
                    </a:cubicBezTo>
                    <a:cubicBezTo>
                      <a:pt x="23" y="91"/>
                      <a:pt x="27" y="91"/>
                      <a:pt x="32" y="91"/>
                    </a:cubicBezTo>
                    <a:cubicBezTo>
                      <a:pt x="32" y="96"/>
                      <a:pt x="32" y="96"/>
                      <a:pt x="32" y="96"/>
                    </a:cubicBezTo>
                    <a:cubicBezTo>
                      <a:pt x="28" y="95"/>
                      <a:pt x="23" y="95"/>
                      <a:pt x="18" y="95"/>
                    </a:cubicBezTo>
                    <a:cubicBezTo>
                      <a:pt x="13" y="95"/>
                      <a:pt x="7" y="95"/>
                      <a:pt x="0" y="9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" name="Freeform 13"/>
              <p:cNvSpPr>
                <a:spLocks noChangeAspect="1"/>
              </p:cNvSpPr>
              <p:nvPr userDrawn="1"/>
            </p:nvSpPr>
            <p:spPr bwMode="auto">
              <a:xfrm>
                <a:off x="425450" y="6405563"/>
                <a:ext cx="33338" cy="79375"/>
              </a:xfrm>
              <a:custGeom>
                <a:avLst/>
                <a:gdLst>
                  <a:gd name="T0" fmla="*/ 41 w 41"/>
                  <a:gd name="T1" fmla="*/ 91 h 96"/>
                  <a:gd name="T2" fmla="*/ 41 w 41"/>
                  <a:gd name="T3" fmla="*/ 96 h 96"/>
                  <a:gd name="T4" fmla="*/ 21 w 41"/>
                  <a:gd name="T5" fmla="*/ 95 h 96"/>
                  <a:gd name="T6" fmla="*/ 0 w 41"/>
                  <a:gd name="T7" fmla="*/ 96 h 96"/>
                  <a:gd name="T8" fmla="*/ 0 w 41"/>
                  <a:gd name="T9" fmla="*/ 91 h 96"/>
                  <a:gd name="T10" fmla="*/ 10 w 41"/>
                  <a:gd name="T11" fmla="*/ 91 h 96"/>
                  <a:gd name="T12" fmla="*/ 12 w 41"/>
                  <a:gd name="T13" fmla="*/ 89 h 96"/>
                  <a:gd name="T14" fmla="*/ 13 w 41"/>
                  <a:gd name="T15" fmla="*/ 83 h 96"/>
                  <a:gd name="T16" fmla="*/ 14 w 41"/>
                  <a:gd name="T17" fmla="*/ 63 h 96"/>
                  <a:gd name="T18" fmla="*/ 14 w 41"/>
                  <a:gd name="T19" fmla="*/ 32 h 96"/>
                  <a:gd name="T20" fmla="*/ 13 w 41"/>
                  <a:gd name="T21" fmla="*/ 14 h 96"/>
                  <a:gd name="T22" fmla="*/ 12 w 41"/>
                  <a:gd name="T23" fmla="*/ 6 h 96"/>
                  <a:gd name="T24" fmla="*/ 10 w 41"/>
                  <a:gd name="T25" fmla="*/ 5 h 96"/>
                  <a:gd name="T26" fmla="*/ 0 w 41"/>
                  <a:gd name="T27" fmla="*/ 4 h 96"/>
                  <a:gd name="T28" fmla="*/ 0 w 41"/>
                  <a:gd name="T29" fmla="*/ 0 h 96"/>
                  <a:gd name="T30" fmla="*/ 20 w 41"/>
                  <a:gd name="T31" fmla="*/ 0 h 96"/>
                  <a:gd name="T32" fmla="*/ 41 w 41"/>
                  <a:gd name="T33" fmla="*/ 0 h 96"/>
                  <a:gd name="T34" fmla="*/ 41 w 41"/>
                  <a:gd name="T35" fmla="*/ 4 h 96"/>
                  <a:gd name="T36" fmla="*/ 31 w 41"/>
                  <a:gd name="T37" fmla="*/ 5 h 96"/>
                  <a:gd name="T38" fmla="*/ 28 w 41"/>
                  <a:gd name="T39" fmla="*/ 6 h 96"/>
                  <a:gd name="T40" fmla="*/ 27 w 41"/>
                  <a:gd name="T41" fmla="*/ 13 h 96"/>
                  <a:gd name="T42" fmla="*/ 27 w 41"/>
                  <a:gd name="T43" fmla="*/ 32 h 96"/>
                  <a:gd name="T44" fmla="*/ 27 w 41"/>
                  <a:gd name="T45" fmla="*/ 63 h 96"/>
                  <a:gd name="T46" fmla="*/ 27 w 41"/>
                  <a:gd name="T47" fmla="*/ 81 h 96"/>
                  <a:gd name="T48" fmla="*/ 28 w 41"/>
                  <a:gd name="T49" fmla="*/ 89 h 96"/>
                  <a:gd name="T50" fmla="*/ 31 w 41"/>
                  <a:gd name="T51" fmla="*/ 91 h 96"/>
                  <a:gd name="T52" fmla="*/ 41 w 41"/>
                  <a:gd name="T53" fmla="*/ 91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41" h="96">
                    <a:moveTo>
                      <a:pt x="41" y="91"/>
                    </a:moveTo>
                    <a:cubicBezTo>
                      <a:pt x="41" y="96"/>
                      <a:pt x="41" y="96"/>
                      <a:pt x="41" y="96"/>
                    </a:cubicBezTo>
                    <a:cubicBezTo>
                      <a:pt x="31" y="95"/>
                      <a:pt x="24" y="95"/>
                      <a:pt x="21" y="95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5" y="91"/>
                      <a:pt x="8" y="91"/>
                      <a:pt x="10" y="91"/>
                    </a:cubicBezTo>
                    <a:cubicBezTo>
                      <a:pt x="11" y="90"/>
                      <a:pt x="12" y="90"/>
                      <a:pt x="12" y="89"/>
                    </a:cubicBezTo>
                    <a:cubicBezTo>
                      <a:pt x="13" y="88"/>
                      <a:pt x="13" y="86"/>
                      <a:pt x="13" y="83"/>
                    </a:cubicBezTo>
                    <a:cubicBezTo>
                      <a:pt x="13" y="82"/>
                      <a:pt x="13" y="75"/>
                      <a:pt x="14" y="63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26"/>
                      <a:pt x="13" y="20"/>
                      <a:pt x="13" y="14"/>
                    </a:cubicBezTo>
                    <a:cubicBezTo>
                      <a:pt x="13" y="10"/>
                      <a:pt x="13" y="7"/>
                      <a:pt x="12" y="6"/>
                    </a:cubicBezTo>
                    <a:cubicBezTo>
                      <a:pt x="12" y="6"/>
                      <a:pt x="11" y="5"/>
                      <a:pt x="10" y="5"/>
                    </a:cubicBezTo>
                    <a:cubicBezTo>
                      <a:pt x="8" y="4"/>
                      <a:pt x="5" y="4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0"/>
                      <a:pt x="15" y="0"/>
                      <a:pt x="20" y="0"/>
                    </a:cubicBezTo>
                    <a:cubicBezTo>
                      <a:pt x="25" y="0"/>
                      <a:pt x="32" y="0"/>
                      <a:pt x="41" y="0"/>
                    </a:cubicBezTo>
                    <a:cubicBezTo>
                      <a:pt x="41" y="4"/>
                      <a:pt x="41" y="4"/>
                      <a:pt x="41" y="4"/>
                    </a:cubicBezTo>
                    <a:cubicBezTo>
                      <a:pt x="35" y="4"/>
                      <a:pt x="32" y="4"/>
                      <a:pt x="31" y="5"/>
                    </a:cubicBezTo>
                    <a:cubicBezTo>
                      <a:pt x="30" y="5"/>
                      <a:pt x="29" y="6"/>
                      <a:pt x="28" y="6"/>
                    </a:cubicBezTo>
                    <a:cubicBezTo>
                      <a:pt x="28" y="7"/>
                      <a:pt x="27" y="9"/>
                      <a:pt x="27" y="13"/>
                    </a:cubicBezTo>
                    <a:cubicBezTo>
                      <a:pt x="27" y="14"/>
                      <a:pt x="27" y="20"/>
                      <a:pt x="27" y="32"/>
                    </a:cubicBezTo>
                    <a:cubicBezTo>
                      <a:pt x="27" y="63"/>
                      <a:pt x="27" y="63"/>
                      <a:pt x="27" y="63"/>
                    </a:cubicBezTo>
                    <a:cubicBezTo>
                      <a:pt x="27" y="69"/>
                      <a:pt x="27" y="75"/>
                      <a:pt x="27" y="81"/>
                    </a:cubicBezTo>
                    <a:cubicBezTo>
                      <a:pt x="27" y="86"/>
                      <a:pt x="28" y="88"/>
                      <a:pt x="28" y="89"/>
                    </a:cubicBezTo>
                    <a:cubicBezTo>
                      <a:pt x="29" y="90"/>
                      <a:pt x="30" y="90"/>
                      <a:pt x="31" y="91"/>
                    </a:cubicBezTo>
                    <a:cubicBezTo>
                      <a:pt x="32" y="91"/>
                      <a:pt x="35" y="91"/>
                      <a:pt x="41" y="9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" name="Freeform 14"/>
              <p:cNvSpPr>
                <a:spLocks noChangeAspect="1"/>
              </p:cNvSpPr>
              <p:nvPr userDrawn="1"/>
            </p:nvSpPr>
            <p:spPr bwMode="auto">
              <a:xfrm>
                <a:off x="463550" y="6403975"/>
                <a:ext cx="77788" cy="82550"/>
              </a:xfrm>
              <a:custGeom>
                <a:avLst/>
                <a:gdLst>
                  <a:gd name="T0" fmla="*/ 94 w 94"/>
                  <a:gd name="T1" fmla="*/ 86 h 100"/>
                  <a:gd name="T2" fmla="*/ 91 w 94"/>
                  <a:gd name="T3" fmla="*/ 92 h 100"/>
                  <a:gd name="T4" fmla="*/ 75 w 94"/>
                  <a:gd name="T5" fmla="*/ 98 h 100"/>
                  <a:gd name="T6" fmla="*/ 57 w 94"/>
                  <a:gd name="T7" fmla="*/ 100 h 100"/>
                  <a:gd name="T8" fmla="*/ 37 w 94"/>
                  <a:gd name="T9" fmla="*/ 97 h 100"/>
                  <a:gd name="T10" fmla="*/ 21 w 94"/>
                  <a:gd name="T11" fmla="*/ 89 h 100"/>
                  <a:gd name="T12" fmla="*/ 9 w 94"/>
                  <a:gd name="T13" fmla="*/ 78 h 100"/>
                  <a:gd name="T14" fmla="*/ 2 w 94"/>
                  <a:gd name="T15" fmla="*/ 65 h 100"/>
                  <a:gd name="T16" fmla="*/ 0 w 94"/>
                  <a:gd name="T17" fmla="*/ 50 h 100"/>
                  <a:gd name="T18" fmla="*/ 16 w 94"/>
                  <a:gd name="T19" fmla="*/ 14 h 100"/>
                  <a:gd name="T20" fmla="*/ 59 w 94"/>
                  <a:gd name="T21" fmla="*/ 0 h 100"/>
                  <a:gd name="T22" fmla="*/ 71 w 94"/>
                  <a:gd name="T23" fmla="*/ 1 h 100"/>
                  <a:gd name="T24" fmla="*/ 84 w 94"/>
                  <a:gd name="T25" fmla="*/ 3 h 100"/>
                  <a:gd name="T26" fmla="*/ 94 w 94"/>
                  <a:gd name="T27" fmla="*/ 6 h 100"/>
                  <a:gd name="T28" fmla="*/ 91 w 94"/>
                  <a:gd name="T29" fmla="*/ 13 h 100"/>
                  <a:gd name="T30" fmla="*/ 90 w 94"/>
                  <a:gd name="T31" fmla="*/ 26 h 100"/>
                  <a:gd name="T32" fmla="*/ 85 w 94"/>
                  <a:gd name="T33" fmla="*/ 26 h 100"/>
                  <a:gd name="T34" fmla="*/ 85 w 94"/>
                  <a:gd name="T35" fmla="*/ 18 h 100"/>
                  <a:gd name="T36" fmla="*/ 78 w 94"/>
                  <a:gd name="T37" fmla="*/ 9 h 100"/>
                  <a:gd name="T38" fmla="*/ 57 w 94"/>
                  <a:gd name="T39" fmla="*/ 5 h 100"/>
                  <a:gd name="T40" fmla="*/ 40 w 94"/>
                  <a:gd name="T41" fmla="*/ 8 h 100"/>
                  <a:gd name="T42" fmla="*/ 28 w 94"/>
                  <a:gd name="T43" fmla="*/ 15 h 100"/>
                  <a:gd name="T44" fmla="*/ 19 w 94"/>
                  <a:gd name="T45" fmla="*/ 28 h 100"/>
                  <a:gd name="T46" fmla="*/ 16 w 94"/>
                  <a:gd name="T47" fmla="*/ 47 h 100"/>
                  <a:gd name="T48" fmla="*/ 29 w 94"/>
                  <a:gd name="T49" fmla="*/ 80 h 100"/>
                  <a:gd name="T50" fmla="*/ 63 w 94"/>
                  <a:gd name="T51" fmla="*/ 92 h 100"/>
                  <a:gd name="T52" fmla="*/ 81 w 94"/>
                  <a:gd name="T53" fmla="*/ 90 h 100"/>
                  <a:gd name="T54" fmla="*/ 92 w 94"/>
                  <a:gd name="T55" fmla="*/ 84 h 100"/>
                  <a:gd name="T56" fmla="*/ 94 w 94"/>
                  <a:gd name="T57" fmla="*/ 86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4" h="100">
                    <a:moveTo>
                      <a:pt x="94" y="86"/>
                    </a:moveTo>
                    <a:cubicBezTo>
                      <a:pt x="91" y="92"/>
                      <a:pt x="91" y="92"/>
                      <a:pt x="91" y="92"/>
                    </a:cubicBezTo>
                    <a:cubicBezTo>
                      <a:pt x="85" y="95"/>
                      <a:pt x="80" y="97"/>
                      <a:pt x="75" y="98"/>
                    </a:cubicBezTo>
                    <a:cubicBezTo>
                      <a:pt x="69" y="99"/>
                      <a:pt x="64" y="100"/>
                      <a:pt x="57" y="100"/>
                    </a:cubicBezTo>
                    <a:cubicBezTo>
                      <a:pt x="50" y="100"/>
                      <a:pt x="43" y="99"/>
                      <a:pt x="37" y="97"/>
                    </a:cubicBezTo>
                    <a:cubicBezTo>
                      <a:pt x="31" y="95"/>
                      <a:pt x="25" y="93"/>
                      <a:pt x="21" y="89"/>
                    </a:cubicBezTo>
                    <a:cubicBezTo>
                      <a:pt x="16" y="86"/>
                      <a:pt x="12" y="83"/>
                      <a:pt x="9" y="78"/>
                    </a:cubicBezTo>
                    <a:cubicBezTo>
                      <a:pt x="6" y="74"/>
                      <a:pt x="4" y="70"/>
                      <a:pt x="2" y="65"/>
                    </a:cubicBezTo>
                    <a:cubicBezTo>
                      <a:pt x="1" y="61"/>
                      <a:pt x="0" y="55"/>
                      <a:pt x="0" y="50"/>
                    </a:cubicBezTo>
                    <a:cubicBezTo>
                      <a:pt x="0" y="35"/>
                      <a:pt x="5" y="24"/>
                      <a:pt x="16" y="14"/>
                    </a:cubicBezTo>
                    <a:cubicBezTo>
                      <a:pt x="26" y="5"/>
                      <a:pt x="41" y="0"/>
                      <a:pt x="59" y="0"/>
                    </a:cubicBezTo>
                    <a:cubicBezTo>
                      <a:pt x="63" y="0"/>
                      <a:pt x="67" y="0"/>
                      <a:pt x="71" y="1"/>
                    </a:cubicBezTo>
                    <a:cubicBezTo>
                      <a:pt x="74" y="1"/>
                      <a:pt x="79" y="2"/>
                      <a:pt x="84" y="3"/>
                    </a:cubicBezTo>
                    <a:cubicBezTo>
                      <a:pt x="89" y="5"/>
                      <a:pt x="92" y="6"/>
                      <a:pt x="94" y="6"/>
                    </a:cubicBezTo>
                    <a:cubicBezTo>
                      <a:pt x="93" y="8"/>
                      <a:pt x="92" y="11"/>
                      <a:pt x="91" y="13"/>
                    </a:cubicBezTo>
                    <a:cubicBezTo>
                      <a:pt x="91" y="17"/>
                      <a:pt x="90" y="21"/>
                      <a:pt x="90" y="26"/>
                    </a:cubicBezTo>
                    <a:cubicBezTo>
                      <a:pt x="85" y="26"/>
                      <a:pt x="85" y="26"/>
                      <a:pt x="85" y="26"/>
                    </a:cubicBezTo>
                    <a:cubicBezTo>
                      <a:pt x="85" y="18"/>
                      <a:pt x="85" y="18"/>
                      <a:pt x="85" y="18"/>
                    </a:cubicBezTo>
                    <a:cubicBezTo>
                      <a:pt x="85" y="14"/>
                      <a:pt x="82" y="11"/>
                      <a:pt x="78" y="9"/>
                    </a:cubicBezTo>
                    <a:cubicBezTo>
                      <a:pt x="73" y="6"/>
                      <a:pt x="66" y="5"/>
                      <a:pt x="57" y="5"/>
                    </a:cubicBezTo>
                    <a:cubicBezTo>
                      <a:pt x="51" y="5"/>
                      <a:pt x="45" y="6"/>
                      <a:pt x="40" y="8"/>
                    </a:cubicBezTo>
                    <a:cubicBezTo>
                      <a:pt x="36" y="9"/>
                      <a:pt x="31" y="12"/>
                      <a:pt x="28" y="15"/>
                    </a:cubicBezTo>
                    <a:cubicBezTo>
                      <a:pt x="24" y="18"/>
                      <a:pt x="21" y="23"/>
                      <a:pt x="19" y="28"/>
                    </a:cubicBezTo>
                    <a:cubicBezTo>
                      <a:pt x="17" y="33"/>
                      <a:pt x="16" y="39"/>
                      <a:pt x="16" y="47"/>
                    </a:cubicBezTo>
                    <a:cubicBezTo>
                      <a:pt x="16" y="61"/>
                      <a:pt x="20" y="72"/>
                      <a:pt x="29" y="80"/>
                    </a:cubicBezTo>
                    <a:cubicBezTo>
                      <a:pt x="37" y="88"/>
                      <a:pt x="49" y="92"/>
                      <a:pt x="63" y="92"/>
                    </a:cubicBezTo>
                    <a:cubicBezTo>
                      <a:pt x="70" y="92"/>
                      <a:pt x="76" y="91"/>
                      <a:pt x="81" y="90"/>
                    </a:cubicBezTo>
                    <a:cubicBezTo>
                      <a:pt x="85" y="89"/>
                      <a:pt x="89" y="87"/>
                      <a:pt x="92" y="84"/>
                    </a:cubicBezTo>
                    <a:lnTo>
                      <a:pt x="94" y="8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" name="Freeform 15"/>
              <p:cNvSpPr>
                <a:spLocks noChangeAspect="1"/>
              </p:cNvSpPr>
              <p:nvPr userDrawn="1"/>
            </p:nvSpPr>
            <p:spPr bwMode="auto">
              <a:xfrm>
                <a:off x="120650" y="6403975"/>
                <a:ext cx="77788" cy="82550"/>
              </a:xfrm>
              <a:custGeom>
                <a:avLst/>
                <a:gdLst>
                  <a:gd name="T0" fmla="*/ 94 w 94"/>
                  <a:gd name="T1" fmla="*/ 86 h 100"/>
                  <a:gd name="T2" fmla="*/ 91 w 94"/>
                  <a:gd name="T3" fmla="*/ 92 h 100"/>
                  <a:gd name="T4" fmla="*/ 75 w 94"/>
                  <a:gd name="T5" fmla="*/ 98 h 100"/>
                  <a:gd name="T6" fmla="*/ 57 w 94"/>
                  <a:gd name="T7" fmla="*/ 100 h 100"/>
                  <a:gd name="T8" fmla="*/ 37 w 94"/>
                  <a:gd name="T9" fmla="*/ 97 h 100"/>
                  <a:gd name="T10" fmla="*/ 21 w 94"/>
                  <a:gd name="T11" fmla="*/ 89 h 100"/>
                  <a:gd name="T12" fmla="*/ 9 w 94"/>
                  <a:gd name="T13" fmla="*/ 78 h 100"/>
                  <a:gd name="T14" fmla="*/ 2 w 94"/>
                  <a:gd name="T15" fmla="*/ 65 h 100"/>
                  <a:gd name="T16" fmla="*/ 0 w 94"/>
                  <a:gd name="T17" fmla="*/ 50 h 100"/>
                  <a:gd name="T18" fmla="*/ 16 w 94"/>
                  <a:gd name="T19" fmla="*/ 14 h 100"/>
                  <a:gd name="T20" fmla="*/ 59 w 94"/>
                  <a:gd name="T21" fmla="*/ 0 h 100"/>
                  <a:gd name="T22" fmla="*/ 71 w 94"/>
                  <a:gd name="T23" fmla="*/ 1 h 100"/>
                  <a:gd name="T24" fmla="*/ 84 w 94"/>
                  <a:gd name="T25" fmla="*/ 3 h 100"/>
                  <a:gd name="T26" fmla="*/ 94 w 94"/>
                  <a:gd name="T27" fmla="*/ 6 h 100"/>
                  <a:gd name="T28" fmla="*/ 91 w 94"/>
                  <a:gd name="T29" fmla="*/ 13 h 100"/>
                  <a:gd name="T30" fmla="*/ 90 w 94"/>
                  <a:gd name="T31" fmla="*/ 26 h 100"/>
                  <a:gd name="T32" fmla="*/ 86 w 94"/>
                  <a:gd name="T33" fmla="*/ 26 h 100"/>
                  <a:gd name="T34" fmla="*/ 85 w 94"/>
                  <a:gd name="T35" fmla="*/ 18 h 100"/>
                  <a:gd name="T36" fmla="*/ 78 w 94"/>
                  <a:gd name="T37" fmla="*/ 9 h 100"/>
                  <a:gd name="T38" fmla="*/ 57 w 94"/>
                  <a:gd name="T39" fmla="*/ 5 h 100"/>
                  <a:gd name="T40" fmla="*/ 40 w 94"/>
                  <a:gd name="T41" fmla="*/ 8 h 100"/>
                  <a:gd name="T42" fmla="*/ 28 w 94"/>
                  <a:gd name="T43" fmla="*/ 15 h 100"/>
                  <a:gd name="T44" fmla="*/ 19 w 94"/>
                  <a:gd name="T45" fmla="*/ 28 h 100"/>
                  <a:gd name="T46" fmla="*/ 16 w 94"/>
                  <a:gd name="T47" fmla="*/ 47 h 100"/>
                  <a:gd name="T48" fmla="*/ 29 w 94"/>
                  <a:gd name="T49" fmla="*/ 80 h 100"/>
                  <a:gd name="T50" fmla="*/ 63 w 94"/>
                  <a:gd name="T51" fmla="*/ 92 h 100"/>
                  <a:gd name="T52" fmla="*/ 81 w 94"/>
                  <a:gd name="T53" fmla="*/ 90 h 100"/>
                  <a:gd name="T54" fmla="*/ 92 w 94"/>
                  <a:gd name="T55" fmla="*/ 84 h 100"/>
                  <a:gd name="T56" fmla="*/ 94 w 94"/>
                  <a:gd name="T57" fmla="*/ 86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4" h="100">
                    <a:moveTo>
                      <a:pt x="94" y="86"/>
                    </a:moveTo>
                    <a:cubicBezTo>
                      <a:pt x="91" y="92"/>
                      <a:pt x="91" y="92"/>
                      <a:pt x="91" y="92"/>
                    </a:cubicBezTo>
                    <a:cubicBezTo>
                      <a:pt x="85" y="95"/>
                      <a:pt x="80" y="97"/>
                      <a:pt x="75" y="98"/>
                    </a:cubicBezTo>
                    <a:cubicBezTo>
                      <a:pt x="69" y="99"/>
                      <a:pt x="64" y="100"/>
                      <a:pt x="57" y="100"/>
                    </a:cubicBezTo>
                    <a:cubicBezTo>
                      <a:pt x="50" y="100"/>
                      <a:pt x="43" y="99"/>
                      <a:pt x="37" y="97"/>
                    </a:cubicBezTo>
                    <a:cubicBezTo>
                      <a:pt x="31" y="95"/>
                      <a:pt x="25" y="93"/>
                      <a:pt x="21" y="89"/>
                    </a:cubicBezTo>
                    <a:cubicBezTo>
                      <a:pt x="16" y="86"/>
                      <a:pt x="12" y="83"/>
                      <a:pt x="9" y="78"/>
                    </a:cubicBezTo>
                    <a:cubicBezTo>
                      <a:pt x="6" y="74"/>
                      <a:pt x="4" y="70"/>
                      <a:pt x="2" y="65"/>
                    </a:cubicBezTo>
                    <a:cubicBezTo>
                      <a:pt x="1" y="61"/>
                      <a:pt x="0" y="55"/>
                      <a:pt x="0" y="50"/>
                    </a:cubicBezTo>
                    <a:cubicBezTo>
                      <a:pt x="0" y="35"/>
                      <a:pt x="5" y="24"/>
                      <a:pt x="16" y="14"/>
                    </a:cubicBezTo>
                    <a:cubicBezTo>
                      <a:pt x="26" y="5"/>
                      <a:pt x="41" y="0"/>
                      <a:pt x="59" y="0"/>
                    </a:cubicBezTo>
                    <a:cubicBezTo>
                      <a:pt x="63" y="0"/>
                      <a:pt x="67" y="0"/>
                      <a:pt x="71" y="1"/>
                    </a:cubicBezTo>
                    <a:cubicBezTo>
                      <a:pt x="74" y="1"/>
                      <a:pt x="79" y="2"/>
                      <a:pt x="84" y="3"/>
                    </a:cubicBezTo>
                    <a:cubicBezTo>
                      <a:pt x="89" y="5"/>
                      <a:pt x="92" y="6"/>
                      <a:pt x="94" y="6"/>
                    </a:cubicBezTo>
                    <a:cubicBezTo>
                      <a:pt x="93" y="8"/>
                      <a:pt x="92" y="11"/>
                      <a:pt x="91" y="13"/>
                    </a:cubicBezTo>
                    <a:cubicBezTo>
                      <a:pt x="91" y="17"/>
                      <a:pt x="90" y="21"/>
                      <a:pt x="90" y="26"/>
                    </a:cubicBezTo>
                    <a:cubicBezTo>
                      <a:pt x="86" y="26"/>
                      <a:pt x="86" y="26"/>
                      <a:pt x="86" y="26"/>
                    </a:cubicBezTo>
                    <a:cubicBezTo>
                      <a:pt x="85" y="18"/>
                      <a:pt x="85" y="18"/>
                      <a:pt x="85" y="18"/>
                    </a:cubicBezTo>
                    <a:cubicBezTo>
                      <a:pt x="85" y="14"/>
                      <a:pt x="82" y="11"/>
                      <a:pt x="78" y="9"/>
                    </a:cubicBezTo>
                    <a:cubicBezTo>
                      <a:pt x="73" y="6"/>
                      <a:pt x="66" y="5"/>
                      <a:pt x="57" y="5"/>
                    </a:cubicBezTo>
                    <a:cubicBezTo>
                      <a:pt x="51" y="5"/>
                      <a:pt x="45" y="6"/>
                      <a:pt x="40" y="8"/>
                    </a:cubicBezTo>
                    <a:cubicBezTo>
                      <a:pt x="36" y="9"/>
                      <a:pt x="31" y="12"/>
                      <a:pt x="28" y="15"/>
                    </a:cubicBezTo>
                    <a:cubicBezTo>
                      <a:pt x="24" y="18"/>
                      <a:pt x="21" y="23"/>
                      <a:pt x="19" y="28"/>
                    </a:cubicBezTo>
                    <a:cubicBezTo>
                      <a:pt x="17" y="33"/>
                      <a:pt x="16" y="39"/>
                      <a:pt x="16" y="47"/>
                    </a:cubicBezTo>
                    <a:cubicBezTo>
                      <a:pt x="16" y="61"/>
                      <a:pt x="20" y="72"/>
                      <a:pt x="29" y="80"/>
                    </a:cubicBezTo>
                    <a:cubicBezTo>
                      <a:pt x="37" y="88"/>
                      <a:pt x="49" y="92"/>
                      <a:pt x="63" y="92"/>
                    </a:cubicBezTo>
                    <a:cubicBezTo>
                      <a:pt x="70" y="92"/>
                      <a:pt x="76" y="91"/>
                      <a:pt x="81" y="90"/>
                    </a:cubicBezTo>
                    <a:cubicBezTo>
                      <a:pt x="85" y="89"/>
                      <a:pt x="89" y="87"/>
                      <a:pt x="92" y="84"/>
                    </a:cubicBezTo>
                    <a:lnTo>
                      <a:pt x="94" y="8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" name="Freeform 16"/>
              <p:cNvSpPr>
                <a:spLocks noChangeAspect="1"/>
              </p:cNvSpPr>
              <p:nvPr userDrawn="1"/>
            </p:nvSpPr>
            <p:spPr bwMode="auto">
              <a:xfrm>
                <a:off x="153988" y="6300788"/>
                <a:ext cx="106363" cy="79375"/>
              </a:xfrm>
              <a:custGeom>
                <a:avLst/>
                <a:gdLst>
                  <a:gd name="T0" fmla="*/ 0 w 130"/>
                  <a:gd name="T1" fmla="*/ 4 h 97"/>
                  <a:gd name="T2" fmla="*/ 0 w 130"/>
                  <a:gd name="T3" fmla="*/ 0 h 97"/>
                  <a:gd name="T4" fmla="*/ 14 w 130"/>
                  <a:gd name="T5" fmla="*/ 0 h 97"/>
                  <a:gd name="T6" fmla="*/ 27 w 130"/>
                  <a:gd name="T7" fmla="*/ 0 h 97"/>
                  <a:gd name="T8" fmla="*/ 38 w 130"/>
                  <a:gd name="T9" fmla="*/ 24 h 97"/>
                  <a:gd name="T10" fmla="*/ 65 w 130"/>
                  <a:gd name="T11" fmla="*/ 76 h 97"/>
                  <a:gd name="T12" fmla="*/ 89 w 130"/>
                  <a:gd name="T13" fmla="*/ 28 h 97"/>
                  <a:gd name="T14" fmla="*/ 102 w 130"/>
                  <a:gd name="T15" fmla="*/ 0 h 97"/>
                  <a:gd name="T16" fmla="*/ 115 w 130"/>
                  <a:gd name="T17" fmla="*/ 0 h 97"/>
                  <a:gd name="T18" fmla="*/ 130 w 130"/>
                  <a:gd name="T19" fmla="*/ 0 h 97"/>
                  <a:gd name="T20" fmla="*/ 130 w 130"/>
                  <a:gd name="T21" fmla="*/ 4 h 97"/>
                  <a:gd name="T22" fmla="*/ 120 w 130"/>
                  <a:gd name="T23" fmla="*/ 5 h 97"/>
                  <a:gd name="T24" fmla="*/ 118 w 130"/>
                  <a:gd name="T25" fmla="*/ 7 h 97"/>
                  <a:gd name="T26" fmla="*/ 117 w 130"/>
                  <a:gd name="T27" fmla="*/ 13 h 97"/>
                  <a:gd name="T28" fmla="*/ 116 w 130"/>
                  <a:gd name="T29" fmla="*/ 32 h 97"/>
                  <a:gd name="T30" fmla="*/ 116 w 130"/>
                  <a:gd name="T31" fmla="*/ 63 h 97"/>
                  <a:gd name="T32" fmla="*/ 117 w 130"/>
                  <a:gd name="T33" fmla="*/ 81 h 97"/>
                  <a:gd name="T34" fmla="*/ 118 w 130"/>
                  <a:gd name="T35" fmla="*/ 89 h 97"/>
                  <a:gd name="T36" fmla="*/ 120 w 130"/>
                  <a:gd name="T37" fmla="*/ 90 h 97"/>
                  <a:gd name="T38" fmla="*/ 130 w 130"/>
                  <a:gd name="T39" fmla="*/ 91 h 97"/>
                  <a:gd name="T40" fmla="*/ 130 w 130"/>
                  <a:gd name="T41" fmla="*/ 95 h 97"/>
                  <a:gd name="T42" fmla="*/ 110 w 130"/>
                  <a:gd name="T43" fmla="*/ 95 h 97"/>
                  <a:gd name="T44" fmla="*/ 89 w 130"/>
                  <a:gd name="T45" fmla="*/ 95 h 97"/>
                  <a:gd name="T46" fmla="*/ 89 w 130"/>
                  <a:gd name="T47" fmla="*/ 91 h 97"/>
                  <a:gd name="T48" fmla="*/ 100 w 130"/>
                  <a:gd name="T49" fmla="*/ 90 h 97"/>
                  <a:gd name="T50" fmla="*/ 102 w 130"/>
                  <a:gd name="T51" fmla="*/ 89 h 97"/>
                  <a:gd name="T52" fmla="*/ 103 w 130"/>
                  <a:gd name="T53" fmla="*/ 82 h 97"/>
                  <a:gd name="T54" fmla="*/ 103 w 130"/>
                  <a:gd name="T55" fmla="*/ 63 h 97"/>
                  <a:gd name="T56" fmla="*/ 103 w 130"/>
                  <a:gd name="T57" fmla="*/ 14 h 97"/>
                  <a:gd name="T58" fmla="*/ 79 w 130"/>
                  <a:gd name="T59" fmla="*/ 62 h 97"/>
                  <a:gd name="T60" fmla="*/ 70 w 130"/>
                  <a:gd name="T61" fmla="*/ 81 h 97"/>
                  <a:gd name="T62" fmla="*/ 63 w 130"/>
                  <a:gd name="T63" fmla="*/ 97 h 97"/>
                  <a:gd name="T64" fmla="*/ 60 w 130"/>
                  <a:gd name="T65" fmla="*/ 97 h 97"/>
                  <a:gd name="T66" fmla="*/ 59 w 130"/>
                  <a:gd name="T67" fmla="*/ 93 h 97"/>
                  <a:gd name="T68" fmla="*/ 54 w 130"/>
                  <a:gd name="T69" fmla="*/ 83 h 97"/>
                  <a:gd name="T70" fmla="*/ 20 w 130"/>
                  <a:gd name="T71" fmla="*/ 16 h 97"/>
                  <a:gd name="T72" fmla="*/ 20 w 130"/>
                  <a:gd name="T73" fmla="*/ 63 h 97"/>
                  <a:gd name="T74" fmla="*/ 20 w 130"/>
                  <a:gd name="T75" fmla="*/ 81 h 97"/>
                  <a:gd name="T76" fmla="*/ 22 w 130"/>
                  <a:gd name="T77" fmla="*/ 89 h 97"/>
                  <a:gd name="T78" fmla="*/ 24 w 130"/>
                  <a:gd name="T79" fmla="*/ 90 h 97"/>
                  <a:gd name="T80" fmla="*/ 34 w 130"/>
                  <a:gd name="T81" fmla="*/ 91 h 97"/>
                  <a:gd name="T82" fmla="*/ 34 w 130"/>
                  <a:gd name="T83" fmla="*/ 95 h 97"/>
                  <a:gd name="T84" fmla="*/ 17 w 130"/>
                  <a:gd name="T85" fmla="*/ 95 h 97"/>
                  <a:gd name="T86" fmla="*/ 0 w 130"/>
                  <a:gd name="T87" fmla="*/ 95 h 97"/>
                  <a:gd name="T88" fmla="*/ 0 w 130"/>
                  <a:gd name="T89" fmla="*/ 91 h 97"/>
                  <a:gd name="T90" fmla="*/ 10 w 130"/>
                  <a:gd name="T91" fmla="*/ 90 h 97"/>
                  <a:gd name="T92" fmla="*/ 12 w 130"/>
                  <a:gd name="T93" fmla="*/ 89 h 97"/>
                  <a:gd name="T94" fmla="*/ 13 w 130"/>
                  <a:gd name="T95" fmla="*/ 82 h 97"/>
                  <a:gd name="T96" fmla="*/ 14 w 130"/>
                  <a:gd name="T97" fmla="*/ 63 h 97"/>
                  <a:gd name="T98" fmla="*/ 14 w 130"/>
                  <a:gd name="T99" fmla="*/ 32 h 97"/>
                  <a:gd name="T100" fmla="*/ 13 w 130"/>
                  <a:gd name="T101" fmla="*/ 14 h 97"/>
                  <a:gd name="T102" fmla="*/ 12 w 130"/>
                  <a:gd name="T103" fmla="*/ 7 h 97"/>
                  <a:gd name="T104" fmla="*/ 10 w 130"/>
                  <a:gd name="T105" fmla="*/ 5 h 97"/>
                  <a:gd name="T106" fmla="*/ 0 w 130"/>
                  <a:gd name="T107" fmla="*/ 4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30" h="97">
                    <a:moveTo>
                      <a:pt x="0" y="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9" y="0"/>
                      <a:pt x="14" y="0"/>
                    </a:cubicBezTo>
                    <a:cubicBezTo>
                      <a:pt x="18" y="0"/>
                      <a:pt x="23" y="0"/>
                      <a:pt x="27" y="0"/>
                    </a:cubicBezTo>
                    <a:cubicBezTo>
                      <a:pt x="31" y="9"/>
                      <a:pt x="35" y="17"/>
                      <a:pt x="38" y="24"/>
                    </a:cubicBezTo>
                    <a:cubicBezTo>
                      <a:pt x="65" y="76"/>
                      <a:pt x="65" y="76"/>
                      <a:pt x="65" y="76"/>
                    </a:cubicBezTo>
                    <a:cubicBezTo>
                      <a:pt x="89" y="28"/>
                      <a:pt x="89" y="28"/>
                      <a:pt x="89" y="28"/>
                    </a:cubicBezTo>
                    <a:cubicBezTo>
                      <a:pt x="96" y="15"/>
                      <a:pt x="100" y="5"/>
                      <a:pt x="102" y="0"/>
                    </a:cubicBezTo>
                    <a:cubicBezTo>
                      <a:pt x="107" y="0"/>
                      <a:pt x="112" y="0"/>
                      <a:pt x="115" y="0"/>
                    </a:cubicBezTo>
                    <a:cubicBezTo>
                      <a:pt x="118" y="0"/>
                      <a:pt x="123" y="0"/>
                      <a:pt x="130" y="0"/>
                    </a:cubicBezTo>
                    <a:cubicBezTo>
                      <a:pt x="130" y="4"/>
                      <a:pt x="130" y="4"/>
                      <a:pt x="130" y="4"/>
                    </a:cubicBezTo>
                    <a:cubicBezTo>
                      <a:pt x="125" y="4"/>
                      <a:pt x="121" y="5"/>
                      <a:pt x="120" y="5"/>
                    </a:cubicBezTo>
                    <a:cubicBezTo>
                      <a:pt x="119" y="5"/>
                      <a:pt x="118" y="6"/>
                      <a:pt x="118" y="7"/>
                    </a:cubicBezTo>
                    <a:cubicBezTo>
                      <a:pt x="117" y="8"/>
                      <a:pt x="117" y="10"/>
                      <a:pt x="117" y="13"/>
                    </a:cubicBezTo>
                    <a:cubicBezTo>
                      <a:pt x="116" y="14"/>
                      <a:pt x="116" y="20"/>
                      <a:pt x="116" y="32"/>
                    </a:cubicBezTo>
                    <a:cubicBezTo>
                      <a:pt x="116" y="63"/>
                      <a:pt x="116" y="63"/>
                      <a:pt x="116" y="63"/>
                    </a:cubicBezTo>
                    <a:cubicBezTo>
                      <a:pt x="116" y="69"/>
                      <a:pt x="116" y="75"/>
                      <a:pt x="117" y="81"/>
                    </a:cubicBezTo>
                    <a:cubicBezTo>
                      <a:pt x="117" y="85"/>
                      <a:pt x="117" y="88"/>
                      <a:pt x="118" y="89"/>
                    </a:cubicBezTo>
                    <a:cubicBezTo>
                      <a:pt x="118" y="89"/>
                      <a:pt x="119" y="90"/>
                      <a:pt x="120" y="90"/>
                    </a:cubicBezTo>
                    <a:cubicBezTo>
                      <a:pt x="121" y="91"/>
                      <a:pt x="125" y="91"/>
                      <a:pt x="130" y="91"/>
                    </a:cubicBezTo>
                    <a:cubicBezTo>
                      <a:pt x="130" y="95"/>
                      <a:pt x="130" y="95"/>
                      <a:pt x="130" y="95"/>
                    </a:cubicBezTo>
                    <a:cubicBezTo>
                      <a:pt x="121" y="95"/>
                      <a:pt x="114" y="95"/>
                      <a:pt x="110" y="95"/>
                    </a:cubicBezTo>
                    <a:cubicBezTo>
                      <a:pt x="107" y="95"/>
                      <a:pt x="100" y="95"/>
                      <a:pt x="89" y="95"/>
                    </a:cubicBezTo>
                    <a:cubicBezTo>
                      <a:pt x="89" y="91"/>
                      <a:pt x="89" y="91"/>
                      <a:pt x="89" y="91"/>
                    </a:cubicBezTo>
                    <a:cubicBezTo>
                      <a:pt x="95" y="91"/>
                      <a:pt x="98" y="91"/>
                      <a:pt x="100" y="90"/>
                    </a:cubicBezTo>
                    <a:cubicBezTo>
                      <a:pt x="101" y="90"/>
                      <a:pt x="102" y="89"/>
                      <a:pt x="102" y="89"/>
                    </a:cubicBezTo>
                    <a:cubicBezTo>
                      <a:pt x="103" y="88"/>
                      <a:pt x="103" y="86"/>
                      <a:pt x="103" y="82"/>
                    </a:cubicBezTo>
                    <a:cubicBezTo>
                      <a:pt x="103" y="81"/>
                      <a:pt x="103" y="75"/>
                      <a:pt x="103" y="63"/>
                    </a:cubicBezTo>
                    <a:cubicBezTo>
                      <a:pt x="103" y="14"/>
                      <a:pt x="103" y="14"/>
                      <a:pt x="103" y="14"/>
                    </a:cubicBezTo>
                    <a:cubicBezTo>
                      <a:pt x="79" y="62"/>
                      <a:pt x="79" y="62"/>
                      <a:pt x="79" y="62"/>
                    </a:cubicBezTo>
                    <a:cubicBezTo>
                      <a:pt x="75" y="70"/>
                      <a:pt x="72" y="76"/>
                      <a:pt x="70" y="81"/>
                    </a:cubicBezTo>
                    <a:cubicBezTo>
                      <a:pt x="69" y="84"/>
                      <a:pt x="66" y="89"/>
                      <a:pt x="63" y="97"/>
                    </a:cubicBezTo>
                    <a:cubicBezTo>
                      <a:pt x="60" y="97"/>
                      <a:pt x="60" y="97"/>
                      <a:pt x="60" y="97"/>
                    </a:cubicBezTo>
                    <a:cubicBezTo>
                      <a:pt x="60" y="95"/>
                      <a:pt x="59" y="94"/>
                      <a:pt x="59" y="93"/>
                    </a:cubicBezTo>
                    <a:cubicBezTo>
                      <a:pt x="54" y="83"/>
                      <a:pt x="54" y="83"/>
                      <a:pt x="54" y="83"/>
                    </a:cubicBezTo>
                    <a:cubicBezTo>
                      <a:pt x="20" y="16"/>
                      <a:pt x="20" y="16"/>
                      <a:pt x="20" y="16"/>
                    </a:cubicBezTo>
                    <a:cubicBezTo>
                      <a:pt x="20" y="63"/>
                      <a:pt x="20" y="63"/>
                      <a:pt x="20" y="63"/>
                    </a:cubicBezTo>
                    <a:cubicBezTo>
                      <a:pt x="20" y="69"/>
                      <a:pt x="20" y="75"/>
                      <a:pt x="20" y="81"/>
                    </a:cubicBezTo>
                    <a:cubicBezTo>
                      <a:pt x="21" y="85"/>
                      <a:pt x="21" y="88"/>
                      <a:pt x="22" y="89"/>
                    </a:cubicBezTo>
                    <a:cubicBezTo>
                      <a:pt x="22" y="89"/>
                      <a:pt x="23" y="90"/>
                      <a:pt x="24" y="90"/>
                    </a:cubicBezTo>
                    <a:cubicBezTo>
                      <a:pt x="25" y="91"/>
                      <a:pt x="29" y="91"/>
                      <a:pt x="34" y="91"/>
                    </a:cubicBezTo>
                    <a:cubicBezTo>
                      <a:pt x="34" y="95"/>
                      <a:pt x="34" y="95"/>
                      <a:pt x="34" y="95"/>
                    </a:cubicBezTo>
                    <a:cubicBezTo>
                      <a:pt x="17" y="95"/>
                      <a:pt x="17" y="95"/>
                      <a:pt x="17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5" y="91"/>
                      <a:pt x="8" y="91"/>
                      <a:pt x="10" y="90"/>
                    </a:cubicBezTo>
                    <a:cubicBezTo>
                      <a:pt x="11" y="90"/>
                      <a:pt x="12" y="89"/>
                      <a:pt x="12" y="89"/>
                    </a:cubicBezTo>
                    <a:cubicBezTo>
                      <a:pt x="13" y="88"/>
                      <a:pt x="13" y="86"/>
                      <a:pt x="13" y="82"/>
                    </a:cubicBezTo>
                    <a:cubicBezTo>
                      <a:pt x="13" y="81"/>
                      <a:pt x="13" y="75"/>
                      <a:pt x="14" y="63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26"/>
                      <a:pt x="13" y="20"/>
                      <a:pt x="13" y="14"/>
                    </a:cubicBezTo>
                    <a:cubicBezTo>
                      <a:pt x="13" y="10"/>
                      <a:pt x="13" y="8"/>
                      <a:pt x="12" y="7"/>
                    </a:cubicBezTo>
                    <a:cubicBezTo>
                      <a:pt x="12" y="6"/>
                      <a:pt x="11" y="5"/>
                      <a:pt x="10" y="5"/>
                    </a:cubicBezTo>
                    <a:cubicBezTo>
                      <a:pt x="8" y="5"/>
                      <a:pt x="5" y="4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2" name="Freeform 17"/>
              <p:cNvSpPr>
                <a:spLocks noChangeAspect="1" noEditPoints="1"/>
              </p:cNvSpPr>
              <p:nvPr userDrawn="1"/>
            </p:nvSpPr>
            <p:spPr bwMode="auto">
              <a:xfrm>
                <a:off x="265113" y="6299200"/>
                <a:ext cx="87313" cy="79375"/>
              </a:xfrm>
              <a:custGeom>
                <a:avLst/>
                <a:gdLst>
                  <a:gd name="T0" fmla="*/ 15 w 107"/>
                  <a:gd name="T1" fmla="*/ 96 h 96"/>
                  <a:gd name="T2" fmla="*/ 33 w 107"/>
                  <a:gd name="T3" fmla="*/ 96 h 96"/>
                  <a:gd name="T4" fmla="*/ 33 w 107"/>
                  <a:gd name="T5" fmla="*/ 92 h 96"/>
                  <a:gd name="T6" fmla="*/ 24 w 107"/>
                  <a:gd name="T7" fmla="*/ 92 h 96"/>
                  <a:gd name="T8" fmla="*/ 21 w 107"/>
                  <a:gd name="T9" fmla="*/ 90 h 96"/>
                  <a:gd name="T10" fmla="*/ 21 w 107"/>
                  <a:gd name="T11" fmla="*/ 89 h 96"/>
                  <a:gd name="T12" fmla="*/ 23 w 107"/>
                  <a:gd name="T13" fmla="*/ 82 h 96"/>
                  <a:gd name="T14" fmla="*/ 30 w 107"/>
                  <a:gd name="T15" fmla="*/ 65 h 96"/>
                  <a:gd name="T16" fmla="*/ 71 w 107"/>
                  <a:gd name="T17" fmla="*/ 65 h 96"/>
                  <a:gd name="T18" fmla="*/ 80 w 107"/>
                  <a:gd name="T19" fmla="*/ 85 h 96"/>
                  <a:gd name="T20" fmla="*/ 81 w 107"/>
                  <a:gd name="T21" fmla="*/ 89 h 96"/>
                  <a:gd name="T22" fmla="*/ 80 w 107"/>
                  <a:gd name="T23" fmla="*/ 91 h 96"/>
                  <a:gd name="T24" fmla="*/ 78 w 107"/>
                  <a:gd name="T25" fmla="*/ 92 h 96"/>
                  <a:gd name="T26" fmla="*/ 68 w 107"/>
                  <a:gd name="T27" fmla="*/ 92 h 96"/>
                  <a:gd name="T28" fmla="*/ 68 w 107"/>
                  <a:gd name="T29" fmla="*/ 96 h 96"/>
                  <a:gd name="T30" fmla="*/ 91 w 107"/>
                  <a:gd name="T31" fmla="*/ 96 h 96"/>
                  <a:gd name="T32" fmla="*/ 107 w 107"/>
                  <a:gd name="T33" fmla="*/ 96 h 96"/>
                  <a:gd name="T34" fmla="*/ 107 w 107"/>
                  <a:gd name="T35" fmla="*/ 92 h 96"/>
                  <a:gd name="T36" fmla="*/ 99 w 107"/>
                  <a:gd name="T37" fmla="*/ 91 h 96"/>
                  <a:gd name="T38" fmla="*/ 96 w 107"/>
                  <a:gd name="T39" fmla="*/ 88 h 96"/>
                  <a:gd name="T40" fmla="*/ 87 w 107"/>
                  <a:gd name="T41" fmla="*/ 68 h 96"/>
                  <a:gd name="T42" fmla="*/ 56 w 107"/>
                  <a:gd name="T43" fmla="*/ 0 h 96"/>
                  <a:gd name="T44" fmla="*/ 52 w 107"/>
                  <a:gd name="T45" fmla="*/ 0 h 96"/>
                  <a:gd name="T46" fmla="*/ 40 w 107"/>
                  <a:gd name="T47" fmla="*/ 28 h 96"/>
                  <a:gd name="T48" fmla="*/ 22 w 107"/>
                  <a:gd name="T49" fmla="*/ 66 h 96"/>
                  <a:gd name="T50" fmla="*/ 13 w 107"/>
                  <a:gd name="T51" fmla="*/ 85 h 96"/>
                  <a:gd name="T52" fmla="*/ 9 w 107"/>
                  <a:gd name="T53" fmla="*/ 90 h 96"/>
                  <a:gd name="T54" fmla="*/ 7 w 107"/>
                  <a:gd name="T55" fmla="*/ 92 h 96"/>
                  <a:gd name="T56" fmla="*/ 0 w 107"/>
                  <a:gd name="T57" fmla="*/ 92 h 96"/>
                  <a:gd name="T58" fmla="*/ 0 w 107"/>
                  <a:gd name="T59" fmla="*/ 96 h 96"/>
                  <a:gd name="T60" fmla="*/ 15 w 107"/>
                  <a:gd name="T61" fmla="*/ 96 h 96"/>
                  <a:gd name="T62" fmla="*/ 51 w 107"/>
                  <a:gd name="T63" fmla="*/ 18 h 96"/>
                  <a:gd name="T64" fmla="*/ 68 w 107"/>
                  <a:gd name="T65" fmla="*/ 59 h 96"/>
                  <a:gd name="T66" fmla="*/ 33 w 107"/>
                  <a:gd name="T67" fmla="*/ 59 h 96"/>
                  <a:gd name="T68" fmla="*/ 51 w 107"/>
                  <a:gd name="T69" fmla="*/ 18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7" h="96">
                    <a:moveTo>
                      <a:pt x="15" y="96"/>
                    </a:moveTo>
                    <a:cubicBezTo>
                      <a:pt x="19" y="96"/>
                      <a:pt x="25" y="96"/>
                      <a:pt x="33" y="96"/>
                    </a:cubicBezTo>
                    <a:cubicBezTo>
                      <a:pt x="33" y="92"/>
                      <a:pt x="33" y="92"/>
                      <a:pt x="33" y="92"/>
                    </a:cubicBezTo>
                    <a:cubicBezTo>
                      <a:pt x="28" y="92"/>
                      <a:pt x="25" y="92"/>
                      <a:pt x="24" y="92"/>
                    </a:cubicBezTo>
                    <a:cubicBezTo>
                      <a:pt x="22" y="91"/>
                      <a:pt x="22" y="91"/>
                      <a:pt x="21" y="90"/>
                    </a:cubicBezTo>
                    <a:cubicBezTo>
                      <a:pt x="21" y="90"/>
                      <a:pt x="21" y="89"/>
                      <a:pt x="21" y="89"/>
                    </a:cubicBezTo>
                    <a:cubicBezTo>
                      <a:pt x="21" y="87"/>
                      <a:pt x="21" y="85"/>
                      <a:pt x="23" y="82"/>
                    </a:cubicBezTo>
                    <a:cubicBezTo>
                      <a:pt x="30" y="65"/>
                      <a:pt x="30" y="65"/>
                      <a:pt x="30" y="65"/>
                    </a:cubicBezTo>
                    <a:cubicBezTo>
                      <a:pt x="71" y="65"/>
                      <a:pt x="71" y="65"/>
                      <a:pt x="71" y="65"/>
                    </a:cubicBezTo>
                    <a:cubicBezTo>
                      <a:pt x="80" y="85"/>
                      <a:pt x="80" y="85"/>
                      <a:pt x="80" y="85"/>
                    </a:cubicBezTo>
                    <a:cubicBezTo>
                      <a:pt x="81" y="87"/>
                      <a:pt x="81" y="88"/>
                      <a:pt x="81" y="89"/>
                    </a:cubicBezTo>
                    <a:cubicBezTo>
                      <a:pt x="81" y="90"/>
                      <a:pt x="81" y="90"/>
                      <a:pt x="80" y="91"/>
                    </a:cubicBezTo>
                    <a:cubicBezTo>
                      <a:pt x="80" y="91"/>
                      <a:pt x="79" y="91"/>
                      <a:pt x="78" y="92"/>
                    </a:cubicBezTo>
                    <a:cubicBezTo>
                      <a:pt x="77" y="92"/>
                      <a:pt x="74" y="92"/>
                      <a:pt x="68" y="92"/>
                    </a:cubicBezTo>
                    <a:cubicBezTo>
                      <a:pt x="68" y="96"/>
                      <a:pt x="68" y="96"/>
                      <a:pt x="68" y="96"/>
                    </a:cubicBezTo>
                    <a:cubicBezTo>
                      <a:pt x="91" y="96"/>
                      <a:pt x="91" y="96"/>
                      <a:pt x="91" y="96"/>
                    </a:cubicBezTo>
                    <a:cubicBezTo>
                      <a:pt x="94" y="96"/>
                      <a:pt x="99" y="96"/>
                      <a:pt x="107" y="96"/>
                    </a:cubicBezTo>
                    <a:cubicBezTo>
                      <a:pt x="107" y="92"/>
                      <a:pt x="107" y="92"/>
                      <a:pt x="107" y="92"/>
                    </a:cubicBezTo>
                    <a:cubicBezTo>
                      <a:pt x="103" y="92"/>
                      <a:pt x="100" y="92"/>
                      <a:pt x="99" y="91"/>
                    </a:cubicBezTo>
                    <a:cubicBezTo>
                      <a:pt x="98" y="91"/>
                      <a:pt x="97" y="90"/>
                      <a:pt x="96" y="88"/>
                    </a:cubicBezTo>
                    <a:cubicBezTo>
                      <a:pt x="95" y="85"/>
                      <a:pt x="92" y="79"/>
                      <a:pt x="87" y="68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46" y="14"/>
                      <a:pt x="42" y="24"/>
                      <a:pt x="40" y="28"/>
                    </a:cubicBezTo>
                    <a:cubicBezTo>
                      <a:pt x="22" y="66"/>
                      <a:pt x="22" y="66"/>
                      <a:pt x="22" y="66"/>
                    </a:cubicBezTo>
                    <a:cubicBezTo>
                      <a:pt x="17" y="77"/>
                      <a:pt x="13" y="83"/>
                      <a:pt x="13" y="85"/>
                    </a:cubicBezTo>
                    <a:cubicBezTo>
                      <a:pt x="11" y="88"/>
                      <a:pt x="10" y="90"/>
                      <a:pt x="9" y="90"/>
                    </a:cubicBezTo>
                    <a:cubicBezTo>
                      <a:pt x="8" y="91"/>
                      <a:pt x="8" y="91"/>
                      <a:pt x="7" y="92"/>
                    </a:cubicBezTo>
                    <a:cubicBezTo>
                      <a:pt x="6" y="92"/>
                      <a:pt x="3" y="92"/>
                      <a:pt x="0" y="92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5" y="96"/>
                      <a:pt x="10" y="96"/>
                      <a:pt x="15" y="96"/>
                    </a:cubicBezTo>
                    <a:close/>
                    <a:moveTo>
                      <a:pt x="51" y="18"/>
                    </a:moveTo>
                    <a:cubicBezTo>
                      <a:pt x="68" y="59"/>
                      <a:pt x="68" y="59"/>
                      <a:pt x="68" y="59"/>
                    </a:cubicBezTo>
                    <a:cubicBezTo>
                      <a:pt x="33" y="59"/>
                      <a:pt x="33" y="59"/>
                      <a:pt x="33" y="59"/>
                    </a:cubicBezTo>
                    <a:lnTo>
                      <a:pt x="51" y="18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3" name="Freeform 18"/>
              <p:cNvSpPr>
                <a:spLocks noChangeAspect="1"/>
              </p:cNvSpPr>
              <p:nvPr userDrawn="1"/>
            </p:nvSpPr>
            <p:spPr bwMode="auto">
              <a:xfrm>
                <a:off x="336550" y="6300788"/>
                <a:ext cx="77788" cy="69850"/>
              </a:xfrm>
              <a:custGeom>
                <a:avLst/>
                <a:gdLst>
                  <a:gd name="T0" fmla="*/ 77 w 105"/>
                  <a:gd name="T1" fmla="*/ 14 h 95"/>
                  <a:gd name="T2" fmla="*/ 82 w 105"/>
                  <a:gd name="T3" fmla="*/ 7 h 95"/>
                  <a:gd name="T4" fmla="*/ 80 w 105"/>
                  <a:gd name="T5" fmla="*/ 5 h 95"/>
                  <a:gd name="T6" fmla="*/ 70 w 105"/>
                  <a:gd name="T7" fmla="*/ 4 h 95"/>
                  <a:gd name="T8" fmla="*/ 70 w 105"/>
                  <a:gd name="T9" fmla="*/ 0 h 95"/>
                  <a:gd name="T10" fmla="*/ 89 w 105"/>
                  <a:gd name="T11" fmla="*/ 0 h 95"/>
                  <a:gd name="T12" fmla="*/ 105 w 105"/>
                  <a:gd name="T13" fmla="*/ 0 h 95"/>
                  <a:gd name="T14" fmla="*/ 105 w 105"/>
                  <a:gd name="T15" fmla="*/ 4 h 95"/>
                  <a:gd name="T16" fmla="*/ 96 w 105"/>
                  <a:gd name="T17" fmla="*/ 5 h 95"/>
                  <a:gd name="T18" fmla="*/ 92 w 105"/>
                  <a:gd name="T19" fmla="*/ 7 h 95"/>
                  <a:gd name="T20" fmla="*/ 87 w 105"/>
                  <a:gd name="T21" fmla="*/ 13 h 95"/>
                  <a:gd name="T22" fmla="*/ 66 w 105"/>
                  <a:gd name="T23" fmla="*/ 43 h 95"/>
                  <a:gd name="T24" fmla="*/ 59 w 105"/>
                  <a:gd name="T25" fmla="*/ 54 h 95"/>
                  <a:gd name="T26" fmla="*/ 59 w 105"/>
                  <a:gd name="T27" fmla="*/ 58 h 95"/>
                  <a:gd name="T28" fmla="*/ 59 w 105"/>
                  <a:gd name="T29" fmla="*/ 63 h 95"/>
                  <a:gd name="T30" fmla="*/ 59 w 105"/>
                  <a:gd name="T31" fmla="*/ 81 h 95"/>
                  <a:gd name="T32" fmla="*/ 60 w 105"/>
                  <a:gd name="T33" fmla="*/ 89 h 95"/>
                  <a:gd name="T34" fmla="*/ 63 w 105"/>
                  <a:gd name="T35" fmla="*/ 90 h 95"/>
                  <a:gd name="T36" fmla="*/ 73 w 105"/>
                  <a:gd name="T37" fmla="*/ 91 h 95"/>
                  <a:gd name="T38" fmla="*/ 73 w 105"/>
                  <a:gd name="T39" fmla="*/ 95 h 95"/>
                  <a:gd name="T40" fmla="*/ 53 w 105"/>
                  <a:gd name="T41" fmla="*/ 95 h 95"/>
                  <a:gd name="T42" fmla="*/ 32 w 105"/>
                  <a:gd name="T43" fmla="*/ 95 h 95"/>
                  <a:gd name="T44" fmla="*/ 32 w 105"/>
                  <a:gd name="T45" fmla="*/ 91 h 95"/>
                  <a:gd name="T46" fmla="*/ 42 w 105"/>
                  <a:gd name="T47" fmla="*/ 90 h 95"/>
                  <a:gd name="T48" fmla="*/ 44 w 105"/>
                  <a:gd name="T49" fmla="*/ 89 h 95"/>
                  <a:gd name="T50" fmla="*/ 45 w 105"/>
                  <a:gd name="T51" fmla="*/ 82 h 95"/>
                  <a:gd name="T52" fmla="*/ 46 w 105"/>
                  <a:gd name="T53" fmla="*/ 63 h 95"/>
                  <a:gd name="T54" fmla="*/ 46 w 105"/>
                  <a:gd name="T55" fmla="*/ 56 h 95"/>
                  <a:gd name="T56" fmla="*/ 43 w 105"/>
                  <a:gd name="T57" fmla="*/ 50 h 95"/>
                  <a:gd name="T58" fmla="*/ 35 w 105"/>
                  <a:gd name="T59" fmla="*/ 39 h 95"/>
                  <a:gd name="T60" fmla="*/ 17 w 105"/>
                  <a:gd name="T61" fmla="*/ 13 h 95"/>
                  <a:gd name="T62" fmla="*/ 13 w 105"/>
                  <a:gd name="T63" fmla="*/ 7 h 95"/>
                  <a:gd name="T64" fmla="*/ 9 w 105"/>
                  <a:gd name="T65" fmla="*/ 5 h 95"/>
                  <a:gd name="T66" fmla="*/ 0 w 105"/>
                  <a:gd name="T67" fmla="*/ 4 h 95"/>
                  <a:gd name="T68" fmla="*/ 0 w 105"/>
                  <a:gd name="T69" fmla="*/ 0 h 95"/>
                  <a:gd name="T70" fmla="*/ 17 w 105"/>
                  <a:gd name="T71" fmla="*/ 0 h 95"/>
                  <a:gd name="T72" fmla="*/ 43 w 105"/>
                  <a:gd name="T73" fmla="*/ 0 h 95"/>
                  <a:gd name="T74" fmla="*/ 43 w 105"/>
                  <a:gd name="T75" fmla="*/ 4 h 95"/>
                  <a:gd name="T76" fmla="*/ 32 w 105"/>
                  <a:gd name="T77" fmla="*/ 5 h 95"/>
                  <a:gd name="T78" fmla="*/ 30 w 105"/>
                  <a:gd name="T79" fmla="*/ 7 h 95"/>
                  <a:gd name="T80" fmla="*/ 34 w 105"/>
                  <a:gd name="T81" fmla="*/ 14 h 95"/>
                  <a:gd name="T82" fmla="*/ 55 w 105"/>
                  <a:gd name="T83" fmla="*/ 48 h 95"/>
                  <a:gd name="T84" fmla="*/ 77 w 105"/>
                  <a:gd name="T85" fmla="*/ 14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05" h="95">
                    <a:moveTo>
                      <a:pt x="77" y="14"/>
                    </a:moveTo>
                    <a:cubicBezTo>
                      <a:pt x="80" y="10"/>
                      <a:pt x="82" y="7"/>
                      <a:pt x="82" y="7"/>
                    </a:cubicBezTo>
                    <a:cubicBezTo>
                      <a:pt x="82" y="6"/>
                      <a:pt x="81" y="5"/>
                      <a:pt x="80" y="5"/>
                    </a:cubicBezTo>
                    <a:cubicBezTo>
                      <a:pt x="79" y="5"/>
                      <a:pt x="75" y="4"/>
                      <a:pt x="70" y="4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79" y="0"/>
                      <a:pt x="84" y="0"/>
                      <a:pt x="89" y="0"/>
                    </a:cubicBezTo>
                    <a:cubicBezTo>
                      <a:pt x="93" y="0"/>
                      <a:pt x="96" y="0"/>
                      <a:pt x="105" y="0"/>
                    </a:cubicBezTo>
                    <a:cubicBezTo>
                      <a:pt x="105" y="4"/>
                      <a:pt x="105" y="4"/>
                      <a:pt x="105" y="4"/>
                    </a:cubicBezTo>
                    <a:cubicBezTo>
                      <a:pt x="100" y="4"/>
                      <a:pt x="97" y="5"/>
                      <a:pt x="96" y="5"/>
                    </a:cubicBezTo>
                    <a:cubicBezTo>
                      <a:pt x="95" y="5"/>
                      <a:pt x="93" y="6"/>
                      <a:pt x="92" y="7"/>
                    </a:cubicBezTo>
                    <a:cubicBezTo>
                      <a:pt x="91" y="7"/>
                      <a:pt x="89" y="10"/>
                      <a:pt x="87" y="13"/>
                    </a:cubicBezTo>
                    <a:cubicBezTo>
                      <a:pt x="66" y="43"/>
                      <a:pt x="66" y="43"/>
                      <a:pt x="66" y="43"/>
                    </a:cubicBezTo>
                    <a:cubicBezTo>
                      <a:pt x="62" y="49"/>
                      <a:pt x="60" y="53"/>
                      <a:pt x="59" y="54"/>
                    </a:cubicBezTo>
                    <a:cubicBezTo>
                      <a:pt x="59" y="56"/>
                      <a:pt x="59" y="57"/>
                      <a:pt x="59" y="58"/>
                    </a:cubicBezTo>
                    <a:cubicBezTo>
                      <a:pt x="59" y="63"/>
                      <a:pt x="59" y="63"/>
                      <a:pt x="59" y="63"/>
                    </a:cubicBezTo>
                    <a:cubicBezTo>
                      <a:pt x="59" y="69"/>
                      <a:pt x="59" y="75"/>
                      <a:pt x="59" y="81"/>
                    </a:cubicBezTo>
                    <a:cubicBezTo>
                      <a:pt x="59" y="85"/>
                      <a:pt x="60" y="88"/>
                      <a:pt x="60" y="89"/>
                    </a:cubicBezTo>
                    <a:cubicBezTo>
                      <a:pt x="61" y="89"/>
                      <a:pt x="61" y="90"/>
                      <a:pt x="63" y="90"/>
                    </a:cubicBezTo>
                    <a:cubicBezTo>
                      <a:pt x="64" y="91"/>
                      <a:pt x="67" y="91"/>
                      <a:pt x="73" y="91"/>
                    </a:cubicBezTo>
                    <a:cubicBezTo>
                      <a:pt x="73" y="95"/>
                      <a:pt x="73" y="95"/>
                      <a:pt x="73" y="95"/>
                    </a:cubicBezTo>
                    <a:cubicBezTo>
                      <a:pt x="65" y="95"/>
                      <a:pt x="58" y="95"/>
                      <a:pt x="53" y="95"/>
                    </a:cubicBezTo>
                    <a:cubicBezTo>
                      <a:pt x="47" y="95"/>
                      <a:pt x="40" y="95"/>
                      <a:pt x="32" y="95"/>
                    </a:cubicBezTo>
                    <a:cubicBezTo>
                      <a:pt x="32" y="91"/>
                      <a:pt x="32" y="91"/>
                      <a:pt x="32" y="91"/>
                    </a:cubicBezTo>
                    <a:cubicBezTo>
                      <a:pt x="37" y="91"/>
                      <a:pt x="40" y="91"/>
                      <a:pt x="42" y="90"/>
                    </a:cubicBezTo>
                    <a:cubicBezTo>
                      <a:pt x="43" y="90"/>
                      <a:pt x="44" y="90"/>
                      <a:pt x="44" y="89"/>
                    </a:cubicBezTo>
                    <a:cubicBezTo>
                      <a:pt x="45" y="88"/>
                      <a:pt x="45" y="86"/>
                      <a:pt x="45" y="82"/>
                    </a:cubicBezTo>
                    <a:cubicBezTo>
                      <a:pt x="45" y="81"/>
                      <a:pt x="45" y="75"/>
                      <a:pt x="46" y="63"/>
                    </a:cubicBezTo>
                    <a:cubicBezTo>
                      <a:pt x="46" y="56"/>
                      <a:pt x="46" y="56"/>
                      <a:pt x="46" y="56"/>
                    </a:cubicBezTo>
                    <a:cubicBezTo>
                      <a:pt x="45" y="54"/>
                      <a:pt x="44" y="52"/>
                      <a:pt x="43" y="50"/>
                    </a:cubicBezTo>
                    <a:cubicBezTo>
                      <a:pt x="42" y="49"/>
                      <a:pt x="40" y="45"/>
                      <a:pt x="35" y="39"/>
                    </a:cubicBezTo>
                    <a:cubicBezTo>
                      <a:pt x="17" y="13"/>
                      <a:pt x="17" y="13"/>
                      <a:pt x="17" y="13"/>
                    </a:cubicBezTo>
                    <a:cubicBezTo>
                      <a:pt x="15" y="10"/>
                      <a:pt x="14" y="7"/>
                      <a:pt x="13" y="7"/>
                    </a:cubicBezTo>
                    <a:cubicBezTo>
                      <a:pt x="12" y="6"/>
                      <a:pt x="10" y="5"/>
                      <a:pt x="9" y="5"/>
                    </a:cubicBezTo>
                    <a:cubicBezTo>
                      <a:pt x="8" y="5"/>
                      <a:pt x="6" y="4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0"/>
                      <a:pt x="12" y="0"/>
                      <a:pt x="17" y="0"/>
                    </a:cubicBezTo>
                    <a:cubicBezTo>
                      <a:pt x="22" y="0"/>
                      <a:pt x="34" y="0"/>
                      <a:pt x="43" y="0"/>
                    </a:cubicBezTo>
                    <a:cubicBezTo>
                      <a:pt x="43" y="4"/>
                      <a:pt x="43" y="4"/>
                      <a:pt x="43" y="4"/>
                    </a:cubicBezTo>
                    <a:cubicBezTo>
                      <a:pt x="38" y="4"/>
                      <a:pt x="33" y="5"/>
                      <a:pt x="32" y="5"/>
                    </a:cubicBezTo>
                    <a:cubicBezTo>
                      <a:pt x="31" y="5"/>
                      <a:pt x="30" y="6"/>
                      <a:pt x="30" y="7"/>
                    </a:cubicBezTo>
                    <a:cubicBezTo>
                      <a:pt x="30" y="7"/>
                      <a:pt x="31" y="10"/>
                      <a:pt x="34" y="14"/>
                    </a:cubicBezTo>
                    <a:cubicBezTo>
                      <a:pt x="55" y="48"/>
                      <a:pt x="55" y="48"/>
                      <a:pt x="55" y="48"/>
                    </a:cubicBezTo>
                    <a:lnTo>
                      <a:pt x="77" y="14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4" name="Freeform 19"/>
              <p:cNvSpPr>
                <a:spLocks noChangeAspect="1" noEditPoints="1"/>
              </p:cNvSpPr>
              <p:nvPr userDrawn="1"/>
            </p:nvSpPr>
            <p:spPr bwMode="auto">
              <a:xfrm>
                <a:off x="420688" y="6299200"/>
                <a:ext cx="85725" cy="80963"/>
              </a:xfrm>
              <a:custGeom>
                <a:avLst/>
                <a:gdLst>
                  <a:gd name="T0" fmla="*/ 19 w 106"/>
                  <a:gd name="T1" fmla="*/ 24 h 99"/>
                  <a:gd name="T2" fmla="*/ 31 w 106"/>
                  <a:gd name="T3" fmla="*/ 10 h 99"/>
                  <a:gd name="T4" fmla="*/ 51 w 106"/>
                  <a:gd name="T5" fmla="*/ 5 h 99"/>
                  <a:gd name="T6" fmla="*/ 66 w 106"/>
                  <a:gd name="T7" fmla="*/ 8 h 99"/>
                  <a:gd name="T8" fmla="*/ 76 w 106"/>
                  <a:gd name="T9" fmla="*/ 13 h 99"/>
                  <a:gd name="T10" fmla="*/ 84 w 106"/>
                  <a:gd name="T11" fmla="*/ 21 h 99"/>
                  <a:gd name="T12" fmla="*/ 88 w 106"/>
                  <a:gd name="T13" fmla="*/ 31 h 99"/>
                  <a:gd name="T14" fmla="*/ 91 w 106"/>
                  <a:gd name="T15" fmla="*/ 51 h 99"/>
                  <a:gd name="T16" fmla="*/ 87 w 106"/>
                  <a:gd name="T17" fmla="*/ 73 h 99"/>
                  <a:gd name="T18" fmla="*/ 75 w 106"/>
                  <a:gd name="T19" fmla="*/ 88 h 99"/>
                  <a:gd name="T20" fmla="*/ 55 w 106"/>
                  <a:gd name="T21" fmla="*/ 93 h 99"/>
                  <a:gd name="T22" fmla="*/ 40 w 106"/>
                  <a:gd name="T23" fmla="*/ 91 h 99"/>
                  <a:gd name="T24" fmla="*/ 28 w 106"/>
                  <a:gd name="T25" fmla="*/ 82 h 99"/>
                  <a:gd name="T26" fmla="*/ 19 w 106"/>
                  <a:gd name="T27" fmla="*/ 69 h 99"/>
                  <a:gd name="T28" fmla="*/ 16 w 106"/>
                  <a:gd name="T29" fmla="*/ 57 h 99"/>
                  <a:gd name="T30" fmla="*/ 14 w 106"/>
                  <a:gd name="T31" fmla="*/ 45 h 99"/>
                  <a:gd name="T32" fmla="*/ 19 w 106"/>
                  <a:gd name="T33" fmla="*/ 24 h 99"/>
                  <a:gd name="T34" fmla="*/ 3 w 106"/>
                  <a:gd name="T35" fmla="*/ 69 h 99"/>
                  <a:gd name="T36" fmla="*/ 13 w 106"/>
                  <a:gd name="T37" fmla="*/ 86 h 99"/>
                  <a:gd name="T38" fmla="*/ 29 w 106"/>
                  <a:gd name="T39" fmla="*/ 96 h 99"/>
                  <a:gd name="T40" fmla="*/ 50 w 106"/>
                  <a:gd name="T41" fmla="*/ 99 h 99"/>
                  <a:gd name="T42" fmla="*/ 90 w 106"/>
                  <a:gd name="T43" fmla="*/ 84 h 99"/>
                  <a:gd name="T44" fmla="*/ 106 w 106"/>
                  <a:gd name="T45" fmla="*/ 46 h 99"/>
                  <a:gd name="T46" fmla="*/ 105 w 106"/>
                  <a:gd name="T47" fmla="*/ 33 h 99"/>
                  <a:gd name="T48" fmla="*/ 101 w 106"/>
                  <a:gd name="T49" fmla="*/ 22 h 99"/>
                  <a:gd name="T50" fmla="*/ 91 w 106"/>
                  <a:gd name="T51" fmla="*/ 11 h 99"/>
                  <a:gd name="T52" fmla="*/ 75 w 106"/>
                  <a:gd name="T53" fmla="*/ 3 h 99"/>
                  <a:gd name="T54" fmla="*/ 54 w 106"/>
                  <a:gd name="T55" fmla="*/ 0 h 99"/>
                  <a:gd name="T56" fmla="*/ 32 w 106"/>
                  <a:gd name="T57" fmla="*/ 3 h 99"/>
                  <a:gd name="T58" fmla="*/ 14 w 106"/>
                  <a:gd name="T59" fmla="*/ 14 h 99"/>
                  <a:gd name="T60" fmla="*/ 3 w 106"/>
                  <a:gd name="T61" fmla="*/ 30 h 99"/>
                  <a:gd name="T62" fmla="*/ 0 w 106"/>
                  <a:gd name="T63" fmla="*/ 50 h 99"/>
                  <a:gd name="T64" fmla="*/ 3 w 106"/>
                  <a:gd name="T65" fmla="*/ 69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6" h="99">
                    <a:moveTo>
                      <a:pt x="19" y="24"/>
                    </a:moveTo>
                    <a:cubicBezTo>
                      <a:pt x="22" y="18"/>
                      <a:pt x="26" y="13"/>
                      <a:pt x="31" y="10"/>
                    </a:cubicBezTo>
                    <a:cubicBezTo>
                      <a:pt x="37" y="7"/>
                      <a:pt x="44" y="5"/>
                      <a:pt x="51" y="5"/>
                    </a:cubicBezTo>
                    <a:cubicBezTo>
                      <a:pt x="56" y="5"/>
                      <a:pt x="61" y="6"/>
                      <a:pt x="66" y="8"/>
                    </a:cubicBezTo>
                    <a:cubicBezTo>
                      <a:pt x="70" y="9"/>
                      <a:pt x="74" y="11"/>
                      <a:pt x="76" y="13"/>
                    </a:cubicBezTo>
                    <a:cubicBezTo>
                      <a:pt x="79" y="16"/>
                      <a:pt x="82" y="18"/>
                      <a:pt x="84" y="21"/>
                    </a:cubicBezTo>
                    <a:cubicBezTo>
                      <a:pt x="86" y="24"/>
                      <a:pt x="87" y="27"/>
                      <a:pt x="88" y="31"/>
                    </a:cubicBezTo>
                    <a:cubicBezTo>
                      <a:pt x="90" y="37"/>
                      <a:pt x="91" y="44"/>
                      <a:pt x="91" y="51"/>
                    </a:cubicBezTo>
                    <a:cubicBezTo>
                      <a:pt x="91" y="59"/>
                      <a:pt x="90" y="67"/>
                      <a:pt x="87" y="73"/>
                    </a:cubicBezTo>
                    <a:cubicBezTo>
                      <a:pt x="85" y="79"/>
                      <a:pt x="80" y="84"/>
                      <a:pt x="75" y="88"/>
                    </a:cubicBezTo>
                    <a:cubicBezTo>
                      <a:pt x="69" y="91"/>
                      <a:pt x="63" y="93"/>
                      <a:pt x="55" y="93"/>
                    </a:cubicBezTo>
                    <a:cubicBezTo>
                      <a:pt x="50" y="93"/>
                      <a:pt x="45" y="92"/>
                      <a:pt x="40" y="91"/>
                    </a:cubicBezTo>
                    <a:cubicBezTo>
                      <a:pt x="36" y="89"/>
                      <a:pt x="32" y="86"/>
                      <a:pt x="28" y="82"/>
                    </a:cubicBezTo>
                    <a:cubicBezTo>
                      <a:pt x="24" y="79"/>
                      <a:pt x="21" y="74"/>
                      <a:pt x="19" y="69"/>
                    </a:cubicBezTo>
                    <a:cubicBezTo>
                      <a:pt x="18" y="66"/>
                      <a:pt x="17" y="62"/>
                      <a:pt x="16" y="57"/>
                    </a:cubicBezTo>
                    <a:cubicBezTo>
                      <a:pt x="15" y="53"/>
                      <a:pt x="14" y="49"/>
                      <a:pt x="14" y="45"/>
                    </a:cubicBezTo>
                    <a:cubicBezTo>
                      <a:pt x="14" y="37"/>
                      <a:pt x="16" y="30"/>
                      <a:pt x="19" y="24"/>
                    </a:cubicBezTo>
                    <a:close/>
                    <a:moveTo>
                      <a:pt x="3" y="69"/>
                    </a:moveTo>
                    <a:cubicBezTo>
                      <a:pt x="5" y="76"/>
                      <a:pt x="9" y="81"/>
                      <a:pt x="13" y="86"/>
                    </a:cubicBezTo>
                    <a:cubicBezTo>
                      <a:pt x="18" y="90"/>
                      <a:pt x="23" y="94"/>
                      <a:pt x="29" y="96"/>
                    </a:cubicBezTo>
                    <a:cubicBezTo>
                      <a:pt x="36" y="98"/>
                      <a:pt x="43" y="99"/>
                      <a:pt x="50" y="99"/>
                    </a:cubicBezTo>
                    <a:cubicBezTo>
                      <a:pt x="66" y="99"/>
                      <a:pt x="80" y="94"/>
                      <a:pt x="90" y="84"/>
                    </a:cubicBezTo>
                    <a:cubicBezTo>
                      <a:pt x="101" y="74"/>
                      <a:pt x="106" y="62"/>
                      <a:pt x="106" y="46"/>
                    </a:cubicBezTo>
                    <a:cubicBezTo>
                      <a:pt x="106" y="42"/>
                      <a:pt x="106" y="37"/>
                      <a:pt x="105" y="33"/>
                    </a:cubicBezTo>
                    <a:cubicBezTo>
                      <a:pt x="104" y="29"/>
                      <a:pt x="102" y="25"/>
                      <a:pt x="101" y="22"/>
                    </a:cubicBezTo>
                    <a:cubicBezTo>
                      <a:pt x="98" y="18"/>
                      <a:pt x="95" y="15"/>
                      <a:pt x="91" y="11"/>
                    </a:cubicBezTo>
                    <a:cubicBezTo>
                      <a:pt x="87" y="8"/>
                      <a:pt x="82" y="5"/>
                      <a:pt x="75" y="3"/>
                    </a:cubicBezTo>
                    <a:cubicBezTo>
                      <a:pt x="69" y="1"/>
                      <a:pt x="62" y="0"/>
                      <a:pt x="54" y="0"/>
                    </a:cubicBezTo>
                    <a:cubicBezTo>
                      <a:pt x="46" y="0"/>
                      <a:pt x="38" y="1"/>
                      <a:pt x="32" y="3"/>
                    </a:cubicBezTo>
                    <a:cubicBezTo>
                      <a:pt x="25" y="6"/>
                      <a:pt x="19" y="9"/>
                      <a:pt x="14" y="14"/>
                    </a:cubicBezTo>
                    <a:cubicBezTo>
                      <a:pt x="9" y="19"/>
                      <a:pt x="5" y="24"/>
                      <a:pt x="3" y="30"/>
                    </a:cubicBezTo>
                    <a:cubicBezTo>
                      <a:pt x="1" y="36"/>
                      <a:pt x="0" y="43"/>
                      <a:pt x="0" y="50"/>
                    </a:cubicBezTo>
                    <a:cubicBezTo>
                      <a:pt x="0" y="56"/>
                      <a:pt x="1" y="63"/>
                      <a:pt x="3" y="69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34624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38350"/>
            <a:ext cx="7316788" cy="1047750"/>
          </a:xfrm>
        </p:spPr>
        <p:txBody>
          <a:bodyPr anchor="b" anchorCtr="0"/>
          <a:lstStyle>
            <a:lvl1pPr algn="l">
              <a:defRPr sz="27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086100"/>
            <a:ext cx="7316788" cy="514350"/>
          </a:xfrm>
        </p:spPr>
        <p:txBody>
          <a:bodyPr anchor="t" anchorCtr="0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429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5/30/19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42A1-13E6-472B-8AA4-7AB52122D4B4}" type="slidenum">
              <a:rPr lang="en-US" smtClean="0"/>
              <a:t>‹#›</a:t>
            </a:fld>
            <a:endParaRPr lang="en-US"/>
          </a:p>
        </p:txBody>
      </p:sp>
      <p:grpSp>
        <p:nvGrpSpPr>
          <p:cNvPr id="20" name="Group 19"/>
          <p:cNvGrpSpPr>
            <a:grpSpLocks noChangeAspect="1"/>
          </p:cNvGrpSpPr>
          <p:nvPr/>
        </p:nvGrpSpPr>
        <p:grpSpPr>
          <a:xfrm>
            <a:off x="121439" y="4714874"/>
            <a:ext cx="315516" cy="344091"/>
            <a:chOff x="120650" y="6299200"/>
            <a:chExt cx="420688" cy="458788"/>
          </a:xfrm>
          <a:solidFill>
            <a:srgbClr val="FFFFFF"/>
          </a:solidFill>
        </p:grpSpPr>
        <p:sp>
          <p:nvSpPr>
            <p:cNvPr id="21" name="Freeform 9"/>
            <p:cNvSpPr>
              <a:spLocks noChangeAspect="1" noEditPoints="1"/>
            </p:cNvSpPr>
            <p:nvPr userDrawn="1"/>
          </p:nvSpPr>
          <p:spPr bwMode="auto">
            <a:xfrm>
              <a:off x="184150" y="6523038"/>
              <a:ext cx="293688" cy="234950"/>
            </a:xfrm>
            <a:custGeom>
              <a:avLst/>
              <a:gdLst>
                <a:gd name="T0" fmla="*/ 283 w 359"/>
                <a:gd name="T1" fmla="*/ 0 h 287"/>
                <a:gd name="T2" fmla="*/ 207 w 359"/>
                <a:gd name="T3" fmla="*/ 0 h 287"/>
                <a:gd name="T4" fmla="*/ 207 w 359"/>
                <a:gd name="T5" fmla="*/ 86 h 287"/>
                <a:gd name="T6" fmla="*/ 244 w 359"/>
                <a:gd name="T7" fmla="*/ 171 h 287"/>
                <a:gd name="T8" fmla="*/ 244 w 359"/>
                <a:gd name="T9" fmla="*/ 159 h 287"/>
                <a:gd name="T10" fmla="*/ 224 w 359"/>
                <a:gd name="T11" fmla="*/ 96 h 287"/>
                <a:gd name="T12" fmla="*/ 224 w 359"/>
                <a:gd name="T13" fmla="*/ 74 h 287"/>
                <a:gd name="T14" fmla="*/ 253 w 359"/>
                <a:gd name="T15" fmla="*/ 74 h 287"/>
                <a:gd name="T16" fmla="*/ 253 w 359"/>
                <a:gd name="T17" fmla="*/ 171 h 287"/>
                <a:gd name="T18" fmla="*/ 180 w 359"/>
                <a:gd name="T19" fmla="*/ 280 h 287"/>
                <a:gd name="T20" fmla="*/ 106 w 359"/>
                <a:gd name="T21" fmla="*/ 177 h 287"/>
                <a:gd name="T22" fmla="*/ 151 w 359"/>
                <a:gd name="T23" fmla="*/ 86 h 287"/>
                <a:gd name="T24" fmla="*/ 151 w 359"/>
                <a:gd name="T25" fmla="*/ 74 h 287"/>
                <a:gd name="T26" fmla="*/ 180 w 359"/>
                <a:gd name="T27" fmla="*/ 74 h 287"/>
                <a:gd name="T28" fmla="*/ 198 w 359"/>
                <a:gd name="T29" fmla="*/ 74 h 287"/>
                <a:gd name="T30" fmla="*/ 198 w 359"/>
                <a:gd name="T31" fmla="*/ 56 h 287"/>
                <a:gd name="T32" fmla="*/ 180 w 359"/>
                <a:gd name="T33" fmla="*/ 56 h 287"/>
                <a:gd name="T34" fmla="*/ 151 w 359"/>
                <a:gd name="T35" fmla="*/ 56 h 287"/>
                <a:gd name="T36" fmla="*/ 151 w 359"/>
                <a:gd name="T37" fmla="*/ 56 h 287"/>
                <a:gd name="T38" fmla="*/ 134 w 359"/>
                <a:gd name="T39" fmla="*/ 56 h 287"/>
                <a:gd name="T40" fmla="*/ 134 w 359"/>
                <a:gd name="T41" fmla="*/ 56 h 287"/>
                <a:gd name="T42" fmla="*/ 89 w 359"/>
                <a:gd name="T43" fmla="*/ 56 h 287"/>
                <a:gd name="T44" fmla="*/ 89 w 359"/>
                <a:gd name="T45" fmla="*/ 159 h 287"/>
                <a:gd name="T46" fmla="*/ 89 w 359"/>
                <a:gd name="T47" fmla="*/ 169 h 287"/>
                <a:gd name="T48" fmla="*/ 89 w 359"/>
                <a:gd name="T49" fmla="*/ 169 h 287"/>
                <a:gd name="T50" fmla="*/ 106 w 359"/>
                <a:gd name="T51" fmla="*/ 155 h 287"/>
                <a:gd name="T52" fmla="*/ 106 w 359"/>
                <a:gd name="T53" fmla="*/ 155 h 287"/>
                <a:gd name="T54" fmla="*/ 106 w 359"/>
                <a:gd name="T55" fmla="*/ 74 h 287"/>
                <a:gd name="T56" fmla="*/ 134 w 359"/>
                <a:gd name="T57" fmla="*/ 74 h 287"/>
                <a:gd name="T58" fmla="*/ 134 w 359"/>
                <a:gd name="T59" fmla="*/ 74 h 287"/>
                <a:gd name="T60" fmla="*/ 134 w 359"/>
                <a:gd name="T61" fmla="*/ 96 h 287"/>
                <a:gd name="T62" fmla="*/ 75 w 359"/>
                <a:gd name="T63" fmla="*/ 186 h 287"/>
                <a:gd name="T64" fmla="*/ 17 w 359"/>
                <a:gd name="T65" fmla="*/ 96 h 287"/>
                <a:gd name="T66" fmla="*/ 17 w 359"/>
                <a:gd name="T67" fmla="*/ 18 h 287"/>
                <a:gd name="T68" fmla="*/ 75 w 359"/>
                <a:gd name="T69" fmla="*/ 18 h 287"/>
                <a:gd name="T70" fmla="*/ 134 w 359"/>
                <a:gd name="T71" fmla="*/ 18 h 287"/>
                <a:gd name="T72" fmla="*/ 134 w 359"/>
                <a:gd name="T73" fmla="*/ 48 h 287"/>
                <a:gd name="T74" fmla="*/ 151 w 359"/>
                <a:gd name="T75" fmla="*/ 48 h 287"/>
                <a:gd name="T76" fmla="*/ 151 w 359"/>
                <a:gd name="T77" fmla="*/ 0 h 287"/>
                <a:gd name="T78" fmla="*/ 75 w 359"/>
                <a:gd name="T79" fmla="*/ 0 h 287"/>
                <a:gd name="T80" fmla="*/ 0 w 359"/>
                <a:gd name="T81" fmla="*/ 0 h 287"/>
                <a:gd name="T82" fmla="*/ 0 w 359"/>
                <a:gd name="T83" fmla="*/ 86 h 287"/>
                <a:gd name="T84" fmla="*/ 75 w 359"/>
                <a:gd name="T85" fmla="*/ 192 h 287"/>
                <a:gd name="T86" fmla="*/ 91 w 359"/>
                <a:gd name="T87" fmla="*/ 186 h 287"/>
                <a:gd name="T88" fmla="*/ 180 w 359"/>
                <a:gd name="T89" fmla="*/ 287 h 287"/>
                <a:gd name="T90" fmla="*/ 269 w 359"/>
                <a:gd name="T91" fmla="*/ 186 h 287"/>
                <a:gd name="T92" fmla="*/ 283 w 359"/>
                <a:gd name="T93" fmla="*/ 192 h 287"/>
                <a:gd name="T94" fmla="*/ 359 w 359"/>
                <a:gd name="T95" fmla="*/ 86 h 287"/>
                <a:gd name="T96" fmla="*/ 359 w 359"/>
                <a:gd name="T97" fmla="*/ 0 h 287"/>
                <a:gd name="T98" fmla="*/ 283 w 359"/>
                <a:gd name="T99" fmla="*/ 0 h 287"/>
                <a:gd name="T100" fmla="*/ 341 w 359"/>
                <a:gd name="T101" fmla="*/ 96 h 287"/>
                <a:gd name="T102" fmla="*/ 283 w 359"/>
                <a:gd name="T103" fmla="*/ 186 h 287"/>
                <a:gd name="T104" fmla="*/ 270 w 359"/>
                <a:gd name="T105" fmla="*/ 179 h 287"/>
                <a:gd name="T106" fmla="*/ 271 w 359"/>
                <a:gd name="T107" fmla="*/ 159 h 287"/>
                <a:gd name="T108" fmla="*/ 271 w 359"/>
                <a:gd name="T109" fmla="*/ 56 h 287"/>
                <a:gd name="T110" fmla="*/ 224 w 359"/>
                <a:gd name="T111" fmla="*/ 56 h 287"/>
                <a:gd name="T112" fmla="*/ 224 w 359"/>
                <a:gd name="T113" fmla="*/ 18 h 287"/>
                <a:gd name="T114" fmla="*/ 283 w 359"/>
                <a:gd name="T115" fmla="*/ 18 h 287"/>
                <a:gd name="T116" fmla="*/ 341 w 359"/>
                <a:gd name="T117" fmla="*/ 18 h 287"/>
                <a:gd name="T118" fmla="*/ 341 w 359"/>
                <a:gd name="T119" fmla="*/ 9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59" h="287">
                  <a:moveTo>
                    <a:pt x="283" y="0"/>
                  </a:moveTo>
                  <a:cubicBezTo>
                    <a:pt x="207" y="0"/>
                    <a:pt x="207" y="0"/>
                    <a:pt x="207" y="0"/>
                  </a:cubicBezTo>
                  <a:cubicBezTo>
                    <a:pt x="207" y="86"/>
                    <a:pt x="207" y="86"/>
                    <a:pt x="207" y="86"/>
                  </a:cubicBezTo>
                  <a:cubicBezTo>
                    <a:pt x="207" y="125"/>
                    <a:pt x="221" y="152"/>
                    <a:pt x="244" y="171"/>
                  </a:cubicBezTo>
                  <a:cubicBezTo>
                    <a:pt x="244" y="159"/>
                    <a:pt x="244" y="159"/>
                    <a:pt x="244" y="159"/>
                  </a:cubicBezTo>
                  <a:cubicBezTo>
                    <a:pt x="227" y="139"/>
                    <a:pt x="224" y="116"/>
                    <a:pt x="224" y="96"/>
                  </a:cubicBezTo>
                  <a:cubicBezTo>
                    <a:pt x="224" y="74"/>
                    <a:pt x="224" y="74"/>
                    <a:pt x="224" y="74"/>
                  </a:cubicBezTo>
                  <a:cubicBezTo>
                    <a:pt x="253" y="74"/>
                    <a:pt x="253" y="74"/>
                    <a:pt x="253" y="74"/>
                  </a:cubicBezTo>
                  <a:cubicBezTo>
                    <a:pt x="253" y="171"/>
                    <a:pt x="253" y="171"/>
                    <a:pt x="253" y="171"/>
                  </a:cubicBezTo>
                  <a:cubicBezTo>
                    <a:pt x="253" y="207"/>
                    <a:pt x="243" y="252"/>
                    <a:pt x="180" y="280"/>
                  </a:cubicBezTo>
                  <a:cubicBezTo>
                    <a:pt x="119" y="253"/>
                    <a:pt x="107" y="211"/>
                    <a:pt x="106" y="177"/>
                  </a:cubicBezTo>
                  <a:cubicBezTo>
                    <a:pt x="135" y="157"/>
                    <a:pt x="151" y="129"/>
                    <a:pt x="151" y="86"/>
                  </a:cubicBezTo>
                  <a:cubicBezTo>
                    <a:pt x="151" y="74"/>
                    <a:pt x="151" y="74"/>
                    <a:pt x="151" y="74"/>
                  </a:cubicBezTo>
                  <a:cubicBezTo>
                    <a:pt x="180" y="74"/>
                    <a:pt x="180" y="74"/>
                    <a:pt x="180" y="74"/>
                  </a:cubicBezTo>
                  <a:cubicBezTo>
                    <a:pt x="198" y="74"/>
                    <a:pt x="198" y="74"/>
                    <a:pt x="198" y="74"/>
                  </a:cubicBezTo>
                  <a:cubicBezTo>
                    <a:pt x="198" y="56"/>
                    <a:pt x="198" y="56"/>
                    <a:pt x="198" y="56"/>
                  </a:cubicBezTo>
                  <a:cubicBezTo>
                    <a:pt x="180" y="56"/>
                    <a:pt x="180" y="56"/>
                    <a:pt x="180" y="56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89" y="162"/>
                    <a:pt x="89" y="166"/>
                    <a:pt x="89" y="169"/>
                  </a:cubicBezTo>
                  <a:cubicBezTo>
                    <a:pt x="89" y="169"/>
                    <a:pt x="89" y="169"/>
                    <a:pt x="89" y="169"/>
                  </a:cubicBezTo>
                  <a:cubicBezTo>
                    <a:pt x="96" y="165"/>
                    <a:pt x="101" y="160"/>
                    <a:pt x="106" y="155"/>
                  </a:cubicBezTo>
                  <a:cubicBezTo>
                    <a:pt x="106" y="155"/>
                    <a:pt x="106" y="155"/>
                    <a:pt x="106" y="155"/>
                  </a:cubicBezTo>
                  <a:cubicBezTo>
                    <a:pt x="106" y="74"/>
                    <a:pt x="106" y="74"/>
                    <a:pt x="106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4" y="96"/>
                    <a:pt x="134" y="96"/>
                    <a:pt x="134" y="96"/>
                  </a:cubicBezTo>
                  <a:cubicBezTo>
                    <a:pt x="134" y="126"/>
                    <a:pt x="128" y="162"/>
                    <a:pt x="75" y="186"/>
                  </a:cubicBezTo>
                  <a:cubicBezTo>
                    <a:pt x="23" y="162"/>
                    <a:pt x="17" y="126"/>
                    <a:pt x="17" y="96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75" y="18"/>
                    <a:pt x="75" y="18"/>
                    <a:pt x="75" y="18"/>
                  </a:cubicBezTo>
                  <a:cubicBezTo>
                    <a:pt x="134" y="18"/>
                    <a:pt x="134" y="18"/>
                    <a:pt x="134" y="18"/>
                  </a:cubicBezTo>
                  <a:cubicBezTo>
                    <a:pt x="134" y="48"/>
                    <a:pt x="134" y="48"/>
                    <a:pt x="134" y="48"/>
                  </a:cubicBezTo>
                  <a:cubicBezTo>
                    <a:pt x="151" y="48"/>
                    <a:pt x="151" y="48"/>
                    <a:pt x="151" y="48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143"/>
                    <a:pt x="28" y="174"/>
                    <a:pt x="75" y="192"/>
                  </a:cubicBezTo>
                  <a:cubicBezTo>
                    <a:pt x="81" y="190"/>
                    <a:pt x="86" y="188"/>
                    <a:pt x="91" y="186"/>
                  </a:cubicBezTo>
                  <a:cubicBezTo>
                    <a:pt x="99" y="237"/>
                    <a:pt x="131" y="268"/>
                    <a:pt x="180" y="287"/>
                  </a:cubicBezTo>
                  <a:cubicBezTo>
                    <a:pt x="228" y="268"/>
                    <a:pt x="260" y="238"/>
                    <a:pt x="269" y="186"/>
                  </a:cubicBezTo>
                  <a:cubicBezTo>
                    <a:pt x="273" y="188"/>
                    <a:pt x="278" y="190"/>
                    <a:pt x="283" y="192"/>
                  </a:cubicBezTo>
                  <a:cubicBezTo>
                    <a:pt x="330" y="174"/>
                    <a:pt x="359" y="143"/>
                    <a:pt x="359" y="86"/>
                  </a:cubicBezTo>
                  <a:cubicBezTo>
                    <a:pt x="359" y="0"/>
                    <a:pt x="359" y="0"/>
                    <a:pt x="359" y="0"/>
                  </a:cubicBezTo>
                  <a:lnTo>
                    <a:pt x="283" y="0"/>
                  </a:lnTo>
                  <a:close/>
                  <a:moveTo>
                    <a:pt x="341" y="96"/>
                  </a:moveTo>
                  <a:cubicBezTo>
                    <a:pt x="341" y="126"/>
                    <a:pt x="336" y="162"/>
                    <a:pt x="283" y="186"/>
                  </a:cubicBezTo>
                  <a:cubicBezTo>
                    <a:pt x="278" y="184"/>
                    <a:pt x="274" y="182"/>
                    <a:pt x="270" y="179"/>
                  </a:cubicBezTo>
                  <a:cubicBezTo>
                    <a:pt x="270" y="173"/>
                    <a:pt x="271" y="166"/>
                    <a:pt x="271" y="159"/>
                  </a:cubicBezTo>
                  <a:cubicBezTo>
                    <a:pt x="271" y="56"/>
                    <a:pt x="271" y="56"/>
                    <a:pt x="271" y="56"/>
                  </a:cubicBezTo>
                  <a:cubicBezTo>
                    <a:pt x="224" y="56"/>
                    <a:pt x="224" y="56"/>
                    <a:pt x="224" y="56"/>
                  </a:cubicBezTo>
                  <a:cubicBezTo>
                    <a:pt x="224" y="18"/>
                    <a:pt x="224" y="18"/>
                    <a:pt x="224" y="18"/>
                  </a:cubicBezTo>
                  <a:cubicBezTo>
                    <a:pt x="283" y="18"/>
                    <a:pt x="283" y="18"/>
                    <a:pt x="283" y="18"/>
                  </a:cubicBezTo>
                  <a:cubicBezTo>
                    <a:pt x="341" y="18"/>
                    <a:pt x="341" y="18"/>
                    <a:pt x="341" y="18"/>
                  </a:cubicBezTo>
                  <a:lnTo>
                    <a:pt x="341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2" name="Group 21"/>
            <p:cNvGrpSpPr/>
            <p:nvPr userDrawn="1"/>
          </p:nvGrpSpPr>
          <p:grpSpPr>
            <a:xfrm>
              <a:off x="120650" y="6299200"/>
              <a:ext cx="420688" cy="187326"/>
              <a:chOff x="120650" y="6299200"/>
              <a:chExt cx="420688" cy="187326"/>
            </a:xfrm>
            <a:grpFill/>
          </p:grpSpPr>
          <p:sp>
            <p:nvSpPr>
              <p:cNvPr id="23" name="Freeform 10"/>
              <p:cNvSpPr>
                <a:spLocks noChangeAspect="1"/>
              </p:cNvSpPr>
              <p:nvPr userDrawn="1"/>
            </p:nvSpPr>
            <p:spPr bwMode="auto">
              <a:xfrm>
                <a:off x="206375" y="6405563"/>
                <a:ext cx="63500" cy="79375"/>
              </a:xfrm>
              <a:custGeom>
                <a:avLst/>
                <a:gdLst>
                  <a:gd name="T0" fmla="*/ 6 w 76"/>
                  <a:gd name="T1" fmla="*/ 96 h 96"/>
                  <a:gd name="T2" fmla="*/ 6 w 76"/>
                  <a:gd name="T3" fmla="*/ 92 h 96"/>
                  <a:gd name="T4" fmla="*/ 12 w 76"/>
                  <a:gd name="T5" fmla="*/ 89 h 96"/>
                  <a:gd name="T6" fmla="*/ 13 w 76"/>
                  <a:gd name="T7" fmla="*/ 88 h 96"/>
                  <a:gd name="T8" fmla="*/ 13 w 76"/>
                  <a:gd name="T9" fmla="*/ 80 h 96"/>
                  <a:gd name="T10" fmla="*/ 14 w 76"/>
                  <a:gd name="T11" fmla="*/ 68 h 96"/>
                  <a:gd name="T12" fmla="*/ 14 w 76"/>
                  <a:gd name="T13" fmla="*/ 32 h 96"/>
                  <a:gd name="T14" fmla="*/ 13 w 76"/>
                  <a:gd name="T15" fmla="*/ 14 h 96"/>
                  <a:gd name="T16" fmla="*/ 12 w 76"/>
                  <a:gd name="T17" fmla="*/ 6 h 96"/>
                  <a:gd name="T18" fmla="*/ 10 w 76"/>
                  <a:gd name="T19" fmla="*/ 5 h 96"/>
                  <a:gd name="T20" fmla="*/ 0 w 76"/>
                  <a:gd name="T21" fmla="*/ 4 h 96"/>
                  <a:gd name="T22" fmla="*/ 0 w 76"/>
                  <a:gd name="T23" fmla="*/ 0 h 96"/>
                  <a:gd name="T24" fmla="*/ 21 w 76"/>
                  <a:gd name="T25" fmla="*/ 0 h 96"/>
                  <a:gd name="T26" fmla="*/ 41 w 76"/>
                  <a:gd name="T27" fmla="*/ 0 h 96"/>
                  <a:gd name="T28" fmla="*/ 41 w 76"/>
                  <a:gd name="T29" fmla="*/ 4 h 96"/>
                  <a:gd name="T30" fmla="*/ 31 w 76"/>
                  <a:gd name="T31" fmla="*/ 5 h 96"/>
                  <a:gd name="T32" fmla="*/ 29 w 76"/>
                  <a:gd name="T33" fmla="*/ 6 h 96"/>
                  <a:gd name="T34" fmla="*/ 28 w 76"/>
                  <a:gd name="T35" fmla="*/ 13 h 96"/>
                  <a:gd name="T36" fmla="*/ 27 w 76"/>
                  <a:gd name="T37" fmla="*/ 32 h 96"/>
                  <a:gd name="T38" fmla="*/ 27 w 76"/>
                  <a:gd name="T39" fmla="*/ 78 h 96"/>
                  <a:gd name="T40" fmla="*/ 28 w 76"/>
                  <a:gd name="T41" fmla="*/ 89 h 96"/>
                  <a:gd name="T42" fmla="*/ 39 w 76"/>
                  <a:gd name="T43" fmla="*/ 90 h 96"/>
                  <a:gd name="T44" fmla="*/ 67 w 76"/>
                  <a:gd name="T45" fmla="*/ 87 h 96"/>
                  <a:gd name="T46" fmla="*/ 69 w 76"/>
                  <a:gd name="T47" fmla="*/ 82 h 96"/>
                  <a:gd name="T48" fmla="*/ 72 w 76"/>
                  <a:gd name="T49" fmla="*/ 71 h 96"/>
                  <a:gd name="T50" fmla="*/ 76 w 76"/>
                  <a:gd name="T51" fmla="*/ 71 h 96"/>
                  <a:gd name="T52" fmla="*/ 73 w 76"/>
                  <a:gd name="T53" fmla="*/ 95 h 96"/>
                  <a:gd name="T54" fmla="*/ 69 w 76"/>
                  <a:gd name="T55" fmla="*/ 96 h 96"/>
                  <a:gd name="T56" fmla="*/ 57 w 76"/>
                  <a:gd name="T57" fmla="*/ 96 h 96"/>
                  <a:gd name="T58" fmla="*/ 20 w 76"/>
                  <a:gd name="T59" fmla="*/ 95 h 96"/>
                  <a:gd name="T60" fmla="*/ 6 w 76"/>
                  <a:gd name="T61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6" h="96">
                    <a:moveTo>
                      <a:pt x="6" y="96"/>
                    </a:moveTo>
                    <a:cubicBezTo>
                      <a:pt x="6" y="92"/>
                      <a:pt x="6" y="92"/>
                      <a:pt x="6" y="92"/>
                    </a:cubicBezTo>
                    <a:cubicBezTo>
                      <a:pt x="9" y="91"/>
                      <a:pt x="11" y="90"/>
                      <a:pt x="12" y="89"/>
                    </a:cubicBezTo>
                    <a:cubicBezTo>
                      <a:pt x="12" y="89"/>
                      <a:pt x="12" y="88"/>
                      <a:pt x="13" y="88"/>
                    </a:cubicBezTo>
                    <a:cubicBezTo>
                      <a:pt x="13" y="86"/>
                      <a:pt x="13" y="84"/>
                      <a:pt x="13" y="80"/>
                    </a:cubicBezTo>
                    <a:cubicBezTo>
                      <a:pt x="14" y="73"/>
                      <a:pt x="14" y="70"/>
                      <a:pt x="14" y="68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26"/>
                      <a:pt x="14" y="20"/>
                      <a:pt x="13" y="14"/>
                    </a:cubicBezTo>
                    <a:cubicBezTo>
                      <a:pt x="13" y="10"/>
                      <a:pt x="13" y="7"/>
                      <a:pt x="12" y="6"/>
                    </a:cubicBezTo>
                    <a:cubicBezTo>
                      <a:pt x="12" y="6"/>
                      <a:pt x="11" y="5"/>
                      <a:pt x="10" y="5"/>
                    </a:cubicBezTo>
                    <a:cubicBezTo>
                      <a:pt x="9" y="4"/>
                      <a:pt x="5" y="4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0"/>
                      <a:pt x="18" y="0"/>
                      <a:pt x="21" y="0"/>
                    </a:cubicBezTo>
                    <a:cubicBezTo>
                      <a:pt x="24" y="0"/>
                      <a:pt x="31" y="0"/>
                      <a:pt x="41" y="0"/>
                    </a:cubicBezTo>
                    <a:cubicBezTo>
                      <a:pt x="41" y="4"/>
                      <a:pt x="41" y="4"/>
                      <a:pt x="41" y="4"/>
                    </a:cubicBezTo>
                    <a:cubicBezTo>
                      <a:pt x="36" y="4"/>
                      <a:pt x="32" y="4"/>
                      <a:pt x="31" y="5"/>
                    </a:cubicBezTo>
                    <a:cubicBezTo>
                      <a:pt x="30" y="5"/>
                      <a:pt x="29" y="6"/>
                      <a:pt x="29" y="6"/>
                    </a:cubicBezTo>
                    <a:cubicBezTo>
                      <a:pt x="28" y="7"/>
                      <a:pt x="28" y="9"/>
                      <a:pt x="28" y="13"/>
                    </a:cubicBezTo>
                    <a:cubicBezTo>
                      <a:pt x="27" y="14"/>
                      <a:pt x="27" y="20"/>
                      <a:pt x="27" y="32"/>
                    </a:cubicBezTo>
                    <a:cubicBezTo>
                      <a:pt x="27" y="78"/>
                      <a:pt x="27" y="78"/>
                      <a:pt x="27" y="78"/>
                    </a:cubicBezTo>
                    <a:cubicBezTo>
                      <a:pt x="27" y="82"/>
                      <a:pt x="27" y="86"/>
                      <a:pt x="28" y="89"/>
                    </a:cubicBezTo>
                    <a:cubicBezTo>
                      <a:pt x="33" y="89"/>
                      <a:pt x="33" y="90"/>
                      <a:pt x="39" y="90"/>
                    </a:cubicBezTo>
                    <a:cubicBezTo>
                      <a:pt x="52" y="90"/>
                      <a:pt x="62" y="89"/>
                      <a:pt x="67" y="87"/>
                    </a:cubicBezTo>
                    <a:cubicBezTo>
                      <a:pt x="68" y="86"/>
                      <a:pt x="68" y="84"/>
                      <a:pt x="69" y="82"/>
                    </a:cubicBezTo>
                    <a:cubicBezTo>
                      <a:pt x="72" y="71"/>
                      <a:pt x="72" y="71"/>
                      <a:pt x="72" y="71"/>
                    </a:cubicBezTo>
                    <a:cubicBezTo>
                      <a:pt x="76" y="71"/>
                      <a:pt x="76" y="71"/>
                      <a:pt x="76" y="71"/>
                    </a:cubicBezTo>
                    <a:cubicBezTo>
                      <a:pt x="75" y="78"/>
                      <a:pt x="74" y="86"/>
                      <a:pt x="73" y="95"/>
                    </a:cubicBezTo>
                    <a:cubicBezTo>
                      <a:pt x="71" y="95"/>
                      <a:pt x="70" y="95"/>
                      <a:pt x="69" y="96"/>
                    </a:cubicBezTo>
                    <a:cubicBezTo>
                      <a:pt x="66" y="96"/>
                      <a:pt x="63" y="96"/>
                      <a:pt x="57" y="96"/>
                    </a:cubicBezTo>
                    <a:cubicBezTo>
                      <a:pt x="20" y="95"/>
                      <a:pt x="20" y="95"/>
                      <a:pt x="20" y="95"/>
                    </a:cubicBezTo>
                    <a:cubicBezTo>
                      <a:pt x="15" y="95"/>
                      <a:pt x="11" y="95"/>
                      <a:pt x="6" y="9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" name="Freeform 11"/>
              <p:cNvSpPr>
                <a:spLocks noChangeAspect="1" noEditPoints="1"/>
              </p:cNvSpPr>
              <p:nvPr userDrawn="1"/>
            </p:nvSpPr>
            <p:spPr bwMode="auto">
              <a:xfrm>
                <a:off x="276225" y="6405563"/>
                <a:ext cx="34925" cy="79375"/>
              </a:xfrm>
              <a:custGeom>
                <a:avLst/>
                <a:gdLst>
                  <a:gd name="T0" fmla="*/ 42 w 42"/>
                  <a:gd name="T1" fmla="*/ 91 h 96"/>
                  <a:gd name="T2" fmla="*/ 42 w 42"/>
                  <a:gd name="T3" fmla="*/ 96 h 96"/>
                  <a:gd name="T4" fmla="*/ 22 w 42"/>
                  <a:gd name="T5" fmla="*/ 95 h 96"/>
                  <a:gd name="T6" fmla="*/ 0 w 42"/>
                  <a:gd name="T7" fmla="*/ 96 h 96"/>
                  <a:gd name="T8" fmla="*/ 0 w 42"/>
                  <a:gd name="T9" fmla="*/ 91 h 96"/>
                  <a:gd name="T10" fmla="*/ 10 w 42"/>
                  <a:gd name="T11" fmla="*/ 91 h 96"/>
                  <a:gd name="T12" fmla="*/ 13 w 42"/>
                  <a:gd name="T13" fmla="*/ 89 h 96"/>
                  <a:gd name="T14" fmla="*/ 14 w 42"/>
                  <a:gd name="T15" fmla="*/ 83 h 96"/>
                  <a:gd name="T16" fmla="*/ 14 w 42"/>
                  <a:gd name="T17" fmla="*/ 63 h 96"/>
                  <a:gd name="T18" fmla="*/ 14 w 42"/>
                  <a:gd name="T19" fmla="*/ 32 h 96"/>
                  <a:gd name="T20" fmla="*/ 14 w 42"/>
                  <a:gd name="T21" fmla="*/ 14 h 96"/>
                  <a:gd name="T22" fmla="*/ 13 w 42"/>
                  <a:gd name="T23" fmla="*/ 6 h 96"/>
                  <a:gd name="T24" fmla="*/ 10 w 42"/>
                  <a:gd name="T25" fmla="*/ 5 h 96"/>
                  <a:gd name="T26" fmla="*/ 0 w 42"/>
                  <a:gd name="T27" fmla="*/ 4 h 96"/>
                  <a:gd name="T28" fmla="*/ 0 w 42"/>
                  <a:gd name="T29" fmla="*/ 0 h 96"/>
                  <a:gd name="T30" fmla="*/ 21 w 42"/>
                  <a:gd name="T31" fmla="*/ 0 h 96"/>
                  <a:gd name="T32" fmla="*/ 42 w 42"/>
                  <a:gd name="T33" fmla="*/ 0 h 96"/>
                  <a:gd name="T34" fmla="*/ 42 w 42"/>
                  <a:gd name="T35" fmla="*/ 4 h 96"/>
                  <a:gd name="T36" fmla="*/ 32 w 42"/>
                  <a:gd name="T37" fmla="*/ 5 h 96"/>
                  <a:gd name="T38" fmla="*/ 29 w 42"/>
                  <a:gd name="T39" fmla="*/ 6 h 96"/>
                  <a:gd name="T40" fmla="*/ 28 w 42"/>
                  <a:gd name="T41" fmla="*/ 13 h 96"/>
                  <a:gd name="T42" fmla="*/ 28 w 42"/>
                  <a:gd name="T43" fmla="*/ 32 h 96"/>
                  <a:gd name="T44" fmla="*/ 28 w 42"/>
                  <a:gd name="T45" fmla="*/ 63 h 96"/>
                  <a:gd name="T46" fmla="*/ 28 w 42"/>
                  <a:gd name="T47" fmla="*/ 81 h 96"/>
                  <a:gd name="T48" fmla="*/ 29 w 42"/>
                  <a:gd name="T49" fmla="*/ 89 h 96"/>
                  <a:gd name="T50" fmla="*/ 32 w 42"/>
                  <a:gd name="T51" fmla="*/ 91 h 96"/>
                  <a:gd name="T52" fmla="*/ 42 w 42"/>
                  <a:gd name="T53" fmla="*/ 91 h 96"/>
                  <a:gd name="T54" fmla="*/ 28 w 42"/>
                  <a:gd name="T55" fmla="*/ 13 h 96"/>
                  <a:gd name="T56" fmla="*/ 28 w 42"/>
                  <a:gd name="T57" fmla="*/ 32 h 96"/>
                  <a:gd name="T58" fmla="*/ 28 w 42"/>
                  <a:gd name="T59" fmla="*/ 63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42" h="96">
                    <a:moveTo>
                      <a:pt x="42" y="91"/>
                    </a:moveTo>
                    <a:cubicBezTo>
                      <a:pt x="42" y="96"/>
                      <a:pt x="42" y="96"/>
                      <a:pt x="42" y="96"/>
                    </a:cubicBezTo>
                    <a:cubicBezTo>
                      <a:pt x="32" y="95"/>
                      <a:pt x="25" y="95"/>
                      <a:pt x="22" y="95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6" y="91"/>
                      <a:pt x="9" y="91"/>
                      <a:pt x="10" y="91"/>
                    </a:cubicBezTo>
                    <a:cubicBezTo>
                      <a:pt x="12" y="90"/>
                      <a:pt x="12" y="90"/>
                      <a:pt x="13" y="89"/>
                    </a:cubicBezTo>
                    <a:cubicBezTo>
                      <a:pt x="13" y="88"/>
                      <a:pt x="14" y="86"/>
                      <a:pt x="14" y="83"/>
                    </a:cubicBezTo>
                    <a:cubicBezTo>
                      <a:pt x="14" y="82"/>
                      <a:pt x="14" y="75"/>
                      <a:pt x="14" y="63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26"/>
                      <a:pt x="14" y="20"/>
                      <a:pt x="14" y="14"/>
                    </a:cubicBezTo>
                    <a:cubicBezTo>
                      <a:pt x="14" y="10"/>
                      <a:pt x="13" y="7"/>
                      <a:pt x="13" y="6"/>
                    </a:cubicBezTo>
                    <a:cubicBezTo>
                      <a:pt x="12" y="6"/>
                      <a:pt x="12" y="5"/>
                      <a:pt x="10" y="5"/>
                    </a:cubicBezTo>
                    <a:cubicBezTo>
                      <a:pt x="9" y="4"/>
                      <a:pt x="6" y="4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0"/>
                      <a:pt x="16" y="0"/>
                      <a:pt x="21" y="0"/>
                    </a:cubicBezTo>
                    <a:cubicBezTo>
                      <a:pt x="26" y="0"/>
                      <a:pt x="33" y="0"/>
                      <a:pt x="42" y="0"/>
                    </a:cubicBezTo>
                    <a:cubicBezTo>
                      <a:pt x="42" y="4"/>
                      <a:pt x="42" y="4"/>
                      <a:pt x="42" y="4"/>
                    </a:cubicBezTo>
                    <a:cubicBezTo>
                      <a:pt x="36" y="4"/>
                      <a:pt x="33" y="4"/>
                      <a:pt x="32" y="5"/>
                    </a:cubicBezTo>
                    <a:cubicBezTo>
                      <a:pt x="30" y="5"/>
                      <a:pt x="30" y="6"/>
                      <a:pt x="29" y="6"/>
                    </a:cubicBezTo>
                    <a:cubicBezTo>
                      <a:pt x="29" y="7"/>
                      <a:pt x="28" y="9"/>
                      <a:pt x="28" y="13"/>
                    </a:cubicBezTo>
                    <a:cubicBezTo>
                      <a:pt x="28" y="14"/>
                      <a:pt x="28" y="20"/>
                      <a:pt x="28" y="32"/>
                    </a:cubicBezTo>
                    <a:cubicBezTo>
                      <a:pt x="28" y="63"/>
                      <a:pt x="28" y="63"/>
                      <a:pt x="28" y="63"/>
                    </a:cubicBezTo>
                    <a:cubicBezTo>
                      <a:pt x="28" y="69"/>
                      <a:pt x="28" y="75"/>
                      <a:pt x="28" y="81"/>
                    </a:cubicBezTo>
                    <a:cubicBezTo>
                      <a:pt x="28" y="86"/>
                      <a:pt x="28" y="88"/>
                      <a:pt x="29" y="89"/>
                    </a:cubicBezTo>
                    <a:cubicBezTo>
                      <a:pt x="29" y="90"/>
                      <a:pt x="30" y="90"/>
                      <a:pt x="32" y="91"/>
                    </a:cubicBezTo>
                    <a:cubicBezTo>
                      <a:pt x="33" y="91"/>
                      <a:pt x="36" y="91"/>
                      <a:pt x="42" y="91"/>
                    </a:cubicBezTo>
                    <a:close/>
                    <a:moveTo>
                      <a:pt x="28" y="13"/>
                    </a:moveTo>
                    <a:cubicBezTo>
                      <a:pt x="28" y="14"/>
                      <a:pt x="28" y="20"/>
                      <a:pt x="28" y="32"/>
                    </a:cubicBezTo>
                    <a:cubicBezTo>
                      <a:pt x="28" y="63"/>
                      <a:pt x="28" y="63"/>
                      <a:pt x="28" y="63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" name="Freeform 12"/>
              <p:cNvSpPr>
                <a:spLocks noChangeAspect="1"/>
              </p:cNvSpPr>
              <p:nvPr userDrawn="1"/>
            </p:nvSpPr>
            <p:spPr bwMode="auto">
              <a:xfrm>
                <a:off x="323850" y="6405563"/>
                <a:ext cx="90488" cy="80963"/>
              </a:xfrm>
              <a:custGeom>
                <a:avLst/>
                <a:gdLst>
                  <a:gd name="T0" fmla="*/ 0 w 111"/>
                  <a:gd name="T1" fmla="*/ 96 h 98"/>
                  <a:gd name="T2" fmla="*/ 0 w 111"/>
                  <a:gd name="T3" fmla="*/ 91 h 98"/>
                  <a:gd name="T4" fmla="*/ 10 w 111"/>
                  <a:gd name="T5" fmla="*/ 90 h 98"/>
                  <a:gd name="T6" fmla="*/ 11 w 111"/>
                  <a:gd name="T7" fmla="*/ 89 h 98"/>
                  <a:gd name="T8" fmla="*/ 12 w 111"/>
                  <a:gd name="T9" fmla="*/ 82 h 98"/>
                  <a:gd name="T10" fmla="*/ 13 w 111"/>
                  <a:gd name="T11" fmla="*/ 67 h 98"/>
                  <a:gd name="T12" fmla="*/ 13 w 111"/>
                  <a:gd name="T13" fmla="*/ 12 h 98"/>
                  <a:gd name="T14" fmla="*/ 13 w 111"/>
                  <a:gd name="T15" fmla="*/ 9 h 98"/>
                  <a:gd name="T16" fmla="*/ 10 w 111"/>
                  <a:gd name="T17" fmla="*/ 6 h 98"/>
                  <a:gd name="T18" fmla="*/ 7 w 111"/>
                  <a:gd name="T19" fmla="*/ 4 h 98"/>
                  <a:gd name="T20" fmla="*/ 0 w 111"/>
                  <a:gd name="T21" fmla="*/ 4 h 98"/>
                  <a:gd name="T22" fmla="*/ 0 w 111"/>
                  <a:gd name="T23" fmla="*/ 0 h 98"/>
                  <a:gd name="T24" fmla="*/ 15 w 111"/>
                  <a:gd name="T25" fmla="*/ 0 h 98"/>
                  <a:gd name="T26" fmla="*/ 26 w 111"/>
                  <a:gd name="T27" fmla="*/ 0 h 98"/>
                  <a:gd name="T28" fmla="*/ 34 w 111"/>
                  <a:gd name="T29" fmla="*/ 11 h 98"/>
                  <a:gd name="T30" fmla="*/ 49 w 111"/>
                  <a:gd name="T31" fmla="*/ 28 h 98"/>
                  <a:gd name="T32" fmla="*/ 70 w 111"/>
                  <a:gd name="T33" fmla="*/ 52 h 98"/>
                  <a:gd name="T34" fmla="*/ 86 w 111"/>
                  <a:gd name="T35" fmla="*/ 71 h 98"/>
                  <a:gd name="T36" fmla="*/ 92 w 111"/>
                  <a:gd name="T37" fmla="*/ 78 h 98"/>
                  <a:gd name="T38" fmla="*/ 92 w 111"/>
                  <a:gd name="T39" fmla="*/ 29 h 98"/>
                  <a:gd name="T40" fmla="*/ 92 w 111"/>
                  <a:gd name="T41" fmla="*/ 13 h 98"/>
                  <a:gd name="T42" fmla="*/ 91 w 111"/>
                  <a:gd name="T43" fmla="*/ 6 h 98"/>
                  <a:gd name="T44" fmla="*/ 90 w 111"/>
                  <a:gd name="T45" fmla="*/ 5 h 98"/>
                  <a:gd name="T46" fmla="*/ 80 w 111"/>
                  <a:gd name="T47" fmla="*/ 4 h 98"/>
                  <a:gd name="T48" fmla="*/ 80 w 111"/>
                  <a:gd name="T49" fmla="*/ 0 h 98"/>
                  <a:gd name="T50" fmla="*/ 97 w 111"/>
                  <a:gd name="T51" fmla="*/ 0 h 98"/>
                  <a:gd name="T52" fmla="*/ 111 w 111"/>
                  <a:gd name="T53" fmla="*/ 0 h 98"/>
                  <a:gd name="T54" fmla="*/ 111 w 111"/>
                  <a:gd name="T55" fmla="*/ 4 h 98"/>
                  <a:gd name="T56" fmla="*/ 102 w 111"/>
                  <a:gd name="T57" fmla="*/ 5 h 98"/>
                  <a:gd name="T58" fmla="*/ 100 w 111"/>
                  <a:gd name="T59" fmla="*/ 6 h 98"/>
                  <a:gd name="T60" fmla="*/ 99 w 111"/>
                  <a:gd name="T61" fmla="*/ 13 h 98"/>
                  <a:gd name="T62" fmla="*/ 99 w 111"/>
                  <a:gd name="T63" fmla="*/ 29 h 98"/>
                  <a:gd name="T64" fmla="*/ 99 w 111"/>
                  <a:gd name="T65" fmla="*/ 61 h 98"/>
                  <a:gd name="T66" fmla="*/ 99 w 111"/>
                  <a:gd name="T67" fmla="*/ 98 h 98"/>
                  <a:gd name="T68" fmla="*/ 92 w 111"/>
                  <a:gd name="T69" fmla="*/ 98 h 98"/>
                  <a:gd name="T70" fmla="*/ 91 w 111"/>
                  <a:gd name="T71" fmla="*/ 96 h 98"/>
                  <a:gd name="T72" fmla="*/ 89 w 111"/>
                  <a:gd name="T73" fmla="*/ 95 h 98"/>
                  <a:gd name="T74" fmla="*/ 87 w 111"/>
                  <a:gd name="T75" fmla="*/ 93 h 98"/>
                  <a:gd name="T76" fmla="*/ 78 w 111"/>
                  <a:gd name="T77" fmla="*/ 83 h 98"/>
                  <a:gd name="T78" fmla="*/ 69 w 111"/>
                  <a:gd name="T79" fmla="*/ 72 h 98"/>
                  <a:gd name="T80" fmla="*/ 19 w 111"/>
                  <a:gd name="T81" fmla="*/ 14 h 98"/>
                  <a:gd name="T82" fmla="*/ 19 w 111"/>
                  <a:gd name="T83" fmla="*/ 66 h 98"/>
                  <a:gd name="T84" fmla="*/ 20 w 111"/>
                  <a:gd name="T85" fmla="*/ 82 h 98"/>
                  <a:gd name="T86" fmla="*/ 20 w 111"/>
                  <a:gd name="T87" fmla="*/ 89 h 98"/>
                  <a:gd name="T88" fmla="*/ 22 w 111"/>
                  <a:gd name="T89" fmla="*/ 90 h 98"/>
                  <a:gd name="T90" fmla="*/ 32 w 111"/>
                  <a:gd name="T91" fmla="*/ 91 h 98"/>
                  <a:gd name="T92" fmla="*/ 32 w 111"/>
                  <a:gd name="T93" fmla="*/ 96 h 98"/>
                  <a:gd name="T94" fmla="*/ 18 w 111"/>
                  <a:gd name="T95" fmla="*/ 95 h 98"/>
                  <a:gd name="T96" fmla="*/ 0 w 111"/>
                  <a:gd name="T97" fmla="*/ 96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11" h="98">
                    <a:moveTo>
                      <a:pt x="0" y="96"/>
                    </a:moveTo>
                    <a:cubicBezTo>
                      <a:pt x="0" y="91"/>
                      <a:pt x="0" y="91"/>
                      <a:pt x="0" y="91"/>
                    </a:cubicBezTo>
                    <a:cubicBezTo>
                      <a:pt x="5" y="91"/>
                      <a:pt x="8" y="91"/>
                      <a:pt x="10" y="90"/>
                    </a:cubicBezTo>
                    <a:cubicBezTo>
                      <a:pt x="11" y="90"/>
                      <a:pt x="11" y="90"/>
                      <a:pt x="11" y="89"/>
                    </a:cubicBezTo>
                    <a:cubicBezTo>
                      <a:pt x="12" y="88"/>
                      <a:pt x="12" y="86"/>
                      <a:pt x="12" y="82"/>
                    </a:cubicBezTo>
                    <a:cubicBezTo>
                      <a:pt x="13" y="76"/>
                      <a:pt x="13" y="71"/>
                      <a:pt x="13" y="67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3" y="10"/>
                      <a:pt x="13" y="9"/>
                      <a:pt x="13" y="9"/>
                    </a:cubicBezTo>
                    <a:cubicBezTo>
                      <a:pt x="12" y="8"/>
                      <a:pt x="11" y="7"/>
                      <a:pt x="10" y="6"/>
                    </a:cubicBezTo>
                    <a:cubicBezTo>
                      <a:pt x="9" y="5"/>
                      <a:pt x="8" y="5"/>
                      <a:pt x="7" y="4"/>
                    </a:cubicBezTo>
                    <a:cubicBezTo>
                      <a:pt x="6" y="4"/>
                      <a:pt x="3" y="4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8" y="0"/>
                      <a:pt x="13" y="0"/>
                      <a:pt x="15" y="0"/>
                    </a:cubicBezTo>
                    <a:cubicBezTo>
                      <a:pt x="19" y="0"/>
                      <a:pt x="22" y="0"/>
                      <a:pt x="26" y="0"/>
                    </a:cubicBezTo>
                    <a:cubicBezTo>
                      <a:pt x="30" y="5"/>
                      <a:pt x="32" y="8"/>
                      <a:pt x="34" y="11"/>
                    </a:cubicBezTo>
                    <a:cubicBezTo>
                      <a:pt x="49" y="28"/>
                      <a:pt x="49" y="28"/>
                      <a:pt x="49" y="28"/>
                    </a:cubicBezTo>
                    <a:cubicBezTo>
                      <a:pt x="70" y="52"/>
                      <a:pt x="70" y="52"/>
                      <a:pt x="70" y="52"/>
                    </a:cubicBezTo>
                    <a:cubicBezTo>
                      <a:pt x="76" y="60"/>
                      <a:pt x="82" y="66"/>
                      <a:pt x="86" y="71"/>
                    </a:cubicBezTo>
                    <a:cubicBezTo>
                      <a:pt x="88" y="74"/>
                      <a:pt x="91" y="76"/>
                      <a:pt x="92" y="78"/>
                    </a:cubicBezTo>
                    <a:cubicBezTo>
                      <a:pt x="92" y="29"/>
                      <a:pt x="92" y="29"/>
                      <a:pt x="92" y="29"/>
                    </a:cubicBezTo>
                    <a:cubicBezTo>
                      <a:pt x="92" y="24"/>
                      <a:pt x="92" y="19"/>
                      <a:pt x="92" y="13"/>
                    </a:cubicBezTo>
                    <a:cubicBezTo>
                      <a:pt x="92" y="9"/>
                      <a:pt x="91" y="7"/>
                      <a:pt x="91" y="6"/>
                    </a:cubicBezTo>
                    <a:cubicBezTo>
                      <a:pt x="91" y="6"/>
                      <a:pt x="90" y="5"/>
                      <a:pt x="90" y="5"/>
                    </a:cubicBezTo>
                    <a:cubicBezTo>
                      <a:pt x="88" y="4"/>
                      <a:pt x="85" y="4"/>
                      <a:pt x="80" y="4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85" y="0"/>
                      <a:pt x="91" y="0"/>
                      <a:pt x="97" y="0"/>
                    </a:cubicBezTo>
                    <a:cubicBezTo>
                      <a:pt x="102" y="0"/>
                      <a:pt x="107" y="0"/>
                      <a:pt x="111" y="0"/>
                    </a:cubicBezTo>
                    <a:cubicBezTo>
                      <a:pt x="111" y="4"/>
                      <a:pt x="111" y="4"/>
                      <a:pt x="111" y="4"/>
                    </a:cubicBezTo>
                    <a:cubicBezTo>
                      <a:pt x="106" y="4"/>
                      <a:pt x="103" y="4"/>
                      <a:pt x="102" y="5"/>
                    </a:cubicBezTo>
                    <a:cubicBezTo>
                      <a:pt x="101" y="5"/>
                      <a:pt x="101" y="6"/>
                      <a:pt x="100" y="6"/>
                    </a:cubicBezTo>
                    <a:cubicBezTo>
                      <a:pt x="100" y="7"/>
                      <a:pt x="99" y="10"/>
                      <a:pt x="99" y="13"/>
                    </a:cubicBezTo>
                    <a:cubicBezTo>
                      <a:pt x="99" y="19"/>
                      <a:pt x="99" y="24"/>
                      <a:pt x="99" y="29"/>
                    </a:cubicBezTo>
                    <a:cubicBezTo>
                      <a:pt x="99" y="61"/>
                      <a:pt x="99" y="61"/>
                      <a:pt x="99" y="61"/>
                    </a:cubicBezTo>
                    <a:cubicBezTo>
                      <a:pt x="99" y="68"/>
                      <a:pt x="99" y="80"/>
                      <a:pt x="99" y="98"/>
                    </a:cubicBezTo>
                    <a:cubicBezTo>
                      <a:pt x="92" y="98"/>
                      <a:pt x="92" y="98"/>
                      <a:pt x="92" y="98"/>
                    </a:cubicBezTo>
                    <a:cubicBezTo>
                      <a:pt x="91" y="96"/>
                      <a:pt x="91" y="96"/>
                      <a:pt x="91" y="96"/>
                    </a:cubicBezTo>
                    <a:cubicBezTo>
                      <a:pt x="90" y="96"/>
                      <a:pt x="90" y="95"/>
                      <a:pt x="89" y="95"/>
                    </a:cubicBezTo>
                    <a:cubicBezTo>
                      <a:pt x="89" y="95"/>
                      <a:pt x="88" y="94"/>
                      <a:pt x="87" y="93"/>
                    </a:cubicBezTo>
                    <a:cubicBezTo>
                      <a:pt x="83" y="88"/>
                      <a:pt x="80" y="85"/>
                      <a:pt x="78" y="83"/>
                    </a:cubicBezTo>
                    <a:cubicBezTo>
                      <a:pt x="69" y="72"/>
                      <a:pt x="69" y="72"/>
                      <a:pt x="69" y="72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66"/>
                      <a:pt x="19" y="66"/>
                      <a:pt x="19" y="66"/>
                    </a:cubicBezTo>
                    <a:cubicBezTo>
                      <a:pt x="19" y="71"/>
                      <a:pt x="19" y="76"/>
                      <a:pt x="20" y="82"/>
                    </a:cubicBezTo>
                    <a:cubicBezTo>
                      <a:pt x="20" y="86"/>
                      <a:pt x="20" y="88"/>
                      <a:pt x="20" y="89"/>
                    </a:cubicBezTo>
                    <a:cubicBezTo>
                      <a:pt x="21" y="90"/>
                      <a:pt x="21" y="90"/>
                      <a:pt x="22" y="90"/>
                    </a:cubicBezTo>
                    <a:cubicBezTo>
                      <a:pt x="23" y="91"/>
                      <a:pt x="27" y="91"/>
                      <a:pt x="32" y="91"/>
                    </a:cubicBezTo>
                    <a:cubicBezTo>
                      <a:pt x="32" y="96"/>
                      <a:pt x="32" y="96"/>
                      <a:pt x="32" y="96"/>
                    </a:cubicBezTo>
                    <a:cubicBezTo>
                      <a:pt x="28" y="95"/>
                      <a:pt x="23" y="95"/>
                      <a:pt x="18" y="95"/>
                    </a:cubicBezTo>
                    <a:cubicBezTo>
                      <a:pt x="13" y="95"/>
                      <a:pt x="7" y="95"/>
                      <a:pt x="0" y="9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" name="Freeform 13"/>
              <p:cNvSpPr>
                <a:spLocks noChangeAspect="1"/>
              </p:cNvSpPr>
              <p:nvPr userDrawn="1"/>
            </p:nvSpPr>
            <p:spPr bwMode="auto">
              <a:xfrm>
                <a:off x="425450" y="6405563"/>
                <a:ext cx="33338" cy="79375"/>
              </a:xfrm>
              <a:custGeom>
                <a:avLst/>
                <a:gdLst>
                  <a:gd name="T0" fmla="*/ 41 w 41"/>
                  <a:gd name="T1" fmla="*/ 91 h 96"/>
                  <a:gd name="T2" fmla="*/ 41 w 41"/>
                  <a:gd name="T3" fmla="*/ 96 h 96"/>
                  <a:gd name="T4" fmla="*/ 21 w 41"/>
                  <a:gd name="T5" fmla="*/ 95 h 96"/>
                  <a:gd name="T6" fmla="*/ 0 w 41"/>
                  <a:gd name="T7" fmla="*/ 96 h 96"/>
                  <a:gd name="T8" fmla="*/ 0 w 41"/>
                  <a:gd name="T9" fmla="*/ 91 h 96"/>
                  <a:gd name="T10" fmla="*/ 10 w 41"/>
                  <a:gd name="T11" fmla="*/ 91 h 96"/>
                  <a:gd name="T12" fmla="*/ 12 w 41"/>
                  <a:gd name="T13" fmla="*/ 89 h 96"/>
                  <a:gd name="T14" fmla="*/ 13 w 41"/>
                  <a:gd name="T15" fmla="*/ 83 h 96"/>
                  <a:gd name="T16" fmla="*/ 14 w 41"/>
                  <a:gd name="T17" fmla="*/ 63 h 96"/>
                  <a:gd name="T18" fmla="*/ 14 w 41"/>
                  <a:gd name="T19" fmla="*/ 32 h 96"/>
                  <a:gd name="T20" fmla="*/ 13 w 41"/>
                  <a:gd name="T21" fmla="*/ 14 h 96"/>
                  <a:gd name="T22" fmla="*/ 12 w 41"/>
                  <a:gd name="T23" fmla="*/ 6 h 96"/>
                  <a:gd name="T24" fmla="*/ 10 w 41"/>
                  <a:gd name="T25" fmla="*/ 5 h 96"/>
                  <a:gd name="T26" fmla="*/ 0 w 41"/>
                  <a:gd name="T27" fmla="*/ 4 h 96"/>
                  <a:gd name="T28" fmla="*/ 0 w 41"/>
                  <a:gd name="T29" fmla="*/ 0 h 96"/>
                  <a:gd name="T30" fmla="*/ 20 w 41"/>
                  <a:gd name="T31" fmla="*/ 0 h 96"/>
                  <a:gd name="T32" fmla="*/ 41 w 41"/>
                  <a:gd name="T33" fmla="*/ 0 h 96"/>
                  <a:gd name="T34" fmla="*/ 41 w 41"/>
                  <a:gd name="T35" fmla="*/ 4 h 96"/>
                  <a:gd name="T36" fmla="*/ 31 w 41"/>
                  <a:gd name="T37" fmla="*/ 5 h 96"/>
                  <a:gd name="T38" fmla="*/ 28 w 41"/>
                  <a:gd name="T39" fmla="*/ 6 h 96"/>
                  <a:gd name="T40" fmla="*/ 27 w 41"/>
                  <a:gd name="T41" fmla="*/ 13 h 96"/>
                  <a:gd name="T42" fmla="*/ 27 w 41"/>
                  <a:gd name="T43" fmla="*/ 32 h 96"/>
                  <a:gd name="T44" fmla="*/ 27 w 41"/>
                  <a:gd name="T45" fmla="*/ 63 h 96"/>
                  <a:gd name="T46" fmla="*/ 27 w 41"/>
                  <a:gd name="T47" fmla="*/ 81 h 96"/>
                  <a:gd name="T48" fmla="*/ 28 w 41"/>
                  <a:gd name="T49" fmla="*/ 89 h 96"/>
                  <a:gd name="T50" fmla="*/ 31 w 41"/>
                  <a:gd name="T51" fmla="*/ 91 h 96"/>
                  <a:gd name="T52" fmla="*/ 41 w 41"/>
                  <a:gd name="T53" fmla="*/ 91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41" h="96">
                    <a:moveTo>
                      <a:pt x="41" y="91"/>
                    </a:moveTo>
                    <a:cubicBezTo>
                      <a:pt x="41" y="96"/>
                      <a:pt x="41" y="96"/>
                      <a:pt x="41" y="96"/>
                    </a:cubicBezTo>
                    <a:cubicBezTo>
                      <a:pt x="31" y="95"/>
                      <a:pt x="24" y="95"/>
                      <a:pt x="21" y="95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5" y="91"/>
                      <a:pt x="8" y="91"/>
                      <a:pt x="10" y="91"/>
                    </a:cubicBezTo>
                    <a:cubicBezTo>
                      <a:pt x="11" y="90"/>
                      <a:pt x="12" y="90"/>
                      <a:pt x="12" y="89"/>
                    </a:cubicBezTo>
                    <a:cubicBezTo>
                      <a:pt x="13" y="88"/>
                      <a:pt x="13" y="86"/>
                      <a:pt x="13" y="83"/>
                    </a:cubicBezTo>
                    <a:cubicBezTo>
                      <a:pt x="13" y="82"/>
                      <a:pt x="13" y="75"/>
                      <a:pt x="14" y="63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26"/>
                      <a:pt x="13" y="20"/>
                      <a:pt x="13" y="14"/>
                    </a:cubicBezTo>
                    <a:cubicBezTo>
                      <a:pt x="13" y="10"/>
                      <a:pt x="13" y="7"/>
                      <a:pt x="12" y="6"/>
                    </a:cubicBezTo>
                    <a:cubicBezTo>
                      <a:pt x="12" y="6"/>
                      <a:pt x="11" y="5"/>
                      <a:pt x="10" y="5"/>
                    </a:cubicBezTo>
                    <a:cubicBezTo>
                      <a:pt x="8" y="4"/>
                      <a:pt x="5" y="4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0"/>
                      <a:pt x="15" y="0"/>
                      <a:pt x="20" y="0"/>
                    </a:cubicBezTo>
                    <a:cubicBezTo>
                      <a:pt x="25" y="0"/>
                      <a:pt x="32" y="0"/>
                      <a:pt x="41" y="0"/>
                    </a:cubicBezTo>
                    <a:cubicBezTo>
                      <a:pt x="41" y="4"/>
                      <a:pt x="41" y="4"/>
                      <a:pt x="41" y="4"/>
                    </a:cubicBezTo>
                    <a:cubicBezTo>
                      <a:pt x="35" y="4"/>
                      <a:pt x="32" y="4"/>
                      <a:pt x="31" y="5"/>
                    </a:cubicBezTo>
                    <a:cubicBezTo>
                      <a:pt x="30" y="5"/>
                      <a:pt x="29" y="6"/>
                      <a:pt x="28" y="6"/>
                    </a:cubicBezTo>
                    <a:cubicBezTo>
                      <a:pt x="28" y="7"/>
                      <a:pt x="27" y="9"/>
                      <a:pt x="27" y="13"/>
                    </a:cubicBezTo>
                    <a:cubicBezTo>
                      <a:pt x="27" y="14"/>
                      <a:pt x="27" y="20"/>
                      <a:pt x="27" y="32"/>
                    </a:cubicBezTo>
                    <a:cubicBezTo>
                      <a:pt x="27" y="63"/>
                      <a:pt x="27" y="63"/>
                      <a:pt x="27" y="63"/>
                    </a:cubicBezTo>
                    <a:cubicBezTo>
                      <a:pt x="27" y="69"/>
                      <a:pt x="27" y="75"/>
                      <a:pt x="27" y="81"/>
                    </a:cubicBezTo>
                    <a:cubicBezTo>
                      <a:pt x="27" y="86"/>
                      <a:pt x="28" y="88"/>
                      <a:pt x="28" y="89"/>
                    </a:cubicBezTo>
                    <a:cubicBezTo>
                      <a:pt x="29" y="90"/>
                      <a:pt x="30" y="90"/>
                      <a:pt x="31" y="91"/>
                    </a:cubicBezTo>
                    <a:cubicBezTo>
                      <a:pt x="32" y="91"/>
                      <a:pt x="35" y="91"/>
                      <a:pt x="41" y="9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" name="Freeform 14"/>
              <p:cNvSpPr>
                <a:spLocks noChangeAspect="1"/>
              </p:cNvSpPr>
              <p:nvPr userDrawn="1"/>
            </p:nvSpPr>
            <p:spPr bwMode="auto">
              <a:xfrm>
                <a:off x="463550" y="6403975"/>
                <a:ext cx="77788" cy="82550"/>
              </a:xfrm>
              <a:custGeom>
                <a:avLst/>
                <a:gdLst>
                  <a:gd name="T0" fmla="*/ 94 w 94"/>
                  <a:gd name="T1" fmla="*/ 86 h 100"/>
                  <a:gd name="T2" fmla="*/ 91 w 94"/>
                  <a:gd name="T3" fmla="*/ 92 h 100"/>
                  <a:gd name="T4" fmla="*/ 75 w 94"/>
                  <a:gd name="T5" fmla="*/ 98 h 100"/>
                  <a:gd name="T6" fmla="*/ 57 w 94"/>
                  <a:gd name="T7" fmla="*/ 100 h 100"/>
                  <a:gd name="T8" fmla="*/ 37 w 94"/>
                  <a:gd name="T9" fmla="*/ 97 h 100"/>
                  <a:gd name="T10" fmla="*/ 21 w 94"/>
                  <a:gd name="T11" fmla="*/ 89 h 100"/>
                  <a:gd name="T12" fmla="*/ 9 w 94"/>
                  <a:gd name="T13" fmla="*/ 78 h 100"/>
                  <a:gd name="T14" fmla="*/ 2 w 94"/>
                  <a:gd name="T15" fmla="*/ 65 h 100"/>
                  <a:gd name="T16" fmla="*/ 0 w 94"/>
                  <a:gd name="T17" fmla="*/ 50 h 100"/>
                  <a:gd name="T18" fmla="*/ 16 w 94"/>
                  <a:gd name="T19" fmla="*/ 14 h 100"/>
                  <a:gd name="T20" fmla="*/ 59 w 94"/>
                  <a:gd name="T21" fmla="*/ 0 h 100"/>
                  <a:gd name="T22" fmla="*/ 71 w 94"/>
                  <a:gd name="T23" fmla="*/ 1 h 100"/>
                  <a:gd name="T24" fmla="*/ 84 w 94"/>
                  <a:gd name="T25" fmla="*/ 3 h 100"/>
                  <a:gd name="T26" fmla="*/ 94 w 94"/>
                  <a:gd name="T27" fmla="*/ 6 h 100"/>
                  <a:gd name="T28" fmla="*/ 91 w 94"/>
                  <a:gd name="T29" fmla="*/ 13 h 100"/>
                  <a:gd name="T30" fmla="*/ 90 w 94"/>
                  <a:gd name="T31" fmla="*/ 26 h 100"/>
                  <a:gd name="T32" fmla="*/ 85 w 94"/>
                  <a:gd name="T33" fmla="*/ 26 h 100"/>
                  <a:gd name="T34" fmla="*/ 85 w 94"/>
                  <a:gd name="T35" fmla="*/ 18 h 100"/>
                  <a:gd name="T36" fmla="*/ 78 w 94"/>
                  <a:gd name="T37" fmla="*/ 9 h 100"/>
                  <a:gd name="T38" fmla="*/ 57 w 94"/>
                  <a:gd name="T39" fmla="*/ 5 h 100"/>
                  <a:gd name="T40" fmla="*/ 40 w 94"/>
                  <a:gd name="T41" fmla="*/ 8 h 100"/>
                  <a:gd name="T42" fmla="*/ 28 w 94"/>
                  <a:gd name="T43" fmla="*/ 15 h 100"/>
                  <a:gd name="T44" fmla="*/ 19 w 94"/>
                  <a:gd name="T45" fmla="*/ 28 h 100"/>
                  <a:gd name="T46" fmla="*/ 16 w 94"/>
                  <a:gd name="T47" fmla="*/ 47 h 100"/>
                  <a:gd name="T48" fmla="*/ 29 w 94"/>
                  <a:gd name="T49" fmla="*/ 80 h 100"/>
                  <a:gd name="T50" fmla="*/ 63 w 94"/>
                  <a:gd name="T51" fmla="*/ 92 h 100"/>
                  <a:gd name="T52" fmla="*/ 81 w 94"/>
                  <a:gd name="T53" fmla="*/ 90 h 100"/>
                  <a:gd name="T54" fmla="*/ 92 w 94"/>
                  <a:gd name="T55" fmla="*/ 84 h 100"/>
                  <a:gd name="T56" fmla="*/ 94 w 94"/>
                  <a:gd name="T57" fmla="*/ 86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4" h="100">
                    <a:moveTo>
                      <a:pt x="94" y="86"/>
                    </a:moveTo>
                    <a:cubicBezTo>
                      <a:pt x="91" y="92"/>
                      <a:pt x="91" y="92"/>
                      <a:pt x="91" y="92"/>
                    </a:cubicBezTo>
                    <a:cubicBezTo>
                      <a:pt x="85" y="95"/>
                      <a:pt x="80" y="97"/>
                      <a:pt x="75" y="98"/>
                    </a:cubicBezTo>
                    <a:cubicBezTo>
                      <a:pt x="69" y="99"/>
                      <a:pt x="64" y="100"/>
                      <a:pt x="57" y="100"/>
                    </a:cubicBezTo>
                    <a:cubicBezTo>
                      <a:pt x="50" y="100"/>
                      <a:pt x="43" y="99"/>
                      <a:pt x="37" y="97"/>
                    </a:cubicBezTo>
                    <a:cubicBezTo>
                      <a:pt x="31" y="95"/>
                      <a:pt x="25" y="93"/>
                      <a:pt x="21" y="89"/>
                    </a:cubicBezTo>
                    <a:cubicBezTo>
                      <a:pt x="16" y="86"/>
                      <a:pt x="12" y="83"/>
                      <a:pt x="9" y="78"/>
                    </a:cubicBezTo>
                    <a:cubicBezTo>
                      <a:pt x="6" y="74"/>
                      <a:pt x="4" y="70"/>
                      <a:pt x="2" y="65"/>
                    </a:cubicBezTo>
                    <a:cubicBezTo>
                      <a:pt x="1" y="61"/>
                      <a:pt x="0" y="55"/>
                      <a:pt x="0" y="50"/>
                    </a:cubicBezTo>
                    <a:cubicBezTo>
                      <a:pt x="0" y="35"/>
                      <a:pt x="5" y="24"/>
                      <a:pt x="16" y="14"/>
                    </a:cubicBezTo>
                    <a:cubicBezTo>
                      <a:pt x="26" y="5"/>
                      <a:pt x="41" y="0"/>
                      <a:pt x="59" y="0"/>
                    </a:cubicBezTo>
                    <a:cubicBezTo>
                      <a:pt x="63" y="0"/>
                      <a:pt x="67" y="0"/>
                      <a:pt x="71" y="1"/>
                    </a:cubicBezTo>
                    <a:cubicBezTo>
                      <a:pt x="74" y="1"/>
                      <a:pt x="79" y="2"/>
                      <a:pt x="84" y="3"/>
                    </a:cubicBezTo>
                    <a:cubicBezTo>
                      <a:pt x="89" y="5"/>
                      <a:pt x="92" y="6"/>
                      <a:pt x="94" y="6"/>
                    </a:cubicBezTo>
                    <a:cubicBezTo>
                      <a:pt x="93" y="8"/>
                      <a:pt x="92" y="11"/>
                      <a:pt x="91" y="13"/>
                    </a:cubicBezTo>
                    <a:cubicBezTo>
                      <a:pt x="91" y="17"/>
                      <a:pt x="90" y="21"/>
                      <a:pt x="90" y="26"/>
                    </a:cubicBezTo>
                    <a:cubicBezTo>
                      <a:pt x="85" y="26"/>
                      <a:pt x="85" y="26"/>
                      <a:pt x="85" y="26"/>
                    </a:cubicBezTo>
                    <a:cubicBezTo>
                      <a:pt x="85" y="18"/>
                      <a:pt x="85" y="18"/>
                      <a:pt x="85" y="18"/>
                    </a:cubicBezTo>
                    <a:cubicBezTo>
                      <a:pt x="85" y="14"/>
                      <a:pt x="82" y="11"/>
                      <a:pt x="78" y="9"/>
                    </a:cubicBezTo>
                    <a:cubicBezTo>
                      <a:pt x="73" y="6"/>
                      <a:pt x="66" y="5"/>
                      <a:pt x="57" y="5"/>
                    </a:cubicBezTo>
                    <a:cubicBezTo>
                      <a:pt x="51" y="5"/>
                      <a:pt x="45" y="6"/>
                      <a:pt x="40" y="8"/>
                    </a:cubicBezTo>
                    <a:cubicBezTo>
                      <a:pt x="36" y="9"/>
                      <a:pt x="31" y="12"/>
                      <a:pt x="28" y="15"/>
                    </a:cubicBezTo>
                    <a:cubicBezTo>
                      <a:pt x="24" y="18"/>
                      <a:pt x="21" y="23"/>
                      <a:pt x="19" y="28"/>
                    </a:cubicBezTo>
                    <a:cubicBezTo>
                      <a:pt x="17" y="33"/>
                      <a:pt x="16" y="39"/>
                      <a:pt x="16" y="47"/>
                    </a:cubicBezTo>
                    <a:cubicBezTo>
                      <a:pt x="16" y="61"/>
                      <a:pt x="20" y="72"/>
                      <a:pt x="29" y="80"/>
                    </a:cubicBezTo>
                    <a:cubicBezTo>
                      <a:pt x="37" y="88"/>
                      <a:pt x="49" y="92"/>
                      <a:pt x="63" y="92"/>
                    </a:cubicBezTo>
                    <a:cubicBezTo>
                      <a:pt x="70" y="92"/>
                      <a:pt x="76" y="91"/>
                      <a:pt x="81" y="90"/>
                    </a:cubicBezTo>
                    <a:cubicBezTo>
                      <a:pt x="85" y="89"/>
                      <a:pt x="89" y="87"/>
                      <a:pt x="92" y="84"/>
                    </a:cubicBezTo>
                    <a:lnTo>
                      <a:pt x="94" y="8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" name="Freeform 15"/>
              <p:cNvSpPr>
                <a:spLocks noChangeAspect="1"/>
              </p:cNvSpPr>
              <p:nvPr userDrawn="1"/>
            </p:nvSpPr>
            <p:spPr bwMode="auto">
              <a:xfrm>
                <a:off x="120650" y="6403975"/>
                <a:ext cx="77788" cy="82550"/>
              </a:xfrm>
              <a:custGeom>
                <a:avLst/>
                <a:gdLst>
                  <a:gd name="T0" fmla="*/ 94 w 94"/>
                  <a:gd name="T1" fmla="*/ 86 h 100"/>
                  <a:gd name="T2" fmla="*/ 91 w 94"/>
                  <a:gd name="T3" fmla="*/ 92 h 100"/>
                  <a:gd name="T4" fmla="*/ 75 w 94"/>
                  <a:gd name="T5" fmla="*/ 98 h 100"/>
                  <a:gd name="T6" fmla="*/ 57 w 94"/>
                  <a:gd name="T7" fmla="*/ 100 h 100"/>
                  <a:gd name="T8" fmla="*/ 37 w 94"/>
                  <a:gd name="T9" fmla="*/ 97 h 100"/>
                  <a:gd name="T10" fmla="*/ 21 w 94"/>
                  <a:gd name="T11" fmla="*/ 89 h 100"/>
                  <a:gd name="T12" fmla="*/ 9 w 94"/>
                  <a:gd name="T13" fmla="*/ 78 h 100"/>
                  <a:gd name="T14" fmla="*/ 2 w 94"/>
                  <a:gd name="T15" fmla="*/ 65 h 100"/>
                  <a:gd name="T16" fmla="*/ 0 w 94"/>
                  <a:gd name="T17" fmla="*/ 50 h 100"/>
                  <a:gd name="T18" fmla="*/ 16 w 94"/>
                  <a:gd name="T19" fmla="*/ 14 h 100"/>
                  <a:gd name="T20" fmla="*/ 59 w 94"/>
                  <a:gd name="T21" fmla="*/ 0 h 100"/>
                  <a:gd name="T22" fmla="*/ 71 w 94"/>
                  <a:gd name="T23" fmla="*/ 1 h 100"/>
                  <a:gd name="T24" fmla="*/ 84 w 94"/>
                  <a:gd name="T25" fmla="*/ 3 h 100"/>
                  <a:gd name="T26" fmla="*/ 94 w 94"/>
                  <a:gd name="T27" fmla="*/ 6 h 100"/>
                  <a:gd name="T28" fmla="*/ 91 w 94"/>
                  <a:gd name="T29" fmla="*/ 13 h 100"/>
                  <a:gd name="T30" fmla="*/ 90 w 94"/>
                  <a:gd name="T31" fmla="*/ 26 h 100"/>
                  <a:gd name="T32" fmla="*/ 86 w 94"/>
                  <a:gd name="T33" fmla="*/ 26 h 100"/>
                  <a:gd name="T34" fmla="*/ 85 w 94"/>
                  <a:gd name="T35" fmla="*/ 18 h 100"/>
                  <a:gd name="T36" fmla="*/ 78 w 94"/>
                  <a:gd name="T37" fmla="*/ 9 h 100"/>
                  <a:gd name="T38" fmla="*/ 57 w 94"/>
                  <a:gd name="T39" fmla="*/ 5 h 100"/>
                  <a:gd name="T40" fmla="*/ 40 w 94"/>
                  <a:gd name="T41" fmla="*/ 8 h 100"/>
                  <a:gd name="T42" fmla="*/ 28 w 94"/>
                  <a:gd name="T43" fmla="*/ 15 h 100"/>
                  <a:gd name="T44" fmla="*/ 19 w 94"/>
                  <a:gd name="T45" fmla="*/ 28 h 100"/>
                  <a:gd name="T46" fmla="*/ 16 w 94"/>
                  <a:gd name="T47" fmla="*/ 47 h 100"/>
                  <a:gd name="T48" fmla="*/ 29 w 94"/>
                  <a:gd name="T49" fmla="*/ 80 h 100"/>
                  <a:gd name="T50" fmla="*/ 63 w 94"/>
                  <a:gd name="T51" fmla="*/ 92 h 100"/>
                  <a:gd name="T52" fmla="*/ 81 w 94"/>
                  <a:gd name="T53" fmla="*/ 90 h 100"/>
                  <a:gd name="T54" fmla="*/ 92 w 94"/>
                  <a:gd name="T55" fmla="*/ 84 h 100"/>
                  <a:gd name="T56" fmla="*/ 94 w 94"/>
                  <a:gd name="T57" fmla="*/ 86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4" h="100">
                    <a:moveTo>
                      <a:pt x="94" y="86"/>
                    </a:moveTo>
                    <a:cubicBezTo>
                      <a:pt x="91" y="92"/>
                      <a:pt x="91" y="92"/>
                      <a:pt x="91" y="92"/>
                    </a:cubicBezTo>
                    <a:cubicBezTo>
                      <a:pt x="85" y="95"/>
                      <a:pt x="80" y="97"/>
                      <a:pt x="75" y="98"/>
                    </a:cubicBezTo>
                    <a:cubicBezTo>
                      <a:pt x="69" y="99"/>
                      <a:pt x="64" y="100"/>
                      <a:pt x="57" y="100"/>
                    </a:cubicBezTo>
                    <a:cubicBezTo>
                      <a:pt x="50" y="100"/>
                      <a:pt x="43" y="99"/>
                      <a:pt x="37" y="97"/>
                    </a:cubicBezTo>
                    <a:cubicBezTo>
                      <a:pt x="31" y="95"/>
                      <a:pt x="25" y="93"/>
                      <a:pt x="21" y="89"/>
                    </a:cubicBezTo>
                    <a:cubicBezTo>
                      <a:pt x="16" y="86"/>
                      <a:pt x="12" y="83"/>
                      <a:pt x="9" y="78"/>
                    </a:cubicBezTo>
                    <a:cubicBezTo>
                      <a:pt x="6" y="74"/>
                      <a:pt x="4" y="70"/>
                      <a:pt x="2" y="65"/>
                    </a:cubicBezTo>
                    <a:cubicBezTo>
                      <a:pt x="1" y="61"/>
                      <a:pt x="0" y="55"/>
                      <a:pt x="0" y="50"/>
                    </a:cubicBezTo>
                    <a:cubicBezTo>
                      <a:pt x="0" y="35"/>
                      <a:pt x="5" y="24"/>
                      <a:pt x="16" y="14"/>
                    </a:cubicBezTo>
                    <a:cubicBezTo>
                      <a:pt x="26" y="5"/>
                      <a:pt x="41" y="0"/>
                      <a:pt x="59" y="0"/>
                    </a:cubicBezTo>
                    <a:cubicBezTo>
                      <a:pt x="63" y="0"/>
                      <a:pt x="67" y="0"/>
                      <a:pt x="71" y="1"/>
                    </a:cubicBezTo>
                    <a:cubicBezTo>
                      <a:pt x="74" y="1"/>
                      <a:pt x="79" y="2"/>
                      <a:pt x="84" y="3"/>
                    </a:cubicBezTo>
                    <a:cubicBezTo>
                      <a:pt x="89" y="5"/>
                      <a:pt x="92" y="6"/>
                      <a:pt x="94" y="6"/>
                    </a:cubicBezTo>
                    <a:cubicBezTo>
                      <a:pt x="93" y="8"/>
                      <a:pt x="92" y="11"/>
                      <a:pt x="91" y="13"/>
                    </a:cubicBezTo>
                    <a:cubicBezTo>
                      <a:pt x="91" y="17"/>
                      <a:pt x="90" y="21"/>
                      <a:pt x="90" y="26"/>
                    </a:cubicBezTo>
                    <a:cubicBezTo>
                      <a:pt x="86" y="26"/>
                      <a:pt x="86" y="26"/>
                      <a:pt x="86" y="26"/>
                    </a:cubicBezTo>
                    <a:cubicBezTo>
                      <a:pt x="85" y="18"/>
                      <a:pt x="85" y="18"/>
                      <a:pt x="85" y="18"/>
                    </a:cubicBezTo>
                    <a:cubicBezTo>
                      <a:pt x="85" y="14"/>
                      <a:pt x="82" y="11"/>
                      <a:pt x="78" y="9"/>
                    </a:cubicBezTo>
                    <a:cubicBezTo>
                      <a:pt x="73" y="6"/>
                      <a:pt x="66" y="5"/>
                      <a:pt x="57" y="5"/>
                    </a:cubicBezTo>
                    <a:cubicBezTo>
                      <a:pt x="51" y="5"/>
                      <a:pt x="45" y="6"/>
                      <a:pt x="40" y="8"/>
                    </a:cubicBezTo>
                    <a:cubicBezTo>
                      <a:pt x="36" y="9"/>
                      <a:pt x="31" y="12"/>
                      <a:pt x="28" y="15"/>
                    </a:cubicBezTo>
                    <a:cubicBezTo>
                      <a:pt x="24" y="18"/>
                      <a:pt x="21" y="23"/>
                      <a:pt x="19" y="28"/>
                    </a:cubicBezTo>
                    <a:cubicBezTo>
                      <a:pt x="17" y="33"/>
                      <a:pt x="16" y="39"/>
                      <a:pt x="16" y="47"/>
                    </a:cubicBezTo>
                    <a:cubicBezTo>
                      <a:pt x="16" y="61"/>
                      <a:pt x="20" y="72"/>
                      <a:pt x="29" y="80"/>
                    </a:cubicBezTo>
                    <a:cubicBezTo>
                      <a:pt x="37" y="88"/>
                      <a:pt x="49" y="92"/>
                      <a:pt x="63" y="92"/>
                    </a:cubicBezTo>
                    <a:cubicBezTo>
                      <a:pt x="70" y="92"/>
                      <a:pt x="76" y="91"/>
                      <a:pt x="81" y="90"/>
                    </a:cubicBezTo>
                    <a:cubicBezTo>
                      <a:pt x="85" y="89"/>
                      <a:pt x="89" y="87"/>
                      <a:pt x="92" y="84"/>
                    </a:cubicBezTo>
                    <a:lnTo>
                      <a:pt x="94" y="8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" name="Freeform 16"/>
              <p:cNvSpPr>
                <a:spLocks noChangeAspect="1"/>
              </p:cNvSpPr>
              <p:nvPr userDrawn="1"/>
            </p:nvSpPr>
            <p:spPr bwMode="auto">
              <a:xfrm>
                <a:off x="153988" y="6300788"/>
                <a:ext cx="106363" cy="79375"/>
              </a:xfrm>
              <a:custGeom>
                <a:avLst/>
                <a:gdLst>
                  <a:gd name="T0" fmla="*/ 0 w 130"/>
                  <a:gd name="T1" fmla="*/ 4 h 97"/>
                  <a:gd name="T2" fmla="*/ 0 w 130"/>
                  <a:gd name="T3" fmla="*/ 0 h 97"/>
                  <a:gd name="T4" fmla="*/ 14 w 130"/>
                  <a:gd name="T5" fmla="*/ 0 h 97"/>
                  <a:gd name="T6" fmla="*/ 27 w 130"/>
                  <a:gd name="T7" fmla="*/ 0 h 97"/>
                  <a:gd name="T8" fmla="*/ 38 w 130"/>
                  <a:gd name="T9" fmla="*/ 24 h 97"/>
                  <a:gd name="T10" fmla="*/ 65 w 130"/>
                  <a:gd name="T11" fmla="*/ 76 h 97"/>
                  <a:gd name="T12" fmla="*/ 89 w 130"/>
                  <a:gd name="T13" fmla="*/ 28 h 97"/>
                  <a:gd name="T14" fmla="*/ 102 w 130"/>
                  <a:gd name="T15" fmla="*/ 0 h 97"/>
                  <a:gd name="T16" fmla="*/ 115 w 130"/>
                  <a:gd name="T17" fmla="*/ 0 h 97"/>
                  <a:gd name="T18" fmla="*/ 130 w 130"/>
                  <a:gd name="T19" fmla="*/ 0 h 97"/>
                  <a:gd name="T20" fmla="*/ 130 w 130"/>
                  <a:gd name="T21" fmla="*/ 4 h 97"/>
                  <a:gd name="T22" fmla="*/ 120 w 130"/>
                  <a:gd name="T23" fmla="*/ 5 h 97"/>
                  <a:gd name="T24" fmla="*/ 118 w 130"/>
                  <a:gd name="T25" fmla="*/ 7 h 97"/>
                  <a:gd name="T26" fmla="*/ 117 w 130"/>
                  <a:gd name="T27" fmla="*/ 13 h 97"/>
                  <a:gd name="T28" fmla="*/ 116 w 130"/>
                  <a:gd name="T29" fmla="*/ 32 h 97"/>
                  <a:gd name="T30" fmla="*/ 116 w 130"/>
                  <a:gd name="T31" fmla="*/ 63 h 97"/>
                  <a:gd name="T32" fmla="*/ 117 w 130"/>
                  <a:gd name="T33" fmla="*/ 81 h 97"/>
                  <a:gd name="T34" fmla="*/ 118 w 130"/>
                  <a:gd name="T35" fmla="*/ 89 h 97"/>
                  <a:gd name="T36" fmla="*/ 120 w 130"/>
                  <a:gd name="T37" fmla="*/ 90 h 97"/>
                  <a:gd name="T38" fmla="*/ 130 w 130"/>
                  <a:gd name="T39" fmla="*/ 91 h 97"/>
                  <a:gd name="T40" fmla="*/ 130 w 130"/>
                  <a:gd name="T41" fmla="*/ 95 h 97"/>
                  <a:gd name="T42" fmla="*/ 110 w 130"/>
                  <a:gd name="T43" fmla="*/ 95 h 97"/>
                  <a:gd name="T44" fmla="*/ 89 w 130"/>
                  <a:gd name="T45" fmla="*/ 95 h 97"/>
                  <a:gd name="T46" fmla="*/ 89 w 130"/>
                  <a:gd name="T47" fmla="*/ 91 h 97"/>
                  <a:gd name="T48" fmla="*/ 100 w 130"/>
                  <a:gd name="T49" fmla="*/ 90 h 97"/>
                  <a:gd name="T50" fmla="*/ 102 w 130"/>
                  <a:gd name="T51" fmla="*/ 89 h 97"/>
                  <a:gd name="T52" fmla="*/ 103 w 130"/>
                  <a:gd name="T53" fmla="*/ 82 h 97"/>
                  <a:gd name="T54" fmla="*/ 103 w 130"/>
                  <a:gd name="T55" fmla="*/ 63 h 97"/>
                  <a:gd name="T56" fmla="*/ 103 w 130"/>
                  <a:gd name="T57" fmla="*/ 14 h 97"/>
                  <a:gd name="T58" fmla="*/ 79 w 130"/>
                  <a:gd name="T59" fmla="*/ 62 h 97"/>
                  <a:gd name="T60" fmla="*/ 70 w 130"/>
                  <a:gd name="T61" fmla="*/ 81 h 97"/>
                  <a:gd name="T62" fmla="*/ 63 w 130"/>
                  <a:gd name="T63" fmla="*/ 97 h 97"/>
                  <a:gd name="T64" fmla="*/ 60 w 130"/>
                  <a:gd name="T65" fmla="*/ 97 h 97"/>
                  <a:gd name="T66" fmla="*/ 59 w 130"/>
                  <a:gd name="T67" fmla="*/ 93 h 97"/>
                  <a:gd name="T68" fmla="*/ 54 w 130"/>
                  <a:gd name="T69" fmla="*/ 83 h 97"/>
                  <a:gd name="T70" fmla="*/ 20 w 130"/>
                  <a:gd name="T71" fmla="*/ 16 h 97"/>
                  <a:gd name="T72" fmla="*/ 20 w 130"/>
                  <a:gd name="T73" fmla="*/ 63 h 97"/>
                  <a:gd name="T74" fmla="*/ 20 w 130"/>
                  <a:gd name="T75" fmla="*/ 81 h 97"/>
                  <a:gd name="T76" fmla="*/ 22 w 130"/>
                  <a:gd name="T77" fmla="*/ 89 h 97"/>
                  <a:gd name="T78" fmla="*/ 24 w 130"/>
                  <a:gd name="T79" fmla="*/ 90 h 97"/>
                  <a:gd name="T80" fmla="*/ 34 w 130"/>
                  <a:gd name="T81" fmla="*/ 91 h 97"/>
                  <a:gd name="T82" fmla="*/ 34 w 130"/>
                  <a:gd name="T83" fmla="*/ 95 h 97"/>
                  <a:gd name="T84" fmla="*/ 17 w 130"/>
                  <a:gd name="T85" fmla="*/ 95 h 97"/>
                  <a:gd name="T86" fmla="*/ 0 w 130"/>
                  <a:gd name="T87" fmla="*/ 95 h 97"/>
                  <a:gd name="T88" fmla="*/ 0 w 130"/>
                  <a:gd name="T89" fmla="*/ 91 h 97"/>
                  <a:gd name="T90" fmla="*/ 10 w 130"/>
                  <a:gd name="T91" fmla="*/ 90 h 97"/>
                  <a:gd name="T92" fmla="*/ 12 w 130"/>
                  <a:gd name="T93" fmla="*/ 89 h 97"/>
                  <a:gd name="T94" fmla="*/ 13 w 130"/>
                  <a:gd name="T95" fmla="*/ 82 h 97"/>
                  <a:gd name="T96" fmla="*/ 14 w 130"/>
                  <a:gd name="T97" fmla="*/ 63 h 97"/>
                  <a:gd name="T98" fmla="*/ 14 w 130"/>
                  <a:gd name="T99" fmla="*/ 32 h 97"/>
                  <a:gd name="T100" fmla="*/ 13 w 130"/>
                  <a:gd name="T101" fmla="*/ 14 h 97"/>
                  <a:gd name="T102" fmla="*/ 12 w 130"/>
                  <a:gd name="T103" fmla="*/ 7 h 97"/>
                  <a:gd name="T104" fmla="*/ 10 w 130"/>
                  <a:gd name="T105" fmla="*/ 5 h 97"/>
                  <a:gd name="T106" fmla="*/ 0 w 130"/>
                  <a:gd name="T107" fmla="*/ 4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30" h="97">
                    <a:moveTo>
                      <a:pt x="0" y="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9" y="0"/>
                      <a:pt x="14" y="0"/>
                    </a:cubicBezTo>
                    <a:cubicBezTo>
                      <a:pt x="18" y="0"/>
                      <a:pt x="23" y="0"/>
                      <a:pt x="27" y="0"/>
                    </a:cubicBezTo>
                    <a:cubicBezTo>
                      <a:pt x="31" y="9"/>
                      <a:pt x="35" y="17"/>
                      <a:pt x="38" y="24"/>
                    </a:cubicBezTo>
                    <a:cubicBezTo>
                      <a:pt x="65" y="76"/>
                      <a:pt x="65" y="76"/>
                      <a:pt x="65" y="76"/>
                    </a:cubicBezTo>
                    <a:cubicBezTo>
                      <a:pt x="89" y="28"/>
                      <a:pt x="89" y="28"/>
                      <a:pt x="89" y="28"/>
                    </a:cubicBezTo>
                    <a:cubicBezTo>
                      <a:pt x="96" y="15"/>
                      <a:pt x="100" y="5"/>
                      <a:pt x="102" y="0"/>
                    </a:cubicBezTo>
                    <a:cubicBezTo>
                      <a:pt x="107" y="0"/>
                      <a:pt x="112" y="0"/>
                      <a:pt x="115" y="0"/>
                    </a:cubicBezTo>
                    <a:cubicBezTo>
                      <a:pt x="118" y="0"/>
                      <a:pt x="123" y="0"/>
                      <a:pt x="130" y="0"/>
                    </a:cubicBezTo>
                    <a:cubicBezTo>
                      <a:pt x="130" y="4"/>
                      <a:pt x="130" y="4"/>
                      <a:pt x="130" y="4"/>
                    </a:cubicBezTo>
                    <a:cubicBezTo>
                      <a:pt x="125" y="4"/>
                      <a:pt x="121" y="5"/>
                      <a:pt x="120" y="5"/>
                    </a:cubicBezTo>
                    <a:cubicBezTo>
                      <a:pt x="119" y="5"/>
                      <a:pt x="118" y="6"/>
                      <a:pt x="118" y="7"/>
                    </a:cubicBezTo>
                    <a:cubicBezTo>
                      <a:pt x="117" y="8"/>
                      <a:pt x="117" y="10"/>
                      <a:pt x="117" y="13"/>
                    </a:cubicBezTo>
                    <a:cubicBezTo>
                      <a:pt x="116" y="14"/>
                      <a:pt x="116" y="20"/>
                      <a:pt x="116" y="32"/>
                    </a:cubicBezTo>
                    <a:cubicBezTo>
                      <a:pt x="116" y="63"/>
                      <a:pt x="116" y="63"/>
                      <a:pt x="116" y="63"/>
                    </a:cubicBezTo>
                    <a:cubicBezTo>
                      <a:pt x="116" y="69"/>
                      <a:pt x="116" y="75"/>
                      <a:pt x="117" y="81"/>
                    </a:cubicBezTo>
                    <a:cubicBezTo>
                      <a:pt x="117" y="85"/>
                      <a:pt x="117" y="88"/>
                      <a:pt x="118" y="89"/>
                    </a:cubicBezTo>
                    <a:cubicBezTo>
                      <a:pt x="118" y="89"/>
                      <a:pt x="119" y="90"/>
                      <a:pt x="120" y="90"/>
                    </a:cubicBezTo>
                    <a:cubicBezTo>
                      <a:pt x="121" y="91"/>
                      <a:pt x="125" y="91"/>
                      <a:pt x="130" y="91"/>
                    </a:cubicBezTo>
                    <a:cubicBezTo>
                      <a:pt x="130" y="95"/>
                      <a:pt x="130" y="95"/>
                      <a:pt x="130" y="95"/>
                    </a:cubicBezTo>
                    <a:cubicBezTo>
                      <a:pt x="121" y="95"/>
                      <a:pt x="114" y="95"/>
                      <a:pt x="110" y="95"/>
                    </a:cubicBezTo>
                    <a:cubicBezTo>
                      <a:pt x="107" y="95"/>
                      <a:pt x="100" y="95"/>
                      <a:pt x="89" y="95"/>
                    </a:cubicBezTo>
                    <a:cubicBezTo>
                      <a:pt x="89" y="91"/>
                      <a:pt x="89" y="91"/>
                      <a:pt x="89" y="91"/>
                    </a:cubicBezTo>
                    <a:cubicBezTo>
                      <a:pt x="95" y="91"/>
                      <a:pt x="98" y="91"/>
                      <a:pt x="100" y="90"/>
                    </a:cubicBezTo>
                    <a:cubicBezTo>
                      <a:pt x="101" y="90"/>
                      <a:pt x="102" y="89"/>
                      <a:pt x="102" y="89"/>
                    </a:cubicBezTo>
                    <a:cubicBezTo>
                      <a:pt x="103" y="88"/>
                      <a:pt x="103" y="86"/>
                      <a:pt x="103" y="82"/>
                    </a:cubicBezTo>
                    <a:cubicBezTo>
                      <a:pt x="103" y="81"/>
                      <a:pt x="103" y="75"/>
                      <a:pt x="103" y="63"/>
                    </a:cubicBezTo>
                    <a:cubicBezTo>
                      <a:pt x="103" y="14"/>
                      <a:pt x="103" y="14"/>
                      <a:pt x="103" y="14"/>
                    </a:cubicBezTo>
                    <a:cubicBezTo>
                      <a:pt x="79" y="62"/>
                      <a:pt x="79" y="62"/>
                      <a:pt x="79" y="62"/>
                    </a:cubicBezTo>
                    <a:cubicBezTo>
                      <a:pt x="75" y="70"/>
                      <a:pt x="72" y="76"/>
                      <a:pt x="70" y="81"/>
                    </a:cubicBezTo>
                    <a:cubicBezTo>
                      <a:pt x="69" y="84"/>
                      <a:pt x="66" y="89"/>
                      <a:pt x="63" y="97"/>
                    </a:cubicBezTo>
                    <a:cubicBezTo>
                      <a:pt x="60" y="97"/>
                      <a:pt x="60" y="97"/>
                      <a:pt x="60" y="97"/>
                    </a:cubicBezTo>
                    <a:cubicBezTo>
                      <a:pt x="60" y="95"/>
                      <a:pt x="59" y="94"/>
                      <a:pt x="59" y="93"/>
                    </a:cubicBezTo>
                    <a:cubicBezTo>
                      <a:pt x="54" y="83"/>
                      <a:pt x="54" y="83"/>
                      <a:pt x="54" y="83"/>
                    </a:cubicBezTo>
                    <a:cubicBezTo>
                      <a:pt x="20" y="16"/>
                      <a:pt x="20" y="16"/>
                      <a:pt x="20" y="16"/>
                    </a:cubicBezTo>
                    <a:cubicBezTo>
                      <a:pt x="20" y="63"/>
                      <a:pt x="20" y="63"/>
                      <a:pt x="20" y="63"/>
                    </a:cubicBezTo>
                    <a:cubicBezTo>
                      <a:pt x="20" y="69"/>
                      <a:pt x="20" y="75"/>
                      <a:pt x="20" y="81"/>
                    </a:cubicBezTo>
                    <a:cubicBezTo>
                      <a:pt x="21" y="85"/>
                      <a:pt x="21" y="88"/>
                      <a:pt x="22" y="89"/>
                    </a:cubicBezTo>
                    <a:cubicBezTo>
                      <a:pt x="22" y="89"/>
                      <a:pt x="23" y="90"/>
                      <a:pt x="24" y="90"/>
                    </a:cubicBezTo>
                    <a:cubicBezTo>
                      <a:pt x="25" y="91"/>
                      <a:pt x="29" y="91"/>
                      <a:pt x="34" y="91"/>
                    </a:cubicBezTo>
                    <a:cubicBezTo>
                      <a:pt x="34" y="95"/>
                      <a:pt x="34" y="95"/>
                      <a:pt x="34" y="95"/>
                    </a:cubicBezTo>
                    <a:cubicBezTo>
                      <a:pt x="17" y="95"/>
                      <a:pt x="17" y="95"/>
                      <a:pt x="17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5" y="91"/>
                      <a:pt x="8" y="91"/>
                      <a:pt x="10" y="90"/>
                    </a:cubicBezTo>
                    <a:cubicBezTo>
                      <a:pt x="11" y="90"/>
                      <a:pt x="12" y="89"/>
                      <a:pt x="12" y="89"/>
                    </a:cubicBezTo>
                    <a:cubicBezTo>
                      <a:pt x="13" y="88"/>
                      <a:pt x="13" y="86"/>
                      <a:pt x="13" y="82"/>
                    </a:cubicBezTo>
                    <a:cubicBezTo>
                      <a:pt x="13" y="81"/>
                      <a:pt x="13" y="75"/>
                      <a:pt x="14" y="63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26"/>
                      <a:pt x="13" y="20"/>
                      <a:pt x="13" y="14"/>
                    </a:cubicBezTo>
                    <a:cubicBezTo>
                      <a:pt x="13" y="10"/>
                      <a:pt x="13" y="8"/>
                      <a:pt x="12" y="7"/>
                    </a:cubicBezTo>
                    <a:cubicBezTo>
                      <a:pt x="12" y="6"/>
                      <a:pt x="11" y="5"/>
                      <a:pt x="10" y="5"/>
                    </a:cubicBezTo>
                    <a:cubicBezTo>
                      <a:pt x="8" y="5"/>
                      <a:pt x="5" y="4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" name="Freeform 17"/>
              <p:cNvSpPr>
                <a:spLocks noChangeAspect="1" noEditPoints="1"/>
              </p:cNvSpPr>
              <p:nvPr userDrawn="1"/>
            </p:nvSpPr>
            <p:spPr bwMode="auto">
              <a:xfrm>
                <a:off x="265113" y="6299200"/>
                <a:ext cx="87313" cy="79375"/>
              </a:xfrm>
              <a:custGeom>
                <a:avLst/>
                <a:gdLst>
                  <a:gd name="T0" fmla="*/ 15 w 107"/>
                  <a:gd name="T1" fmla="*/ 96 h 96"/>
                  <a:gd name="T2" fmla="*/ 33 w 107"/>
                  <a:gd name="T3" fmla="*/ 96 h 96"/>
                  <a:gd name="T4" fmla="*/ 33 w 107"/>
                  <a:gd name="T5" fmla="*/ 92 h 96"/>
                  <a:gd name="T6" fmla="*/ 24 w 107"/>
                  <a:gd name="T7" fmla="*/ 92 h 96"/>
                  <a:gd name="T8" fmla="*/ 21 w 107"/>
                  <a:gd name="T9" fmla="*/ 90 h 96"/>
                  <a:gd name="T10" fmla="*/ 21 w 107"/>
                  <a:gd name="T11" fmla="*/ 89 h 96"/>
                  <a:gd name="T12" fmla="*/ 23 w 107"/>
                  <a:gd name="T13" fmla="*/ 82 h 96"/>
                  <a:gd name="T14" fmla="*/ 30 w 107"/>
                  <a:gd name="T15" fmla="*/ 65 h 96"/>
                  <a:gd name="T16" fmla="*/ 71 w 107"/>
                  <a:gd name="T17" fmla="*/ 65 h 96"/>
                  <a:gd name="T18" fmla="*/ 80 w 107"/>
                  <a:gd name="T19" fmla="*/ 85 h 96"/>
                  <a:gd name="T20" fmla="*/ 81 w 107"/>
                  <a:gd name="T21" fmla="*/ 89 h 96"/>
                  <a:gd name="T22" fmla="*/ 80 w 107"/>
                  <a:gd name="T23" fmla="*/ 91 h 96"/>
                  <a:gd name="T24" fmla="*/ 78 w 107"/>
                  <a:gd name="T25" fmla="*/ 92 h 96"/>
                  <a:gd name="T26" fmla="*/ 68 w 107"/>
                  <a:gd name="T27" fmla="*/ 92 h 96"/>
                  <a:gd name="T28" fmla="*/ 68 w 107"/>
                  <a:gd name="T29" fmla="*/ 96 h 96"/>
                  <a:gd name="T30" fmla="*/ 91 w 107"/>
                  <a:gd name="T31" fmla="*/ 96 h 96"/>
                  <a:gd name="T32" fmla="*/ 107 w 107"/>
                  <a:gd name="T33" fmla="*/ 96 h 96"/>
                  <a:gd name="T34" fmla="*/ 107 w 107"/>
                  <a:gd name="T35" fmla="*/ 92 h 96"/>
                  <a:gd name="T36" fmla="*/ 99 w 107"/>
                  <a:gd name="T37" fmla="*/ 91 h 96"/>
                  <a:gd name="T38" fmla="*/ 96 w 107"/>
                  <a:gd name="T39" fmla="*/ 88 h 96"/>
                  <a:gd name="T40" fmla="*/ 87 w 107"/>
                  <a:gd name="T41" fmla="*/ 68 h 96"/>
                  <a:gd name="T42" fmla="*/ 56 w 107"/>
                  <a:gd name="T43" fmla="*/ 0 h 96"/>
                  <a:gd name="T44" fmla="*/ 52 w 107"/>
                  <a:gd name="T45" fmla="*/ 0 h 96"/>
                  <a:gd name="T46" fmla="*/ 40 w 107"/>
                  <a:gd name="T47" fmla="*/ 28 h 96"/>
                  <a:gd name="T48" fmla="*/ 22 w 107"/>
                  <a:gd name="T49" fmla="*/ 66 h 96"/>
                  <a:gd name="T50" fmla="*/ 13 w 107"/>
                  <a:gd name="T51" fmla="*/ 85 h 96"/>
                  <a:gd name="T52" fmla="*/ 9 w 107"/>
                  <a:gd name="T53" fmla="*/ 90 h 96"/>
                  <a:gd name="T54" fmla="*/ 7 w 107"/>
                  <a:gd name="T55" fmla="*/ 92 h 96"/>
                  <a:gd name="T56" fmla="*/ 0 w 107"/>
                  <a:gd name="T57" fmla="*/ 92 h 96"/>
                  <a:gd name="T58" fmla="*/ 0 w 107"/>
                  <a:gd name="T59" fmla="*/ 96 h 96"/>
                  <a:gd name="T60" fmla="*/ 15 w 107"/>
                  <a:gd name="T61" fmla="*/ 96 h 96"/>
                  <a:gd name="T62" fmla="*/ 51 w 107"/>
                  <a:gd name="T63" fmla="*/ 18 h 96"/>
                  <a:gd name="T64" fmla="*/ 68 w 107"/>
                  <a:gd name="T65" fmla="*/ 59 h 96"/>
                  <a:gd name="T66" fmla="*/ 33 w 107"/>
                  <a:gd name="T67" fmla="*/ 59 h 96"/>
                  <a:gd name="T68" fmla="*/ 51 w 107"/>
                  <a:gd name="T69" fmla="*/ 18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7" h="96">
                    <a:moveTo>
                      <a:pt x="15" y="96"/>
                    </a:moveTo>
                    <a:cubicBezTo>
                      <a:pt x="19" y="96"/>
                      <a:pt x="25" y="96"/>
                      <a:pt x="33" y="96"/>
                    </a:cubicBezTo>
                    <a:cubicBezTo>
                      <a:pt x="33" y="92"/>
                      <a:pt x="33" y="92"/>
                      <a:pt x="33" y="92"/>
                    </a:cubicBezTo>
                    <a:cubicBezTo>
                      <a:pt x="28" y="92"/>
                      <a:pt x="25" y="92"/>
                      <a:pt x="24" y="92"/>
                    </a:cubicBezTo>
                    <a:cubicBezTo>
                      <a:pt x="22" y="91"/>
                      <a:pt x="22" y="91"/>
                      <a:pt x="21" y="90"/>
                    </a:cubicBezTo>
                    <a:cubicBezTo>
                      <a:pt x="21" y="90"/>
                      <a:pt x="21" y="89"/>
                      <a:pt x="21" y="89"/>
                    </a:cubicBezTo>
                    <a:cubicBezTo>
                      <a:pt x="21" y="87"/>
                      <a:pt x="21" y="85"/>
                      <a:pt x="23" y="82"/>
                    </a:cubicBezTo>
                    <a:cubicBezTo>
                      <a:pt x="30" y="65"/>
                      <a:pt x="30" y="65"/>
                      <a:pt x="30" y="65"/>
                    </a:cubicBezTo>
                    <a:cubicBezTo>
                      <a:pt x="71" y="65"/>
                      <a:pt x="71" y="65"/>
                      <a:pt x="71" y="65"/>
                    </a:cubicBezTo>
                    <a:cubicBezTo>
                      <a:pt x="80" y="85"/>
                      <a:pt x="80" y="85"/>
                      <a:pt x="80" y="85"/>
                    </a:cubicBezTo>
                    <a:cubicBezTo>
                      <a:pt x="81" y="87"/>
                      <a:pt x="81" y="88"/>
                      <a:pt x="81" y="89"/>
                    </a:cubicBezTo>
                    <a:cubicBezTo>
                      <a:pt x="81" y="90"/>
                      <a:pt x="81" y="90"/>
                      <a:pt x="80" y="91"/>
                    </a:cubicBezTo>
                    <a:cubicBezTo>
                      <a:pt x="80" y="91"/>
                      <a:pt x="79" y="91"/>
                      <a:pt x="78" y="92"/>
                    </a:cubicBezTo>
                    <a:cubicBezTo>
                      <a:pt x="77" y="92"/>
                      <a:pt x="74" y="92"/>
                      <a:pt x="68" y="92"/>
                    </a:cubicBezTo>
                    <a:cubicBezTo>
                      <a:pt x="68" y="96"/>
                      <a:pt x="68" y="96"/>
                      <a:pt x="68" y="96"/>
                    </a:cubicBezTo>
                    <a:cubicBezTo>
                      <a:pt x="91" y="96"/>
                      <a:pt x="91" y="96"/>
                      <a:pt x="91" y="96"/>
                    </a:cubicBezTo>
                    <a:cubicBezTo>
                      <a:pt x="94" y="96"/>
                      <a:pt x="99" y="96"/>
                      <a:pt x="107" y="96"/>
                    </a:cubicBezTo>
                    <a:cubicBezTo>
                      <a:pt x="107" y="92"/>
                      <a:pt x="107" y="92"/>
                      <a:pt x="107" y="92"/>
                    </a:cubicBezTo>
                    <a:cubicBezTo>
                      <a:pt x="103" y="92"/>
                      <a:pt x="100" y="92"/>
                      <a:pt x="99" y="91"/>
                    </a:cubicBezTo>
                    <a:cubicBezTo>
                      <a:pt x="98" y="91"/>
                      <a:pt x="97" y="90"/>
                      <a:pt x="96" y="88"/>
                    </a:cubicBezTo>
                    <a:cubicBezTo>
                      <a:pt x="95" y="85"/>
                      <a:pt x="92" y="79"/>
                      <a:pt x="87" y="68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46" y="14"/>
                      <a:pt x="42" y="24"/>
                      <a:pt x="40" y="28"/>
                    </a:cubicBezTo>
                    <a:cubicBezTo>
                      <a:pt x="22" y="66"/>
                      <a:pt x="22" y="66"/>
                      <a:pt x="22" y="66"/>
                    </a:cubicBezTo>
                    <a:cubicBezTo>
                      <a:pt x="17" y="77"/>
                      <a:pt x="13" y="83"/>
                      <a:pt x="13" y="85"/>
                    </a:cubicBezTo>
                    <a:cubicBezTo>
                      <a:pt x="11" y="88"/>
                      <a:pt x="10" y="90"/>
                      <a:pt x="9" y="90"/>
                    </a:cubicBezTo>
                    <a:cubicBezTo>
                      <a:pt x="8" y="91"/>
                      <a:pt x="8" y="91"/>
                      <a:pt x="7" y="92"/>
                    </a:cubicBezTo>
                    <a:cubicBezTo>
                      <a:pt x="6" y="92"/>
                      <a:pt x="3" y="92"/>
                      <a:pt x="0" y="92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5" y="96"/>
                      <a:pt x="10" y="96"/>
                      <a:pt x="15" y="96"/>
                    </a:cubicBezTo>
                    <a:close/>
                    <a:moveTo>
                      <a:pt x="51" y="18"/>
                    </a:moveTo>
                    <a:cubicBezTo>
                      <a:pt x="68" y="59"/>
                      <a:pt x="68" y="59"/>
                      <a:pt x="68" y="59"/>
                    </a:cubicBezTo>
                    <a:cubicBezTo>
                      <a:pt x="33" y="59"/>
                      <a:pt x="33" y="59"/>
                      <a:pt x="33" y="59"/>
                    </a:cubicBezTo>
                    <a:lnTo>
                      <a:pt x="51" y="18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" name="Freeform 18"/>
              <p:cNvSpPr>
                <a:spLocks noChangeAspect="1"/>
              </p:cNvSpPr>
              <p:nvPr userDrawn="1"/>
            </p:nvSpPr>
            <p:spPr bwMode="auto">
              <a:xfrm>
                <a:off x="336550" y="6300788"/>
                <a:ext cx="77788" cy="69850"/>
              </a:xfrm>
              <a:custGeom>
                <a:avLst/>
                <a:gdLst>
                  <a:gd name="T0" fmla="*/ 77 w 105"/>
                  <a:gd name="T1" fmla="*/ 14 h 95"/>
                  <a:gd name="T2" fmla="*/ 82 w 105"/>
                  <a:gd name="T3" fmla="*/ 7 h 95"/>
                  <a:gd name="T4" fmla="*/ 80 w 105"/>
                  <a:gd name="T5" fmla="*/ 5 h 95"/>
                  <a:gd name="T6" fmla="*/ 70 w 105"/>
                  <a:gd name="T7" fmla="*/ 4 h 95"/>
                  <a:gd name="T8" fmla="*/ 70 w 105"/>
                  <a:gd name="T9" fmla="*/ 0 h 95"/>
                  <a:gd name="T10" fmla="*/ 89 w 105"/>
                  <a:gd name="T11" fmla="*/ 0 h 95"/>
                  <a:gd name="T12" fmla="*/ 105 w 105"/>
                  <a:gd name="T13" fmla="*/ 0 h 95"/>
                  <a:gd name="T14" fmla="*/ 105 w 105"/>
                  <a:gd name="T15" fmla="*/ 4 h 95"/>
                  <a:gd name="T16" fmla="*/ 96 w 105"/>
                  <a:gd name="T17" fmla="*/ 5 h 95"/>
                  <a:gd name="T18" fmla="*/ 92 w 105"/>
                  <a:gd name="T19" fmla="*/ 7 h 95"/>
                  <a:gd name="T20" fmla="*/ 87 w 105"/>
                  <a:gd name="T21" fmla="*/ 13 h 95"/>
                  <a:gd name="T22" fmla="*/ 66 w 105"/>
                  <a:gd name="T23" fmla="*/ 43 h 95"/>
                  <a:gd name="T24" fmla="*/ 59 w 105"/>
                  <a:gd name="T25" fmla="*/ 54 h 95"/>
                  <a:gd name="T26" fmla="*/ 59 w 105"/>
                  <a:gd name="T27" fmla="*/ 58 h 95"/>
                  <a:gd name="T28" fmla="*/ 59 w 105"/>
                  <a:gd name="T29" fmla="*/ 63 h 95"/>
                  <a:gd name="T30" fmla="*/ 59 w 105"/>
                  <a:gd name="T31" fmla="*/ 81 h 95"/>
                  <a:gd name="T32" fmla="*/ 60 w 105"/>
                  <a:gd name="T33" fmla="*/ 89 h 95"/>
                  <a:gd name="T34" fmla="*/ 63 w 105"/>
                  <a:gd name="T35" fmla="*/ 90 h 95"/>
                  <a:gd name="T36" fmla="*/ 73 w 105"/>
                  <a:gd name="T37" fmla="*/ 91 h 95"/>
                  <a:gd name="T38" fmla="*/ 73 w 105"/>
                  <a:gd name="T39" fmla="*/ 95 h 95"/>
                  <a:gd name="T40" fmla="*/ 53 w 105"/>
                  <a:gd name="T41" fmla="*/ 95 h 95"/>
                  <a:gd name="T42" fmla="*/ 32 w 105"/>
                  <a:gd name="T43" fmla="*/ 95 h 95"/>
                  <a:gd name="T44" fmla="*/ 32 w 105"/>
                  <a:gd name="T45" fmla="*/ 91 h 95"/>
                  <a:gd name="T46" fmla="*/ 42 w 105"/>
                  <a:gd name="T47" fmla="*/ 90 h 95"/>
                  <a:gd name="T48" fmla="*/ 44 w 105"/>
                  <a:gd name="T49" fmla="*/ 89 h 95"/>
                  <a:gd name="T50" fmla="*/ 45 w 105"/>
                  <a:gd name="T51" fmla="*/ 82 h 95"/>
                  <a:gd name="T52" fmla="*/ 46 w 105"/>
                  <a:gd name="T53" fmla="*/ 63 h 95"/>
                  <a:gd name="T54" fmla="*/ 46 w 105"/>
                  <a:gd name="T55" fmla="*/ 56 h 95"/>
                  <a:gd name="T56" fmla="*/ 43 w 105"/>
                  <a:gd name="T57" fmla="*/ 50 h 95"/>
                  <a:gd name="T58" fmla="*/ 35 w 105"/>
                  <a:gd name="T59" fmla="*/ 39 h 95"/>
                  <a:gd name="T60" fmla="*/ 17 w 105"/>
                  <a:gd name="T61" fmla="*/ 13 h 95"/>
                  <a:gd name="T62" fmla="*/ 13 w 105"/>
                  <a:gd name="T63" fmla="*/ 7 h 95"/>
                  <a:gd name="T64" fmla="*/ 9 w 105"/>
                  <a:gd name="T65" fmla="*/ 5 h 95"/>
                  <a:gd name="T66" fmla="*/ 0 w 105"/>
                  <a:gd name="T67" fmla="*/ 4 h 95"/>
                  <a:gd name="T68" fmla="*/ 0 w 105"/>
                  <a:gd name="T69" fmla="*/ 0 h 95"/>
                  <a:gd name="T70" fmla="*/ 17 w 105"/>
                  <a:gd name="T71" fmla="*/ 0 h 95"/>
                  <a:gd name="T72" fmla="*/ 43 w 105"/>
                  <a:gd name="T73" fmla="*/ 0 h 95"/>
                  <a:gd name="T74" fmla="*/ 43 w 105"/>
                  <a:gd name="T75" fmla="*/ 4 h 95"/>
                  <a:gd name="T76" fmla="*/ 32 w 105"/>
                  <a:gd name="T77" fmla="*/ 5 h 95"/>
                  <a:gd name="T78" fmla="*/ 30 w 105"/>
                  <a:gd name="T79" fmla="*/ 7 h 95"/>
                  <a:gd name="T80" fmla="*/ 34 w 105"/>
                  <a:gd name="T81" fmla="*/ 14 h 95"/>
                  <a:gd name="T82" fmla="*/ 55 w 105"/>
                  <a:gd name="T83" fmla="*/ 48 h 95"/>
                  <a:gd name="T84" fmla="*/ 77 w 105"/>
                  <a:gd name="T85" fmla="*/ 14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05" h="95">
                    <a:moveTo>
                      <a:pt x="77" y="14"/>
                    </a:moveTo>
                    <a:cubicBezTo>
                      <a:pt x="80" y="10"/>
                      <a:pt x="82" y="7"/>
                      <a:pt x="82" y="7"/>
                    </a:cubicBezTo>
                    <a:cubicBezTo>
                      <a:pt x="82" y="6"/>
                      <a:pt x="81" y="5"/>
                      <a:pt x="80" y="5"/>
                    </a:cubicBezTo>
                    <a:cubicBezTo>
                      <a:pt x="79" y="5"/>
                      <a:pt x="75" y="4"/>
                      <a:pt x="70" y="4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79" y="0"/>
                      <a:pt x="84" y="0"/>
                      <a:pt x="89" y="0"/>
                    </a:cubicBezTo>
                    <a:cubicBezTo>
                      <a:pt x="93" y="0"/>
                      <a:pt x="96" y="0"/>
                      <a:pt x="105" y="0"/>
                    </a:cubicBezTo>
                    <a:cubicBezTo>
                      <a:pt x="105" y="4"/>
                      <a:pt x="105" y="4"/>
                      <a:pt x="105" y="4"/>
                    </a:cubicBezTo>
                    <a:cubicBezTo>
                      <a:pt x="100" y="4"/>
                      <a:pt x="97" y="5"/>
                      <a:pt x="96" y="5"/>
                    </a:cubicBezTo>
                    <a:cubicBezTo>
                      <a:pt x="95" y="5"/>
                      <a:pt x="93" y="6"/>
                      <a:pt x="92" y="7"/>
                    </a:cubicBezTo>
                    <a:cubicBezTo>
                      <a:pt x="91" y="7"/>
                      <a:pt x="89" y="10"/>
                      <a:pt x="87" y="13"/>
                    </a:cubicBezTo>
                    <a:cubicBezTo>
                      <a:pt x="66" y="43"/>
                      <a:pt x="66" y="43"/>
                      <a:pt x="66" y="43"/>
                    </a:cubicBezTo>
                    <a:cubicBezTo>
                      <a:pt x="62" y="49"/>
                      <a:pt x="60" y="53"/>
                      <a:pt x="59" y="54"/>
                    </a:cubicBezTo>
                    <a:cubicBezTo>
                      <a:pt x="59" y="56"/>
                      <a:pt x="59" y="57"/>
                      <a:pt x="59" y="58"/>
                    </a:cubicBezTo>
                    <a:cubicBezTo>
                      <a:pt x="59" y="63"/>
                      <a:pt x="59" y="63"/>
                      <a:pt x="59" y="63"/>
                    </a:cubicBezTo>
                    <a:cubicBezTo>
                      <a:pt x="59" y="69"/>
                      <a:pt x="59" y="75"/>
                      <a:pt x="59" y="81"/>
                    </a:cubicBezTo>
                    <a:cubicBezTo>
                      <a:pt x="59" y="85"/>
                      <a:pt x="60" y="88"/>
                      <a:pt x="60" y="89"/>
                    </a:cubicBezTo>
                    <a:cubicBezTo>
                      <a:pt x="61" y="89"/>
                      <a:pt x="61" y="90"/>
                      <a:pt x="63" y="90"/>
                    </a:cubicBezTo>
                    <a:cubicBezTo>
                      <a:pt x="64" y="91"/>
                      <a:pt x="67" y="91"/>
                      <a:pt x="73" y="91"/>
                    </a:cubicBezTo>
                    <a:cubicBezTo>
                      <a:pt x="73" y="95"/>
                      <a:pt x="73" y="95"/>
                      <a:pt x="73" y="95"/>
                    </a:cubicBezTo>
                    <a:cubicBezTo>
                      <a:pt x="65" y="95"/>
                      <a:pt x="58" y="95"/>
                      <a:pt x="53" y="95"/>
                    </a:cubicBezTo>
                    <a:cubicBezTo>
                      <a:pt x="47" y="95"/>
                      <a:pt x="40" y="95"/>
                      <a:pt x="32" y="95"/>
                    </a:cubicBezTo>
                    <a:cubicBezTo>
                      <a:pt x="32" y="91"/>
                      <a:pt x="32" y="91"/>
                      <a:pt x="32" y="91"/>
                    </a:cubicBezTo>
                    <a:cubicBezTo>
                      <a:pt x="37" y="91"/>
                      <a:pt x="40" y="91"/>
                      <a:pt x="42" y="90"/>
                    </a:cubicBezTo>
                    <a:cubicBezTo>
                      <a:pt x="43" y="90"/>
                      <a:pt x="44" y="90"/>
                      <a:pt x="44" y="89"/>
                    </a:cubicBezTo>
                    <a:cubicBezTo>
                      <a:pt x="45" y="88"/>
                      <a:pt x="45" y="86"/>
                      <a:pt x="45" y="82"/>
                    </a:cubicBezTo>
                    <a:cubicBezTo>
                      <a:pt x="45" y="81"/>
                      <a:pt x="45" y="75"/>
                      <a:pt x="46" y="63"/>
                    </a:cubicBezTo>
                    <a:cubicBezTo>
                      <a:pt x="46" y="56"/>
                      <a:pt x="46" y="56"/>
                      <a:pt x="46" y="56"/>
                    </a:cubicBezTo>
                    <a:cubicBezTo>
                      <a:pt x="45" y="54"/>
                      <a:pt x="44" y="52"/>
                      <a:pt x="43" y="50"/>
                    </a:cubicBezTo>
                    <a:cubicBezTo>
                      <a:pt x="42" y="49"/>
                      <a:pt x="40" y="45"/>
                      <a:pt x="35" y="39"/>
                    </a:cubicBezTo>
                    <a:cubicBezTo>
                      <a:pt x="17" y="13"/>
                      <a:pt x="17" y="13"/>
                      <a:pt x="17" y="13"/>
                    </a:cubicBezTo>
                    <a:cubicBezTo>
                      <a:pt x="15" y="10"/>
                      <a:pt x="14" y="7"/>
                      <a:pt x="13" y="7"/>
                    </a:cubicBezTo>
                    <a:cubicBezTo>
                      <a:pt x="12" y="6"/>
                      <a:pt x="10" y="5"/>
                      <a:pt x="9" y="5"/>
                    </a:cubicBezTo>
                    <a:cubicBezTo>
                      <a:pt x="8" y="5"/>
                      <a:pt x="6" y="4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0"/>
                      <a:pt x="12" y="0"/>
                      <a:pt x="17" y="0"/>
                    </a:cubicBezTo>
                    <a:cubicBezTo>
                      <a:pt x="22" y="0"/>
                      <a:pt x="34" y="0"/>
                      <a:pt x="43" y="0"/>
                    </a:cubicBezTo>
                    <a:cubicBezTo>
                      <a:pt x="43" y="4"/>
                      <a:pt x="43" y="4"/>
                      <a:pt x="43" y="4"/>
                    </a:cubicBezTo>
                    <a:cubicBezTo>
                      <a:pt x="38" y="4"/>
                      <a:pt x="33" y="5"/>
                      <a:pt x="32" y="5"/>
                    </a:cubicBezTo>
                    <a:cubicBezTo>
                      <a:pt x="31" y="5"/>
                      <a:pt x="30" y="6"/>
                      <a:pt x="30" y="7"/>
                    </a:cubicBezTo>
                    <a:cubicBezTo>
                      <a:pt x="30" y="7"/>
                      <a:pt x="31" y="10"/>
                      <a:pt x="34" y="14"/>
                    </a:cubicBezTo>
                    <a:cubicBezTo>
                      <a:pt x="55" y="48"/>
                      <a:pt x="55" y="48"/>
                      <a:pt x="55" y="48"/>
                    </a:cubicBezTo>
                    <a:lnTo>
                      <a:pt x="77" y="14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2" name="Freeform 19"/>
              <p:cNvSpPr>
                <a:spLocks noChangeAspect="1" noEditPoints="1"/>
              </p:cNvSpPr>
              <p:nvPr userDrawn="1"/>
            </p:nvSpPr>
            <p:spPr bwMode="auto">
              <a:xfrm>
                <a:off x="420688" y="6299200"/>
                <a:ext cx="85725" cy="80963"/>
              </a:xfrm>
              <a:custGeom>
                <a:avLst/>
                <a:gdLst>
                  <a:gd name="T0" fmla="*/ 19 w 106"/>
                  <a:gd name="T1" fmla="*/ 24 h 99"/>
                  <a:gd name="T2" fmla="*/ 31 w 106"/>
                  <a:gd name="T3" fmla="*/ 10 h 99"/>
                  <a:gd name="T4" fmla="*/ 51 w 106"/>
                  <a:gd name="T5" fmla="*/ 5 h 99"/>
                  <a:gd name="T6" fmla="*/ 66 w 106"/>
                  <a:gd name="T7" fmla="*/ 8 h 99"/>
                  <a:gd name="T8" fmla="*/ 76 w 106"/>
                  <a:gd name="T9" fmla="*/ 13 h 99"/>
                  <a:gd name="T10" fmla="*/ 84 w 106"/>
                  <a:gd name="T11" fmla="*/ 21 h 99"/>
                  <a:gd name="T12" fmla="*/ 88 w 106"/>
                  <a:gd name="T13" fmla="*/ 31 h 99"/>
                  <a:gd name="T14" fmla="*/ 91 w 106"/>
                  <a:gd name="T15" fmla="*/ 51 h 99"/>
                  <a:gd name="T16" fmla="*/ 87 w 106"/>
                  <a:gd name="T17" fmla="*/ 73 h 99"/>
                  <a:gd name="T18" fmla="*/ 75 w 106"/>
                  <a:gd name="T19" fmla="*/ 88 h 99"/>
                  <a:gd name="T20" fmla="*/ 55 w 106"/>
                  <a:gd name="T21" fmla="*/ 93 h 99"/>
                  <a:gd name="T22" fmla="*/ 40 w 106"/>
                  <a:gd name="T23" fmla="*/ 91 h 99"/>
                  <a:gd name="T24" fmla="*/ 28 w 106"/>
                  <a:gd name="T25" fmla="*/ 82 h 99"/>
                  <a:gd name="T26" fmla="*/ 19 w 106"/>
                  <a:gd name="T27" fmla="*/ 69 h 99"/>
                  <a:gd name="T28" fmla="*/ 16 w 106"/>
                  <a:gd name="T29" fmla="*/ 57 h 99"/>
                  <a:gd name="T30" fmla="*/ 14 w 106"/>
                  <a:gd name="T31" fmla="*/ 45 h 99"/>
                  <a:gd name="T32" fmla="*/ 19 w 106"/>
                  <a:gd name="T33" fmla="*/ 24 h 99"/>
                  <a:gd name="T34" fmla="*/ 3 w 106"/>
                  <a:gd name="T35" fmla="*/ 69 h 99"/>
                  <a:gd name="T36" fmla="*/ 13 w 106"/>
                  <a:gd name="T37" fmla="*/ 86 h 99"/>
                  <a:gd name="T38" fmla="*/ 29 w 106"/>
                  <a:gd name="T39" fmla="*/ 96 h 99"/>
                  <a:gd name="T40" fmla="*/ 50 w 106"/>
                  <a:gd name="T41" fmla="*/ 99 h 99"/>
                  <a:gd name="T42" fmla="*/ 90 w 106"/>
                  <a:gd name="T43" fmla="*/ 84 h 99"/>
                  <a:gd name="T44" fmla="*/ 106 w 106"/>
                  <a:gd name="T45" fmla="*/ 46 h 99"/>
                  <a:gd name="T46" fmla="*/ 105 w 106"/>
                  <a:gd name="T47" fmla="*/ 33 h 99"/>
                  <a:gd name="T48" fmla="*/ 101 w 106"/>
                  <a:gd name="T49" fmla="*/ 22 h 99"/>
                  <a:gd name="T50" fmla="*/ 91 w 106"/>
                  <a:gd name="T51" fmla="*/ 11 h 99"/>
                  <a:gd name="T52" fmla="*/ 75 w 106"/>
                  <a:gd name="T53" fmla="*/ 3 h 99"/>
                  <a:gd name="T54" fmla="*/ 54 w 106"/>
                  <a:gd name="T55" fmla="*/ 0 h 99"/>
                  <a:gd name="T56" fmla="*/ 32 w 106"/>
                  <a:gd name="T57" fmla="*/ 3 h 99"/>
                  <a:gd name="T58" fmla="*/ 14 w 106"/>
                  <a:gd name="T59" fmla="*/ 14 h 99"/>
                  <a:gd name="T60" fmla="*/ 3 w 106"/>
                  <a:gd name="T61" fmla="*/ 30 h 99"/>
                  <a:gd name="T62" fmla="*/ 0 w 106"/>
                  <a:gd name="T63" fmla="*/ 50 h 99"/>
                  <a:gd name="T64" fmla="*/ 3 w 106"/>
                  <a:gd name="T65" fmla="*/ 69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6" h="99">
                    <a:moveTo>
                      <a:pt x="19" y="24"/>
                    </a:moveTo>
                    <a:cubicBezTo>
                      <a:pt x="22" y="18"/>
                      <a:pt x="26" y="13"/>
                      <a:pt x="31" y="10"/>
                    </a:cubicBezTo>
                    <a:cubicBezTo>
                      <a:pt x="37" y="7"/>
                      <a:pt x="44" y="5"/>
                      <a:pt x="51" y="5"/>
                    </a:cubicBezTo>
                    <a:cubicBezTo>
                      <a:pt x="56" y="5"/>
                      <a:pt x="61" y="6"/>
                      <a:pt x="66" y="8"/>
                    </a:cubicBezTo>
                    <a:cubicBezTo>
                      <a:pt x="70" y="9"/>
                      <a:pt x="74" y="11"/>
                      <a:pt x="76" y="13"/>
                    </a:cubicBezTo>
                    <a:cubicBezTo>
                      <a:pt x="79" y="16"/>
                      <a:pt x="82" y="18"/>
                      <a:pt x="84" y="21"/>
                    </a:cubicBezTo>
                    <a:cubicBezTo>
                      <a:pt x="86" y="24"/>
                      <a:pt x="87" y="27"/>
                      <a:pt x="88" y="31"/>
                    </a:cubicBezTo>
                    <a:cubicBezTo>
                      <a:pt x="90" y="37"/>
                      <a:pt x="91" y="44"/>
                      <a:pt x="91" y="51"/>
                    </a:cubicBezTo>
                    <a:cubicBezTo>
                      <a:pt x="91" y="59"/>
                      <a:pt x="90" y="67"/>
                      <a:pt x="87" y="73"/>
                    </a:cubicBezTo>
                    <a:cubicBezTo>
                      <a:pt x="85" y="79"/>
                      <a:pt x="80" y="84"/>
                      <a:pt x="75" y="88"/>
                    </a:cubicBezTo>
                    <a:cubicBezTo>
                      <a:pt x="69" y="91"/>
                      <a:pt x="63" y="93"/>
                      <a:pt x="55" y="93"/>
                    </a:cubicBezTo>
                    <a:cubicBezTo>
                      <a:pt x="50" y="93"/>
                      <a:pt x="45" y="92"/>
                      <a:pt x="40" y="91"/>
                    </a:cubicBezTo>
                    <a:cubicBezTo>
                      <a:pt x="36" y="89"/>
                      <a:pt x="32" y="86"/>
                      <a:pt x="28" y="82"/>
                    </a:cubicBezTo>
                    <a:cubicBezTo>
                      <a:pt x="24" y="79"/>
                      <a:pt x="21" y="74"/>
                      <a:pt x="19" y="69"/>
                    </a:cubicBezTo>
                    <a:cubicBezTo>
                      <a:pt x="18" y="66"/>
                      <a:pt x="17" y="62"/>
                      <a:pt x="16" y="57"/>
                    </a:cubicBezTo>
                    <a:cubicBezTo>
                      <a:pt x="15" y="53"/>
                      <a:pt x="14" y="49"/>
                      <a:pt x="14" y="45"/>
                    </a:cubicBezTo>
                    <a:cubicBezTo>
                      <a:pt x="14" y="37"/>
                      <a:pt x="16" y="30"/>
                      <a:pt x="19" y="24"/>
                    </a:cubicBezTo>
                    <a:close/>
                    <a:moveTo>
                      <a:pt x="3" y="69"/>
                    </a:moveTo>
                    <a:cubicBezTo>
                      <a:pt x="5" y="76"/>
                      <a:pt x="9" y="81"/>
                      <a:pt x="13" y="86"/>
                    </a:cubicBezTo>
                    <a:cubicBezTo>
                      <a:pt x="18" y="90"/>
                      <a:pt x="23" y="94"/>
                      <a:pt x="29" y="96"/>
                    </a:cubicBezTo>
                    <a:cubicBezTo>
                      <a:pt x="36" y="98"/>
                      <a:pt x="43" y="99"/>
                      <a:pt x="50" y="99"/>
                    </a:cubicBezTo>
                    <a:cubicBezTo>
                      <a:pt x="66" y="99"/>
                      <a:pt x="80" y="94"/>
                      <a:pt x="90" y="84"/>
                    </a:cubicBezTo>
                    <a:cubicBezTo>
                      <a:pt x="101" y="74"/>
                      <a:pt x="106" y="62"/>
                      <a:pt x="106" y="46"/>
                    </a:cubicBezTo>
                    <a:cubicBezTo>
                      <a:pt x="106" y="42"/>
                      <a:pt x="106" y="37"/>
                      <a:pt x="105" y="33"/>
                    </a:cubicBezTo>
                    <a:cubicBezTo>
                      <a:pt x="104" y="29"/>
                      <a:pt x="102" y="25"/>
                      <a:pt x="101" y="22"/>
                    </a:cubicBezTo>
                    <a:cubicBezTo>
                      <a:pt x="98" y="18"/>
                      <a:pt x="95" y="15"/>
                      <a:pt x="91" y="11"/>
                    </a:cubicBezTo>
                    <a:cubicBezTo>
                      <a:pt x="87" y="8"/>
                      <a:pt x="82" y="5"/>
                      <a:pt x="75" y="3"/>
                    </a:cubicBezTo>
                    <a:cubicBezTo>
                      <a:pt x="69" y="1"/>
                      <a:pt x="62" y="0"/>
                      <a:pt x="54" y="0"/>
                    </a:cubicBezTo>
                    <a:cubicBezTo>
                      <a:pt x="46" y="0"/>
                      <a:pt x="38" y="1"/>
                      <a:pt x="32" y="3"/>
                    </a:cubicBezTo>
                    <a:cubicBezTo>
                      <a:pt x="25" y="6"/>
                      <a:pt x="19" y="9"/>
                      <a:pt x="14" y="14"/>
                    </a:cubicBezTo>
                    <a:cubicBezTo>
                      <a:pt x="9" y="19"/>
                      <a:pt x="5" y="24"/>
                      <a:pt x="3" y="30"/>
                    </a:cubicBezTo>
                    <a:cubicBezTo>
                      <a:pt x="1" y="36"/>
                      <a:pt x="0" y="43"/>
                      <a:pt x="0" y="50"/>
                    </a:cubicBezTo>
                    <a:cubicBezTo>
                      <a:pt x="0" y="56"/>
                      <a:pt x="1" y="63"/>
                      <a:pt x="3" y="69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31830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28700"/>
            <a:ext cx="3584448" cy="360045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28700"/>
            <a:ext cx="3581400" cy="360045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5/30/19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42A1-13E6-472B-8AA4-7AB52122D4B4}" type="slidenum">
              <a:rPr lang="en-US" smtClean="0"/>
              <a:t>‹#›</a:t>
            </a:fld>
            <a:endParaRPr lang="en-US"/>
          </a:p>
        </p:txBody>
      </p:sp>
      <p:grpSp>
        <p:nvGrpSpPr>
          <p:cNvPr id="21" name="Group 20"/>
          <p:cNvGrpSpPr>
            <a:grpSpLocks noChangeAspect="1"/>
          </p:cNvGrpSpPr>
          <p:nvPr/>
        </p:nvGrpSpPr>
        <p:grpSpPr>
          <a:xfrm>
            <a:off x="121439" y="4714874"/>
            <a:ext cx="315516" cy="344091"/>
            <a:chOff x="120650" y="6299200"/>
            <a:chExt cx="420688" cy="458788"/>
          </a:xfrm>
          <a:solidFill>
            <a:srgbClr val="FFFFFF"/>
          </a:solidFill>
        </p:grpSpPr>
        <p:sp>
          <p:nvSpPr>
            <p:cNvPr id="22" name="Freeform 9"/>
            <p:cNvSpPr>
              <a:spLocks noChangeAspect="1" noEditPoints="1"/>
            </p:cNvSpPr>
            <p:nvPr userDrawn="1"/>
          </p:nvSpPr>
          <p:spPr bwMode="auto">
            <a:xfrm>
              <a:off x="184150" y="6523038"/>
              <a:ext cx="293688" cy="234950"/>
            </a:xfrm>
            <a:custGeom>
              <a:avLst/>
              <a:gdLst>
                <a:gd name="T0" fmla="*/ 283 w 359"/>
                <a:gd name="T1" fmla="*/ 0 h 287"/>
                <a:gd name="T2" fmla="*/ 207 w 359"/>
                <a:gd name="T3" fmla="*/ 0 h 287"/>
                <a:gd name="T4" fmla="*/ 207 w 359"/>
                <a:gd name="T5" fmla="*/ 86 h 287"/>
                <a:gd name="T6" fmla="*/ 244 w 359"/>
                <a:gd name="T7" fmla="*/ 171 h 287"/>
                <a:gd name="T8" fmla="*/ 244 w 359"/>
                <a:gd name="T9" fmla="*/ 159 h 287"/>
                <a:gd name="T10" fmla="*/ 224 w 359"/>
                <a:gd name="T11" fmla="*/ 96 h 287"/>
                <a:gd name="T12" fmla="*/ 224 w 359"/>
                <a:gd name="T13" fmla="*/ 74 h 287"/>
                <a:gd name="T14" fmla="*/ 253 w 359"/>
                <a:gd name="T15" fmla="*/ 74 h 287"/>
                <a:gd name="T16" fmla="*/ 253 w 359"/>
                <a:gd name="T17" fmla="*/ 171 h 287"/>
                <a:gd name="T18" fmla="*/ 180 w 359"/>
                <a:gd name="T19" fmla="*/ 280 h 287"/>
                <a:gd name="T20" fmla="*/ 106 w 359"/>
                <a:gd name="T21" fmla="*/ 177 h 287"/>
                <a:gd name="T22" fmla="*/ 151 w 359"/>
                <a:gd name="T23" fmla="*/ 86 h 287"/>
                <a:gd name="T24" fmla="*/ 151 w 359"/>
                <a:gd name="T25" fmla="*/ 74 h 287"/>
                <a:gd name="T26" fmla="*/ 180 w 359"/>
                <a:gd name="T27" fmla="*/ 74 h 287"/>
                <a:gd name="T28" fmla="*/ 198 w 359"/>
                <a:gd name="T29" fmla="*/ 74 h 287"/>
                <a:gd name="T30" fmla="*/ 198 w 359"/>
                <a:gd name="T31" fmla="*/ 56 h 287"/>
                <a:gd name="T32" fmla="*/ 180 w 359"/>
                <a:gd name="T33" fmla="*/ 56 h 287"/>
                <a:gd name="T34" fmla="*/ 151 w 359"/>
                <a:gd name="T35" fmla="*/ 56 h 287"/>
                <a:gd name="T36" fmla="*/ 151 w 359"/>
                <a:gd name="T37" fmla="*/ 56 h 287"/>
                <a:gd name="T38" fmla="*/ 134 w 359"/>
                <a:gd name="T39" fmla="*/ 56 h 287"/>
                <a:gd name="T40" fmla="*/ 134 w 359"/>
                <a:gd name="T41" fmla="*/ 56 h 287"/>
                <a:gd name="T42" fmla="*/ 89 w 359"/>
                <a:gd name="T43" fmla="*/ 56 h 287"/>
                <a:gd name="T44" fmla="*/ 89 w 359"/>
                <a:gd name="T45" fmla="*/ 159 h 287"/>
                <a:gd name="T46" fmla="*/ 89 w 359"/>
                <a:gd name="T47" fmla="*/ 169 h 287"/>
                <a:gd name="T48" fmla="*/ 89 w 359"/>
                <a:gd name="T49" fmla="*/ 169 h 287"/>
                <a:gd name="T50" fmla="*/ 106 w 359"/>
                <a:gd name="T51" fmla="*/ 155 h 287"/>
                <a:gd name="T52" fmla="*/ 106 w 359"/>
                <a:gd name="T53" fmla="*/ 155 h 287"/>
                <a:gd name="T54" fmla="*/ 106 w 359"/>
                <a:gd name="T55" fmla="*/ 74 h 287"/>
                <a:gd name="T56" fmla="*/ 134 w 359"/>
                <a:gd name="T57" fmla="*/ 74 h 287"/>
                <a:gd name="T58" fmla="*/ 134 w 359"/>
                <a:gd name="T59" fmla="*/ 74 h 287"/>
                <a:gd name="T60" fmla="*/ 134 w 359"/>
                <a:gd name="T61" fmla="*/ 96 h 287"/>
                <a:gd name="T62" fmla="*/ 75 w 359"/>
                <a:gd name="T63" fmla="*/ 186 h 287"/>
                <a:gd name="T64" fmla="*/ 17 w 359"/>
                <a:gd name="T65" fmla="*/ 96 h 287"/>
                <a:gd name="T66" fmla="*/ 17 w 359"/>
                <a:gd name="T67" fmla="*/ 18 h 287"/>
                <a:gd name="T68" fmla="*/ 75 w 359"/>
                <a:gd name="T69" fmla="*/ 18 h 287"/>
                <a:gd name="T70" fmla="*/ 134 w 359"/>
                <a:gd name="T71" fmla="*/ 18 h 287"/>
                <a:gd name="T72" fmla="*/ 134 w 359"/>
                <a:gd name="T73" fmla="*/ 48 h 287"/>
                <a:gd name="T74" fmla="*/ 151 w 359"/>
                <a:gd name="T75" fmla="*/ 48 h 287"/>
                <a:gd name="T76" fmla="*/ 151 w 359"/>
                <a:gd name="T77" fmla="*/ 0 h 287"/>
                <a:gd name="T78" fmla="*/ 75 w 359"/>
                <a:gd name="T79" fmla="*/ 0 h 287"/>
                <a:gd name="T80" fmla="*/ 0 w 359"/>
                <a:gd name="T81" fmla="*/ 0 h 287"/>
                <a:gd name="T82" fmla="*/ 0 w 359"/>
                <a:gd name="T83" fmla="*/ 86 h 287"/>
                <a:gd name="T84" fmla="*/ 75 w 359"/>
                <a:gd name="T85" fmla="*/ 192 h 287"/>
                <a:gd name="T86" fmla="*/ 91 w 359"/>
                <a:gd name="T87" fmla="*/ 186 h 287"/>
                <a:gd name="T88" fmla="*/ 180 w 359"/>
                <a:gd name="T89" fmla="*/ 287 h 287"/>
                <a:gd name="T90" fmla="*/ 269 w 359"/>
                <a:gd name="T91" fmla="*/ 186 h 287"/>
                <a:gd name="T92" fmla="*/ 283 w 359"/>
                <a:gd name="T93" fmla="*/ 192 h 287"/>
                <a:gd name="T94" fmla="*/ 359 w 359"/>
                <a:gd name="T95" fmla="*/ 86 h 287"/>
                <a:gd name="T96" fmla="*/ 359 w 359"/>
                <a:gd name="T97" fmla="*/ 0 h 287"/>
                <a:gd name="T98" fmla="*/ 283 w 359"/>
                <a:gd name="T99" fmla="*/ 0 h 287"/>
                <a:gd name="T100" fmla="*/ 341 w 359"/>
                <a:gd name="T101" fmla="*/ 96 h 287"/>
                <a:gd name="T102" fmla="*/ 283 w 359"/>
                <a:gd name="T103" fmla="*/ 186 h 287"/>
                <a:gd name="T104" fmla="*/ 270 w 359"/>
                <a:gd name="T105" fmla="*/ 179 h 287"/>
                <a:gd name="T106" fmla="*/ 271 w 359"/>
                <a:gd name="T107" fmla="*/ 159 h 287"/>
                <a:gd name="T108" fmla="*/ 271 w 359"/>
                <a:gd name="T109" fmla="*/ 56 h 287"/>
                <a:gd name="T110" fmla="*/ 224 w 359"/>
                <a:gd name="T111" fmla="*/ 56 h 287"/>
                <a:gd name="T112" fmla="*/ 224 w 359"/>
                <a:gd name="T113" fmla="*/ 18 h 287"/>
                <a:gd name="T114" fmla="*/ 283 w 359"/>
                <a:gd name="T115" fmla="*/ 18 h 287"/>
                <a:gd name="T116" fmla="*/ 341 w 359"/>
                <a:gd name="T117" fmla="*/ 18 h 287"/>
                <a:gd name="T118" fmla="*/ 341 w 359"/>
                <a:gd name="T119" fmla="*/ 9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59" h="287">
                  <a:moveTo>
                    <a:pt x="283" y="0"/>
                  </a:moveTo>
                  <a:cubicBezTo>
                    <a:pt x="207" y="0"/>
                    <a:pt x="207" y="0"/>
                    <a:pt x="207" y="0"/>
                  </a:cubicBezTo>
                  <a:cubicBezTo>
                    <a:pt x="207" y="86"/>
                    <a:pt x="207" y="86"/>
                    <a:pt x="207" y="86"/>
                  </a:cubicBezTo>
                  <a:cubicBezTo>
                    <a:pt x="207" y="125"/>
                    <a:pt x="221" y="152"/>
                    <a:pt x="244" y="171"/>
                  </a:cubicBezTo>
                  <a:cubicBezTo>
                    <a:pt x="244" y="159"/>
                    <a:pt x="244" y="159"/>
                    <a:pt x="244" y="159"/>
                  </a:cubicBezTo>
                  <a:cubicBezTo>
                    <a:pt x="227" y="139"/>
                    <a:pt x="224" y="116"/>
                    <a:pt x="224" y="96"/>
                  </a:cubicBezTo>
                  <a:cubicBezTo>
                    <a:pt x="224" y="74"/>
                    <a:pt x="224" y="74"/>
                    <a:pt x="224" y="74"/>
                  </a:cubicBezTo>
                  <a:cubicBezTo>
                    <a:pt x="253" y="74"/>
                    <a:pt x="253" y="74"/>
                    <a:pt x="253" y="74"/>
                  </a:cubicBezTo>
                  <a:cubicBezTo>
                    <a:pt x="253" y="171"/>
                    <a:pt x="253" y="171"/>
                    <a:pt x="253" y="171"/>
                  </a:cubicBezTo>
                  <a:cubicBezTo>
                    <a:pt x="253" y="207"/>
                    <a:pt x="243" y="252"/>
                    <a:pt x="180" y="280"/>
                  </a:cubicBezTo>
                  <a:cubicBezTo>
                    <a:pt x="119" y="253"/>
                    <a:pt x="107" y="211"/>
                    <a:pt x="106" y="177"/>
                  </a:cubicBezTo>
                  <a:cubicBezTo>
                    <a:pt x="135" y="157"/>
                    <a:pt x="151" y="129"/>
                    <a:pt x="151" y="86"/>
                  </a:cubicBezTo>
                  <a:cubicBezTo>
                    <a:pt x="151" y="74"/>
                    <a:pt x="151" y="74"/>
                    <a:pt x="151" y="74"/>
                  </a:cubicBezTo>
                  <a:cubicBezTo>
                    <a:pt x="180" y="74"/>
                    <a:pt x="180" y="74"/>
                    <a:pt x="180" y="74"/>
                  </a:cubicBezTo>
                  <a:cubicBezTo>
                    <a:pt x="198" y="74"/>
                    <a:pt x="198" y="74"/>
                    <a:pt x="198" y="74"/>
                  </a:cubicBezTo>
                  <a:cubicBezTo>
                    <a:pt x="198" y="56"/>
                    <a:pt x="198" y="56"/>
                    <a:pt x="198" y="56"/>
                  </a:cubicBezTo>
                  <a:cubicBezTo>
                    <a:pt x="180" y="56"/>
                    <a:pt x="180" y="56"/>
                    <a:pt x="180" y="56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89" y="162"/>
                    <a:pt x="89" y="166"/>
                    <a:pt x="89" y="169"/>
                  </a:cubicBezTo>
                  <a:cubicBezTo>
                    <a:pt x="89" y="169"/>
                    <a:pt x="89" y="169"/>
                    <a:pt x="89" y="169"/>
                  </a:cubicBezTo>
                  <a:cubicBezTo>
                    <a:pt x="96" y="165"/>
                    <a:pt x="101" y="160"/>
                    <a:pt x="106" y="155"/>
                  </a:cubicBezTo>
                  <a:cubicBezTo>
                    <a:pt x="106" y="155"/>
                    <a:pt x="106" y="155"/>
                    <a:pt x="106" y="155"/>
                  </a:cubicBezTo>
                  <a:cubicBezTo>
                    <a:pt x="106" y="74"/>
                    <a:pt x="106" y="74"/>
                    <a:pt x="106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4" y="96"/>
                    <a:pt x="134" y="96"/>
                    <a:pt x="134" y="96"/>
                  </a:cubicBezTo>
                  <a:cubicBezTo>
                    <a:pt x="134" y="126"/>
                    <a:pt x="128" y="162"/>
                    <a:pt x="75" y="186"/>
                  </a:cubicBezTo>
                  <a:cubicBezTo>
                    <a:pt x="23" y="162"/>
                    <a:pt x="17" y="126"/>
                    <a:pt x="17" y="96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75" y="18"/>
                    <a:pt x="75" y="18"/>
                    <a:pt x="75" y="18"/>
                  </a:cubicBezTo>
                  <a:cubicBezTo>
                    <a:pt x="134" y="18"/>
                    <a:pt x="134" y="18"/>
                    <a:pt x="134" y="18"/>
                  </a:cubicBezTo>
                  <a:cubicBezTo>
                    <a:pt x="134" y="48"/>
                    <a:pt x="134" y="48"/>
                    <a:pt x="134" y="48"/>
                  </a:cubicBezTo>
                  <a:cubicBezTo>
                    <a:pt x="151" y="48"/>
                    <a:pt x="151" y="48"/>
                    <a:pt x="151" y="48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143"/>
                    <a:pt x="28" y="174"/>
                    <a:pt x="75" y="192"/>
                  </a:cubicBezTo>
                  <a:cubicBezTo>
                    <a:pt x="81" y="190"/>
                    <a:pt x="86" y="188"/>
                    <a:pt x="91" y="186"/>
                  </a:cubicBezTo>
                  <a:cubicBezTo>
                    <a:pt x="99" y="237"/>
                    <a:pt x="131" y="268"/>
                    <a:pt x="180" y="287"/>
                  </a:cubicBezTo>
                  <a:cubicBezTo>
                    <a:pt x="228" y="268"/>
                    <a:pt x="260" y="238"/>
                    <a:pt x="269" y="186"/>
                  </a:cubicBezTo>
                  <a:cubicBezTo>
                    <a:pt x="273" y="188"/>
                    <a:pt x="278" y="190"/>
                    <a:pt x="283" y="192"/>
                  </a:cubicBezTo>
                  <a:cubicBezTo>
                    <a:pt x="330" y="174"/>
                    <a:pt x="359" y="143"/>
                    <a:pt x="359" y="86"/>
                  </a:cubicBezTo>
                  <a:cubicBezTo>
                    <a:pt x="359" y="0"/>
                    <a:pt x="359" y="0"/>
                    <a:pt x="359" y="0"/>
                  </a:cubicBezTo>
                  <a:lnTo>
                    <a:pt x="283" y="0"/>
                  </a:lnTo>
                  <a:close/>
                  <a:moveTo>
                    <a:pt x="341" y="96"/>
                  </a:moveTo>
                  <a:cubicBezTo>
                    <a:pt x="341" y="126"/>
                    <a:pt x="336" y="162"/>
                    <a:pt x="283" y="186"/>
                  </a:cubicBezTo>
                  <a:cubicBezTo>
                    <a:pt x="278" y="184"/>
                    <a:pt x="274" y="182"/>
                    <a:pt x="270" y="179"/>
                  </a:cubicBezTo>
                  <a:cubicBezTo>
                    <a:pt x="270" y="173"/>
                    <a:pt x="271" y="166"/>
                    <a:pt x="271" y="159"/>
                  </a:cubicBezTo>
                  <a:cubicBezTo>
                    <a:pt x="271" y="56"/>
                    <a:pt x="271" y="56"/>
                    <a:pt x="271" y="56"/>
                  </a:cubicBezTo>
                  <a:cubicBezTo>
                    <a:pt x="224" y="56"/>
                    <a:pt x="224" y="56"/>
                    <a:pt x="224" y="56"/>
                  </a:cubicBezTo>
                  <a:cubicBezTo>
                    <a:pt x="224" y="18"/>
                    <a:pt x="224" y="18"/>
                    <a:pt x="224" y="18"/>
                  </a:cubicBezTo>
                  <a:cubicBezTo>
                    <a:pt x="283" y="18"/>
                    <a:pt x="283" y="18"/>
                    <a:pt x="283" y="18"/>
                  </a:cubicBezTo>
                  <a:cubicBezTo>
                    <a:pt x="341" y="18"/>
                    <a:pt x="341" y="18"/>
                    <a:pt x="341" y="18"/>
                  </a:cubicBezTo>
                  <a:lnTo>
                    <a:pt x="341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3" name="Group 22"/>
            <p:cNvGrpSpPr/>
            <p:nvPr userDrawn="1"/>
          </p:nvGrpSpPr>
          <p:grpSpPr>
            <a:xfrm>
              <a:off x="120650" y="6299200"/>
              <a:ext cx="420688" cy="187326"/>
              <a:chOff x="120650" y="6299200"/>
              <a:chExt cx="420688" cy="187326"/>
            </a:xfrm>
            <a:grpFill/>
          </p:grpSpPr>
          <p:sp>
            <p:nvSpPr>
              <p:cNvPr id="24" name="Freeform 10"/>
              <p:cNvSpPr>
                <a:spLocks noChangeAspect="1"/>
              </p:cNvSpPr>
              <p:nvPr userDrawn="1"/>
            </p:nvSpPr>
            <p:spPr bwMode="auto">
              <a:xfrm>
                <a:off x="206375" y="6405563"/>
                <a:ext cx="63500" cy="79375"/>
              </a:xfrm>
              <a:custGeom>
                <a:avLst/>
                <a:gdLst>
                  <a:gd name="T0" fmla="*/ 6 w 76"/>
                  <a:gd name="T1" fmla="*/ 96 h 96"/>
                  <a:gd name="T2" fmla="*/ 6 w 76"/>
                  <a:gd name="T3" fmla="*/ 92 h 96"/>
                  <a:gd name="T4" fmla="*/ 12 w 76"/>
                  <a:gd name="T5" fmla="*/ 89 h 96"/>
                  <a:gd name="T6" fmla="*/ 13 w 76"/>
                  <a:gd name="T7" fmla="*/ 88 h 96"/>
                  <a:gd name="T8" fmla="*/ 13 w 76"/>
                  <a:gd name="T9" fmla="*/ 80 h 96"/>
                  <a:gd name="T10" fmla="*/ 14 w 76"/>
                  <a:gd name="T11" fmla="*/ 68 h 96"/>
                  <a:gd name="T12" fmla="*/ 14 w 76"/>
                  <a:gd name="T13" fmla="*/ 32 h 96"/>
                  <a:gd name="T14" fmla="*/ 13 w 76"/>
                  <a:gd name="T15" fmla="*/ 14 h 96"/>
                  <a:gd name="T16" fmla="*/ 12 w 76"/>
                  <a:gd name="T17" fmla="*/ 6 h 96"/>
                  <a:gd name="T18" fmla="*/ 10 w 76"/>
                  <a:gd name="T19" fmla="*/ 5 h 96"/>
                  <a:gd name="T20" fmla="*/ 0 w 76"/>
                  <a:gd name="T21" fmla="*/ 4 h 96"/>
                  <a:gd name="T22" fmla="*/ 0 w 76"/>
                  <a:gd name="T23" fmla="*/ 0 h 96"/>
                  <a:gd name="T24" fmla="*/ 21 w 76"/>
                  <a:gd name="T25" fmla="*/ 0 h 96"/>
                  <a:gd name="T26" fmla="*/ 41 w 76"/>
                  <a:gd name="T27" fmla="*/ 0 h 96"/>
                  <a:gd name="T28" fmla="*/ 41 w 76"/>
                  <a:gd name="T29" fmla="*/ 4 h 96"/>
                  <a:gd name="T30" fmla="*/ 31 w 76"/>
                  <a:gd name="T31" fmla="*/ 5 h 96"/>
                  <a:gd name="T32" fmla="*/ 29 w 76"/>
                  <a:gd name="T33" fmla="*/ 6 h 96"/>
                  <a:gd name="T34" fmla="*/ 28 w 76"/>
                  <a:gd name="T35" fmla="*/ 13 h 96"/>
                  <a:gd name="T36" fmla="*/ 27 w 76"/>
                  <a:gd name="T37" fmla="*/ 32 h 96"/>
                  <a:gd name="T38" fmla="*/ 27 w 76"/>
                  <a:gd name="T39" fmla="*/ 78 h 96"/>
                  <a:gd name="T40" fmla="*/ 28 w 76"/>
                  <a:gd name="T41" fmla="*/ 89 h 96"/>
                  <a:gd name="T42" fmla="*/ 39 w 76"/>
                  <a:gd name="T43" fmla="*/ 90 h 96"/>
                  <a:gd name="T44" fmla="*/ 67 w 76"/>
                  <a:gd name="T45" fmla="*/ 87 h 96"/>
                  <a:gd name="T46" fmla="*/ 69 w 76"/>
                  <a:gd name="T47" fmla="*/ 82 h 96"/>
                  <a:gd name="T48" fmla="*/ 72 w 76"/>
                  <a:gd name="T49" fmla="*/ 71 h 96"/>
                  <a:gd name="T50" fmla="*/ 76 w 76"/>
                  <a:gd name="T51" fmla="*/ 71 h 96"/>
                  <a:gd name="T52" fmla="*/ 73 w 76"/>
                  <a:gd name="T53" fmla="*/ 95 h 96"/>
                  <a:gd name="T54" fmla="*/ 69 w 76"/>
                  <a:gd name="T55" fmla="*/ 96 h 96"/>
                  <a:gd name="T56" fmla="*/ 57 w 76"/>
                  <a:gd name="T57" fmla="*/ 96 h 96"/>
                  <a:gd name="T58" fmla="*/ 20 w 76"/>
                  <a:gd name="T59" fmla="*/ 95 h 96"/>
                  <a:gd name="T60" fmla="*/ 6 w 76"/>
                  <a:gd name="T61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6" h="96">
                    <a:moveTo>
                      <a:pt x="6" y="96"/>
                    </a:moveTo>
                    <a:cubicBezTo>
                      <a:pt x="6" y="92"/>
                      <a:pt x="6" y="92"/>
                      <a:pt x="6" y="92"/>
                    </a:cubicBezTo>
                    <a:cubicBezTo>
                      <a:pt x="9" y="91"/>
                      <a:pt x="11" y="90"/>
                      <a:pt x="12" y="89"/>
                    </a:cubicBezTo>
                    <a:cubicBezTo>
                      <a:pt x="12" y="89"/>
                      <a:pt x="12" y="88"/>
                      <a:pt x="13" y="88"/>
                    </a:cubicBezTo>
                    <a:cubicBezTo>
                      <a:pt x="13" y="86"/>
                      <a:pt x="13" y="84"/>
                      <a:pt x="13" y="80"/>
                    </a:cubicBezTo>
                    <a:cubicBezTo>
                      <a:pt x="14" y="73"/>
                      <a:pt x="14" y="70"/>
                      <a:pt x="14" y="68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26"/>
                      <a:pt x="14" y="20"/>
                      <a:pt x="13" y="14"/>
                    </a:cubicBezTo>
                    <a:cubicBezTo>
                      <a:pt x="13" y="10"/>
                      <a:pt x="13" y="7"/>
                      <a:pt x="12" y="6"/>
                    </a:cubicBezTo>
                    <a:cubicBezTo>
                      <a:pt x="12" y="6"/>
                      <a:pt x="11" y="5"/>
                      <a:pt x="10" y="5"/>
                    </a:cubicBezTo>
                    <a:cubicBezTo>
                      <a:pt x="9" y="4"/>
                      <a:pt x="5" y="4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0"/>
                      <a:pt x="18" y="0"/>
                      <a:pt x="21" y="0"/>
                    </a:cubicBezTo>
                    <a:cubicBezTo>
                      <a:pt x="24" y="0"/>
                      <a:pt x="31" y="0"/>
                      <a:pt x="41" y="0"/>
                    </a:cubicBezTo>
                    <a:cubicBezTo>
                      <a:pt x="41" y="4"/>
                      <a:pt x="41" y="4"/>
                      <a:pt x="41" y="4"/>
                    </a:cubicBezTo>
                    <a:cubicBezTo>
                      <a:pt x="36" y="4"/>
                      <a:pt x="32" y="4"/>
                      <a:pt x="31" y="5"/>
                    </a:cubicBezTo>
                    <a:cubicBezTo>
                      <a:pt x="30" y="5"/>
                      <a:pt x="29" y="6"/>
                      <a:pt x="29" y="6"/>
                    </a:cubicBezTo>
                    <a:cubicBezTo>
                      <a:pt x="28" y="7"/>
                      <a:pt x="28" y="9"/>
                      <a:pt x="28" y="13"/>
                    </a:cubicBezTo>
                    <a:cubicBezTo>
                      <a:pt x="27" y="14"/>
                      <a:pt x="27" y="20"/>
                      <a:pt x="27" y="32"/>
                    </a:cubicBezTo>
                    <a:cubicBezTo>
                      <a:pt x="27" y="78"/>
                      <a:pt x="27" y="78"/>
                      <a:pt x="27" y="78"/>
                    </a:cubicBezTo>
                    <a:cubicBezTo>
                      <a:pt x="27" y="82"/>
                      <a:pt x="27" y="86"/>
                      <a:pt x="28" y="89"/>
                    </a:cubicBezTo>
                    <a:cubicBezTo>
                      <a:pt x="33" y="89"/>
                      <a:pt x="33" y="90"/>
                      <a:pt x="39" y="90"/>
                    </a:cubicBezTo>
                    <a:cubicBezTo>
                      <a:pt x="52" y="90"/>
                      <a:pt x="62" y="89"/>
                      <a:pt x="67" y="87"/>
                    </a:cubicBezTo>
                    <a:cubicBezTo>
                      <a:pt x="68" y="86"/>
                      <a:pt x="68" y="84"/>
                      <a:pt x="69" y="82"/>
                    </a:cubicBezTo>
                    <a:cubicBezTo>
                      <a:pt x="72" y="71"/>
                      <a:pt x="72" y="71"/>
                      <a:pt x="72" y="71"/>
                    </a:cubicBezTo>
                    <a:cubicBezTo>
                      <a:pt x="76" y="71"/>
                      <a:pt x="76" y="71"/>
                      <a:pt x="76" y="71"/>
                    </a:cubicBezTo>
                    <a:cubicBezTo>
                      <a:pt x="75" y="78"/>
                      <a:pt x="74" y="86"/>
                      <a:pt x="73" y="95"/>
                    </a:cubicBezTo>
                    <a:cubicBezTo>
                      <a:pt x="71" y="95"/>
                      <a:pt x="70" y="95"/>
                      <a:pt x="69" y="96"/>
                    </a:cubicBezTo>
                    <a:cubicBezTo>
                      <a:pt x="66" y="96"/>
                      <a:pt x="63" y="96"/>
                      <a:pt x="57" y="96"/>
                    </a:cubicBezTo>
                    <a:cubicBezTo>
                      <a:pt x="20" y="95"/>
                      <a:pt x="20" y="95"/>
                      <a:pt x="20" y="95"/>
                    </a:cubicBezTo>
                    <a:cubicBezTo>
                      <a:pt x="15" y="95"/>
                      <a:pt x="11" y="95"/>
                      <a:pt x="6" y="9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" name="Freeform 11"/>
              <p:cNvSpPr>
                <a:spLocks noChangeAspect="1" noEditPoints="1"/>
              </p:cNvSpPr>
              <p:nvPr userDrawn="1"/>
            </p:nvSpPr>
            <p:spPr bwMode="auto">
              <a:xfrm>
                <a:off x="276225" y="6405563"/>
                <a:ext cx="34925" cy="79375"/>
              </a:xfrm>
              <a:custGeom>
                <a:avLst/>
                <a:gdLst>
                  <a:gd name="T0" fmla="*/ 42 w 42"/>
                  <a:gd name="T1" fmla="*/ 91 h 96"/>
                  <a:gd name="T2" fmla="*/ 42 w 42"/>
                  <a:gd name="T3" fmla="*/ 96 h 96"/>
                  <a:gd name="T4" fmla="*/ 22 w 42"/>
                  <a:gd name="T5" fmla="*/ 95 h 96"/>
                  <a:gd name="T6" fmla="*/ 0 w 42"/>
                  <a:gd name="T7" fmla="*/ 96 h 96"/>
                  <a:gd name="T8" fmla="*/ 0 w 42"/>
                  <a:gd name="T9" fmla="*/ 91 h 96"/>
                  <a:gd name="T10" fmla="*/ 10 w 42"/>
                  <a:gd name="T11" fmla="*/ 91 h 96"/>
                  <a:gd name="T12" fmla="*/ 13 w 42"/>
                  <a:gd name="T13" fmla="*/ 89 h 96"/>
                  <a:gd name="T14" fmla="*/ 14 w 42"/>
                  <a:gd name="T15" fmla="*/ 83 h 96"/>
                  <a:gd name="T16" fmla="*/ 14 w 42"/>
                  <a:gd name="T17" fmla="*/ 63 h 96"/>
                  <a:gd name="T18" fmla="*/ 14 w 42"/>
                  <a:gd name="T19" fmla="*/ 32 h 96"/>
                  <a:gd name="T20" fmla="*/ 14 w 42"/>
                  <a:gd name="T21" fmla="*/ 14 h 96"/>
                  <a:gd name="T22" fmla="*/ 13 w 42"/>
                  <a:gd name="T23" fmla="*/ 6 h 96"/>
                  <a:gd name="T24" fmla="*/ 10 w 42"/>
                  <a:gd name="T25" fmla="*/ 5 h 96"/>
                  <a:gd name="T26" fmla="*/ 0 w 42"/>
                  <a:gd name="T27" fmla="*/ 4 h 96"/>
                  <a:gd name="T28" fmla="*/ 0 w 42"/>
                  <a:gd name="T29" fmla="*/ 0 h 96"/>
                  <a:gd name="T30" fmla="*/ 21 w 42"/>
                  <a:gd name="T31" fmla="*/ 0 h 96"/>
                  <a:gd name="T32" fmla="*/ 42 w 42"/>
                  <a:gd name="T33" fmla="*/ 0 h 96"/>
                  <a:gd name="T34" fmla="*/ 42 w 42"/>
                  <a:gd name="T35" fmla="*/ 4 h 96"/>
                  <a:gd name="T36" fmla="*/ 32 w 42"/>
                  <a:gd name="T37" fmla="*/ 5 h 96"/>
                  <a:gd name="T38" fmla="*/ 29 w 42"/>
                  <a:gd name="T39" fmla="*/ 6 h 96"/>
                  <a:gd name="T40" fmla="*/ 28 w 42"/>
                  <a:gd name="T41" fmla="*/ 13 h 96"/>
                  <a:gd name="T42" fmla="*/ 28 w 42"/>
                  <a:gd name="T43" fmla="*/ 32 h 96"/>
                  <a:gd name="T44" fmla="*/ 28 w 42"/>
                  <a:gd name="T45" fmla="*/ 63 h 96"/>
                  <a:gd name="T46" fmla="*/ 28 w 42"/>
                  <a:gd name="T47" fmla="*/ 81 h 96"/>
                  <a:gd name="T48" fmla="*/ 29 w 42"/>
                  <a:gd name="T49" fmla="*/ 89 h 96"/>
                  <a:gd name="T50" fmla="*/ 32 w 42"/>
                  <a:gd name="T51" fmla="*/ 91 h 96"/>
                  <a:gd name="T52" fmla="*/ 42 w 42"/>
                  <a:gd name="T53" fmla="*/ 91 h 96"/>
                  <a:gd name="T54" fmla="*/ 28 w 42"/>
                  <a:gd name="T55" fmla="*/ 13 h 96"/>
                  <a:gd name="T56" fmla="*/ 28 w 42"/>
                  <a:gd name="T57" fmla="*/ 32 h 96"/>
                  <a:gd name="T58" fmla="*/ 28 w 42"/>
                  <a:gd name="T59" fmla="*/ 63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42" h="96">
                    <a:moveTo>
                      <a:pt x="42" y="91"/>
                    </a:moveTo>
                    <a:cubicBezTo>
                      <a:pt x="42" y="96"/>
                      <a:pt x="42" y="96"/>
                      <a:pt x="42" y="96"/>
                    </a:cubicBezTo>
                    <a:cubicBezTo>
                      <a:pt x="32" y="95"/>
                      <a:pt x="25" y="95"/>
                      <a:pt x="22" y="95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6" y="91"/>
                      <a:pt x="9" y="91"/>
                      <a:pt x="10" y="91"/>
                    </a:cubicBezTo>
                    <a:cubicBezTo>
                      <a:pt x="12" y="90"/>
                      <a:pt x="12" y="90"/>
                      <a:pt x="13" y="89"/>
                    </a:cubicBezTo>
                    <a:cubicBezTo>
                      <a:pt x="13" y="88"/>
                      <a:pt x="14" y="86"/>
                      <a:pt x="14" y="83"/>
                    </a:cubicBezTo>
                    <a:cubicBezTo>
                      <a:pt x="14" y="82"/>
                      <a:pt x="14" y="75"/>
                      <a:pt x="14" y="63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26"/>
                      <a:pt x="14" y="20"/>
                      <a:pt x="14" y="14"/>
                    </a:cubicBezTo>
                    <a:cubicBezTo>
                      <a:pt x="14" y="10"/>
                      <a:pt x="13" y="7"/>
                      <a:pt x="13" y="6"/>
                    </a:cubicBezTo>
                    <a:cubicBezTo>
                      <a:pt x="12" y="6"/>
                      <a:pt x="12" y="5"/>
                      <a:pt x="10" y="5"/>
                    </a:cubicBezTo>
                    <a:cubicBezTo>
                      <a:pt x="9" y="4"/>
                      <a:pt x="6" y="4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0"/>
                      <a:pt x="16" y="0"/>
                      <a:pt x="21" y="0"/>
                    </a:cubicBezTo>
                    <a:cubicBezTo>
                      <a:pt x="26" y="0"/>
                      <a:pt x="33" y="0"/>
                      <a:pt x="42" y="0"/>
                    </a:cubicBezTo>
                    <a:cubicBezTo>
                      <a:pt x="42" y="4"/>
                      <a:pt x="42" y="4"/>
                      <a:pt x="42" y="4"/>
                    </a:cubicBezTo>
                    <a:cubicBezTo>
                      <a:pt x="36" y="4"/>
                      <a:pt x="33" y="4"/>
                      <a:pt x="32" y="5"/>
                    </a:cubicBezTo>
                    <a:cubicBezTo>
                      <a:pt x="30" y="5"/>
                      <a:pt x="30" y="6"/>
                      <a:pt x="29" y="6"/>
                    </a:cubicBezTo>
                    <a:cubicBezTo>
                      <a:pt x="29" y="7"/>
                      <a:pt x="28" y="9"/>
                      <a:pt x="28" y="13"/>
                    </a:cubicBezTo>
                    <a:cubicBezTo>
                      <a:pt x="28" y="14"/>
                      <a:pt x="28" y="20"/>
                      <a:pt x="28" y="32"/>
                    </a:cubicBezTo>
                    <a:cubicBezTo>
                      <a:pt x="28" y="63"/>
                      <a:pt x="28" y="63"/>
                      <a:pt x="28" y="63"/>
                    </a:cubicBezTo>
                    <a:cubicBezTo>
                      <a:pt x="28" y="69"/>
                      <a:pt x="28" y="75"/>
                      <a:pt x="28" y="81"/>
                    </a:cubicBezTo>
                    <a:cubicBezTo>
                      <a:pt x="28" y="86"/>
                      <a:pt x="28" y="88"/>
                      <a:pt x="29" y="89"/>
                    </a:cubicBezTo>
                    <a:cubicBezTo>
                      <a:pt x="29" y="90"/>
                      <a:pt x="30" y="90"/>
                      <a:pt x="32" y="91"/>
                    </a:cubicBezTo>
                    <a:cubicBezTo>
                      <a:pt x="33" y="91"/>
                      <a:pt x="36" y="91"/>
                      <a:pt x="42" y="91"/>
                    </a:cubicBezTo>
                    <a:close/>
                    <a:moveTo>
                      <a:pt x="28" y="13"/>
                    </a:moveTo>
                    <a:cubicBezTo>
                      <a:pt x="28" y="14"/>
                      <a:pt x="28" y="20"/>
                      <a:pt x="28" y="32"/>
                    </a:cubicBezTo>
                    <a:cubicBezTo>
                      <a:pt x="28" y="63"/>
                      <a:pt x="28" y="63"/>
                      <a:pt x="28" y="63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" name="Freeform 12"/>
              <p:cNvSpPr>
                <a:spLocks noChangeAspect="1"/>
              </p:cNvSpPr>
              <p:nvPr userDrawn="1"/>
            </p:nvSpPr>
            <p:spPr bwMode="auto">
              <a:xfrm>
                <a:off x="323850" y="6405563"/>
                <a:ext cx="90488" cy="80963"/>
              </a:xfrm>
              <a:custGeom>
                <a:avLst/>
                <a:gdLst>
                  <a:gd name="T0" fmla="*/ 0 w 111"/>
                  <a:gd name="T1" fmla="*/ 96 h 98"/>
                  <a:gd name="T2" fmla="*/ 0 w 111"/>
                  <a:gd name="T3" fmla="*/ 91 h 98"/>
                  <a:gd name="T4" fmla="*/ 10 w 111"/>
                  <a:gd name="T5" fmla="*/ 90 h 98"/>
                  <a:gd name="T6" fmla="*/ 11 w 111"/>
                  <a:gd name="T7" fmla="*/ 89 h 98"/>
                  <a:gd name="T8" fmla="*/ 12 w 111"/>
                  <a:gd name="T9" fmla="*/ 82 h 98"/>
                  <a:gd name="T10" fmla="*/ 13 w 111"/>
                  <a:gd name="T11" fmla="*/ 67 h 98"/>
                  <a:gd name="T12" fmla="*/ 13 w 111"/>
                  <a:gd name="T13" fmla="*/ 12 h 98"/>
                  <a:gd name="T14" fmla="*/ 13 w 111"/>
                  <a:gd name="T15" fmla="*/ 9 h 98"/>
                  <a:gd name="T16" fmla="*/ 10 w 111"/>
                  <a:gd name="T17" fmla="*/ 6 h 98"/>
                  <a:gd name="T18" fmla="*/ 7 w 111"/>
                  <a:gd name="T19" fmla="*/ 4 h 98"/>
                  <a:gd name="T20" fmla="*/ 0 w 111"/>
                  <a:gd name="T21" fmla="*/ 4 h 98"/>
                  <a:gd name="T22" fmla="*/ 0 w 111"/>
                  <a:gd name="T23" fmla="*/ 0 h 98"/>
                  <a:gd name="T24" fmla="*/ 15 w 111"/>
                  <a:gd name="T25" fmla="*/ 0 h 98"/>
                  <a:gd name="T26" fmla="*/ 26 w 111"/>
                  <a:gd name="T27" fmla="*/ 0 h 98"/>
                  <a:gd name="T28" fmla="*/ 34 w 111"/>
                  <a:gd name="T29" fmla="*/ 11 h 98"/>
                  <a:gd name="T30" fmla="*/ 49 w 111"/>
                  <a:gd name="T31" fmla="*/ 28 h 98"/>
                  <a:gd name="T32" fmla="*/ 70 w 111"/>
                  <a:gd name="T33" fmla="*/ 52 h 98"/>
                  <a:gd name="T34" fmla="*/ 86 w 111"/>
                  <a:gd name="T35" fmla="*/ 71 h 98"/>
                  <a:gd name="T36" fmla="*/ 92 w 111"/>
                  <a:gd name="T37" fmla="*/ 78 h 98"/>
                  <a:gd name="T38" fmla="*/ 92 w 111"/>
                  <a:gd name="T39" fmla="*/ 29 h 98"/>
                  <a:gd name="T40" fmla="*/ 92 w 111"/>
                  <a:gd name="T41" fmla="*/ 13 h 98"/>
                  <a:gd name="T42" fmla="*/ 91 w 111"/>
                  <a:gd name="T43" fmla="*/ 6 h 98"/>
                  <a:gd name="T44" fmla="*/ 90 w 111"/>
                  <a:gd name="T45" fmla="*/ 5 h 98"/>
                  <a:gd name="T46" fmla="*/ 80 w 111"/>
                  <a:gd name="T47" fmla="*/ 4 h 98"/>
                  <a:gd name="T48" fmla="*/ 80 w 111"/>
                  <a:gd name="T49" fmla="*/ 0 h 98"/>
                  <a:gd name="T50" fmla="*/ 97 w 111"/>
                  <a:gd name="T51" fmla="*/ 0 h 98"/>
                  <a:gd name="T52" fmla="*/ 111 w 111"/>
                  <a:gd name="T53" fmla="*/ 0 h 98"/>
                  <a:gd name="T54" fmla="*/ 111 w 111"/>
                  <a:gd name="T55" fmla="*/ 4 h 98"/>
                  <a:gd name="T56" fmla="*/ 102 w 111"/>
                  <a:gd name="T57" fmla="*/ 5 h 98"/>
                  <a:gd name="T58" fmla="*/ 100 w 111"/>
                  <a:gd name="T59" fmla="*/ 6 h 98"/>
                  <a:gd name="T60" fmla="*/ 99 w 111"/>
                  <a:gd name="T61" fmla="*/ 13 h 98"/>
                  <a:gd name="T62" fmla="*/ 99 w 111"/>
                  <a:gd name="T63" fmla="*/ 29 h 98"/>
                  <a:gd name="T64" fmla="*/ 99 w 111"/>
                  <a:gd name="T65" fmla="*/ 61 h 98"/>
                  <a:gd name="T66" fmla="*/ 99 w 111"/>
                  <a:gd name="T67" fmla="*/ 98 h 98"/>
                  <a:gd name="T68" fmla="*/ 92 w 111"/>
                  <a:gd name="T69" fmla="*/ 98 h 98"/>
                  <a:gd name="T70" fmla="*/ 91 w 111"/>
                  <a:gd name="T71" fmla="*/ 96 h 98"/>
                  <a:gd name="T72" fmla="*/ 89 w 111"/>
                  <a:gd name="T73" fmla="*/ 95 h 98"/>
                  <a:gd name="T74" fmla="*/ 87 w 111"/>
                  <a:gd name="T75" fmla="*/ 93 h 98"/>
                  <a:gd name="T76" fmla="*/ 78 w 111"/>
                  <a:gd name="T77" fmla="*/ 83 h 98"/>
                  <a:gd name="T78" fmla="*/ 69 w 111"/>
                  <a:gd name="T79" fmla="*/ 72 h 98"/>
                  <a:gd name="T80" fmla="*/ 19 w 111"/>
                  <a:gd name="T81" fmla="*/ 14 h 98"/>
                  <a:gd name="T82" fmla="*/ 19 w 111"/>
                  <a:gd name="T83" fmla="*/ 66 h 98"/>
                  <a:gd name="T84" fmla="*/ 20 w 111"/>
                  <a:gd name="T85" fmla="*/ 82 h 98"/>
                  <a:gd name="T86" fmla="*/ 20 w 111"/>
                  <a:gd name="T87" fmla="*/ 89 h 98"/>
                  <a:gd name="T88" fmla="*/ 22 w 111"/>
                  <a:gd name="T89" fmla="*/ 90 h 98"/>
                  <a:gd name="T90" fmla="*/ 32 w 111"/>
                  <a:gd name="T91" fmla="*/ 91 h 98"/>
                  <a:gd name="T92" fmla="*/ 32 w 111"/>
                  <a:gd name="T93" fmla="*/ 96 h 98"/>
                  <a:gd name="T94" fmla="*/ 18 w 111"/>
                  <a:gd name="T95" fmla="*/ 95 h 98"/>
                  <a:gd name="T96" fmla="*/ 0 w 111"/>
                  <a:gd name="T97" fmla="*/ 96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11" h="98">
                    <a:moveTo>
                      <a:pt x="0" y="96"/>
                    </a:moveTo>
                    <a:cubicBezTo>
                      <a:pt x="0" y="91"/>
                      <a:pt x="0" y="91"/>
                      <a:pt x="0" y="91"/>
                    </a:cubicBezTo>
                    <a:cubicBezTo>
                      <a:pt x="5" y="91"/>
                      <a:pt x="8" y="91"/>
                      <a:pt x="10" y="90"/>
                    </a:cubicBezTo>
                    <a:cubicBezTo>
                      <a:pt x="11" y="90"/>
                      <a:pt x="11" y="90"/>
                      <a:pt x="11" y="89"/>
                    </a:cubicBezTo>
                    <a:cubicBezTo>
                      <a:pt x="12" y="88"/>
                      <a:pt x="12" y="86"/>
                      <a:pt x="12" y="82"/>
                    </a:cubicBezTo>
                    <a:cubicBezTo>
                      <a:pt x="13" y="76"/>
                      <a:pt x="13" y="71"/>
                      <a:pt x="13" y="67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3" y="10"/>
                      <a:pt x="13" y="9"/>
                      <a:pt x="13" y="9"/>
                    </a:cubicBezTo>
                    <a:cubicBezTo>
                      <a:pt x="12" y="8"/>
                      <a:pt x="11" y="7"/>
                      <a:pt x="10" y="6"/>
                    </a:cubicBezTo>
                    <a:cubicBezTo>
                      <a:pt x="9" y="5"/>
                      <a:pt x="8" y="5"/>
                      <a:pt x="7" y="4"/>
                    </a:cubicBezTo>
                    <a:cubicBezTo>
                      <a:pt x="6" y="4"/>
                      <a:pt x="3" y="4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8" y="0"/>
                      <a:pt x="13" y="0"/>
                      <a:pt x="15" y="0"/>
                    </a:cubicBezTo>
                    <a:cubicBezTo>
                      <a:pt x="19" y="0"/>
                      <a:pt x="22" y="0"/>
                      <a:pt x="26" y="0"/>
                    </a:cubicBezTo>
                    <a:cubicBezTo>
                      <a:pt x="30" y="5"/>
                      <a:pt x="32" y="8"/>
                      <a:pt x="34" y="11"/>
                    </a:cubicBezTo>
                    <a:cubicBezTo>
                      <a:pt x="49" y="28"/>
                      <a:pt x="49" y="28"/>
                      <a:pt x="49" y="28"/>
                    </a:cubicBezTo>
                    <a:cubicBezTo>
                      <a:pt x="70" y="52"/>
                      <a:pt x="70" y="52"/>
                      <a:pt x="70" y="52"/>
                    </a:cubicBezTo>
                    <a:cubicBezTo>
                      <a:pt x="76" y="60"/>
                      <a:pt x="82" y="66"/>
                      <a:pt x="86" y="71"/>
                    </a:cubicBezTo>
                    <a:cubicBezTo>
                      <a:pt x="88" y="74"/>
                      <a:pt x="91" y="76"/>
                      <a:pt x="92" y="78"/>
                    </a:cubicBezTo>
                    <a:cubicBezTo>
                      <a:pt x="92" y="29"/>
                      <a:pt x="92" y="29"/>
                      <a:pt x="92" y="29"/>
                    </a:cubicBezTo>
                    <a:cubicBezTo>
                      <a:pt x="92" y="24"/>
                      <a:pt x="92" y="19"/>
                      <a:pt x="92" y="13"/>
                    </a:cubicBezTo>
                    <a:cubicBezTo>
                      <a:pt x="92" y="9"/>
                      <a:pt x="91" y="7"/>
                      <a:pt x="91" y="6"/>
                    </a:cubicBezTo>
                    <a:cubicBezTo>
                      <a:pt x="91" y="6"/>
                      <a:pt x="90" y="5"/>
                      <a:pt x="90" y="5"/>
                    </a:cubicBezTo>
                    <a:cubicBezTo>
                      <a:pt x="88" y="4"/>
                      <a:pt x="85" y="4"/>
                      <a:pt x="80" y="4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85" y="0"/>
                      <a:pt x="91" y="0"/>
                      <a:pt x="97" y="0"/>
                    </a:cubicBezTo>
                    <a:cubicBezTo>
                      <a:pt x="102" y="0"/>
                      <a:pt x="107" y="0"/>
                      <a:pt x="111" y="0"/>
                    </a:cubicBezTo>
                    <a:cubicBezTo>
                      <a:pt x="111" y="4"/>
                      <a:pt x="111" y="4"/>
                      <a:pt x="111" y="4"/>
                    </a:cubicBezTo>
                    <a:cubicBezTo>
                      <a:pt x="106" y="4"/>
                      <a:pt x="103" y="4"/>
                      <a:pt x="102" y="5"/>
                    </a:cubicBezTo>
                    <a:cubicBezTo>
                      <a:pt x="101" y="5"/>
                      <a:pt x="101" y="6"/>
                      <a:pt x="100" y="6"/>
                    </a:cubicBezTo>
                    <a:cubicBezTo>
                      <a:pt x="100" y="7"/>
                      <a:pt x="99" y="10"/>
                      <a:pt x="99" y="13"/>
                    </a:cubicBezTo>
                    <a:cubicBezTo>
                      <a:pt x="99" y="19"/>
                      <a:pt x="99" y="24"/>
                      <a:pt x="99" y="29"/>
                    </a:cubicBezTo>
                    <a:cubicBezTo>
                      <a:pt x="99" y="61"/>
                      <a:pt x="99" y="61"/>
                      <a:pt x="99" y="61"/>
                    </a:cubicBezTo>
                    <a:cubicBezTo>
                      <a:pt x="99" y="68"/>
                      <a:pt x="99" y="80"/>
                      <a:pt x="99" y="98"/>
                    </a:cubicBezTo>
                    <a:cubicBezTo>
                      <a:pt x="92" y="98"/>
                      <a:pt x="92" y="98"/>
                      <a:pt x="92" y="98"/>
                    </a:cubicBezTo>
                    <a:cubicBezTo>
                      <a:pt x="91" y="96"/>
                      <a:pt x="91" y="96"/>
                      <a:pt x="91" y="96"/>
                    </a:cubicBezTo>
                    <a:cubicBezTo>
                      <a:pt x="90" y="96"/>
                      <a:pt x="90" y="95"/>
                      <a:pt x="89" y="95"/>
                    </a:cubicBezTo>
                    <a:cubicBezTo>
                      <a:pt x="89" y="95"/>
                      <a:pt x="88" y="94"/>
                      <a:pt x="87" y="93"/>
                    </a:cubicBezTo>
                    <a:cubicBezTo>
                      <a:pt x="83" y="88"/>
                      <a:pt x="80" y="85"/>
                      <a:pt x="78" y="83"/>
                    </a:cubicBezTo>
                    <a:cubicBezTo>
                      <a:pt x="69" y="72"/>
                      <a:pt x="69" y="72"/>
                      <a:pt x="69" y="72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66"/>
                      <a:pt x="19" y="66"/>
                      <a:pt x="19" y="66"/>
                    </a:cubicBezTo>
                    <a:cubicBezTo>
                      <a:pt x="19" y="71"/>
                      <a:pt x="19" y="76"/>
                      <a:pt x="20" y="82"/>
                    </a:cubicBezTo>
                    <a:cubicBezTo>
                      <a:pt x="20" y="86"/>
                      <a:pt x="20" y="88"/>
                      <a:pt x="20" y="89"/>
                    </a:cubicBezTo>
                    <a:cubicBezTo>
                      <a:pt x="21" y="90"/>
                      <a:pt x="21" y="90"/>
                      <a:pt x="22" y="90"/>
                    </a:cubicBezTo>
                    <a:cubicBezTo>
                      <a:pt x="23" y="91"/>
                      <a:pt x="27" y="91"/>
                      <a:pt x="32" y="91"/>
                    </a:cubicBezTo>
                    <a:cubicBezTo>
                      <a:pt x="32" y="96"/>
                      <a:pt x="32" y="96"/>
                      <a:pt x="32" y="96"/>
                    </a:cubicBezTo>
                    <a:cubicBezTo>
                      <a:pt x="28" y="95"/>
                      <a:pt x="23" y="95"/>
                      <a:pt x="18" y="95"/>
                    </a:cubicBezTo>
                    <a:cubicBezTo>
                      <a:pt x="13" y="95"/>
                      <a:pt x="7" y="95"/>
                      <a:pt x="0" y="9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" name="Freeform 13"/>
              <p:cNvSpPr>
                <a:spLocks noChangeAspect="1"/>
              </p:cNvSpPr>
              <p:nvPr userDrawn="1"/>
            </p:nvSpPr>
            <p:spPr bwMode="auto">
              <a:xfrm>
                <a:off x="425450" y="6405563"/>
                <a:ext cx="33338" cy="79375"/>
              </a:xfrm>
              <a:custGeom>
                <a:avLst/>
                <a:gdLst>
                  <a:gd name="T0" fmla="*/ 41 w 41"/>
                  <a:gd name="T1" fmla="*/ 91 h 96"/>
                  <a:gd name="T2" fmla="*/ 41 w 41"/>
                  <a:gd name="T3" fmla="*/ 96 h 96"/>
                  <a:gd name="T4" fmla="*/ 21 w 41"/>
                  <a:gd name="T5" fmla="*/ 95 h 96"/>
                  <a:gd name="T6" fmla="*/ 0 w 41"/>
                  <a:gd name="T7" fmla="*/ 96 h 96"/>
                  <a:gd name="T8" fmla="*/ 0 w 41"/>
                  <a:gd name="T9" fmla="*/ 91 h 96"/>
                  <a:gd name="T10" fmla="*/ 10 w 41"/>
                  <a:gd name="T11" fmla="*/ 91 h 96"/>
                  <a:gd name="T12" fmla="*/ 12 w 41"/>
                  <a:gd name="T13" fmla="*/ 89 h 96"/>
                  <a:gd name="T14" fmla="*/ 13 w 41"/>
                  <a:gd name="T15" fmla="*/ 83 h 96"/>
                  <a:gd name="T16" fmla="*/ 14 w 41"/>
                  <a:gd name="T17" fmla="*/ 63 h 96"/>
                  <a:gd name="T18" fmla="*/ 14 w 41"/>
                  <a:gd name="T19" fmla="*/ 32 h 96"/>
                  <a:gd name="T20" fmla="*/ 13 w 41"/>
                  <a:gd name="T21" fmla="*/ 14 h 96"/>
                  <a:gd name="T22" fmla="*/ 12 w 41"/>
                  <a:gd name="T23" fmla="*/ 6 h 96"/>
                  <a:gd name="T24" fmla="*/ 10 w 41"/>
                  <a:gd name="T25" fmla="*/ 5 h 96"/>
                  <a:gd name="T26" fmla="*/ 0 w 41"/>
                  <a:gd name="T27" fmla="*/ 4 h 96"/>
                  <a:gd name="T28" fmla="*/ 0 w 41"/>
                  <a:gd name="T29" fmla="*/ 0 h 96"/>
                  <a:gd name="T30" fmla="*/ 20 w 41"/>
                  <a:gd name="T31" fmla="*/ 0 h 96"/>
                  <a:gd name="T32" fmla="*/ 41 w 41"/>
                  <a:gd name="T33" fmla="*/ 0 h 96"/>
                  <a:gd name="T34" fmla="*/ 41 w 41"/>
                  <a:gd name="T35" fmla="*/ 4 h 96"/>
                  <a:gd name="T36" fmla="*/ 31 w 41"/>
                  <a:gd name="T37" fmla="*/ 5 h 96"/>
                  <a:gd name="T38" fmla="*/ 28 w 41"/>
                  <a:gd name="T39" fmla="*/ 6 h 96"/>
                  <a:gd name="T40" fmla="*/ 27 w 41"/>
                  <a:gd name="T41" fmla="*/ 13 h 96"/>
                  <a:gd name="T42" fmla="*/ 27 w 41"/>
                  <a:gd name="T43" fmla="*/ 32 h 96"/>
                  <a:gd name="T44" fmla="*/ 27 w 41"/>
                  <a:gd name="T45" fmla="*/ 63 h 96"/>
                  <a:gd name="T46" fmla="*/ 27 w 41"/>
                  <a:gd name="T47" fmla="*/ 81 h 96"/>
                  <a:gd name="T48" fmla="*/ 28 w 41"/>
                  <a:gd name="T49" fmla="*/ 89 h 96"/>
                  <a:gd name="T50" fmla="*/ 31 w 41"/>
                  <a:gd name="T51" fmla="*/ 91 h 96"/>
                  <a:gd name="T52" fmla="*/ 41 w 41"/>
                  <a:gd name="T53" fmla="*/ 91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41" h="96">
                    <a:moveTo>
                      <a:pt x="41" y="91"/>
                    </a:moveTo>
                    <a:cubicBezTo>
                      <a:pt x="41" y="96"/>
                      <a:pt x="41" y="96"/>
                      <a:pt x="41" y="96"/>
                    </a:cubicBezTo>
                    <a:cubicBezTo>
                      <a:pt x="31" y="95"/>
                      <a:pt x="24" y="95"/>
                      <a:pt x="21" y="95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5" y="91"/>
                      <a:pt x="8" y="91"/>
                      <a:pt x="10" y="91"/>
                    </a:cubicBezTo>
                    <a:cubicBezTo>
                      <a:pt x="11" y="90"/>
                      <a:pt x="12" y="90"/>
                      <a:pt x="12" y="89"/>
                    </a:cubicBezTo>
                    <a:cubicBezTo>
                      <a:pt x="13" y="88"/>
                      <a:pt x="13" y="86"/>
                      <a:pt x="13" y="83"/>
                    </a:cubicBezTo>
                    <a:cubicBezTo>
                      <a:pt x="13" y="82"/>
                      <a:pt x="13" y="75"/>
                      <a:pt x="14" y="63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26"/>
                      <a:pt x="13" y="20"/>
                      <a:pt x="13" y="14"/>
                    </a:cubicBezTo>
                    <a:cubicBezTo>
                      <a:pt x="13" y="10"/>
                      <a:pt x="13" y="7"/>
                      <a:pt x="12" y="6"/>
                    </a:cubicBezTo>
                    <a:cubicBezTo>
                      <a:pt x="12" y="6"/>
                      <a:pt x="11" y="5"/>
                      <a:pt x="10" y="5"/>
                    </a:cubicBezTo>
                    <a:cubicBezTo>
                      <a:pt x="8" y="4"/>
                      <a:pt x="5" y="4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0"/>
                      <a:pt x="15" y="0"/>
                      <a:pt x="20" y="0"/>
                    </a:cubicBezTo>
                    <a:cubicBezTo>
                      <a:pt x="25" y="0"/>
                      <a:pt x="32" y="0"/>
                      <a:pt x="41" y="0"/>
                    </a:cubicBezTo>
                    <a:cubicBezTo>
                      <a:pt x="41" y="4"/>
                      <a:pt x="41" y="4"/>
                      <a:pt x="41" y="4"/>
                    </a:cubicBezTo>
                    <a:cubicBezTo>
                      <a:pt x="35" y="4"/>
                      <a:pt x="32" y="4"/>
                      <a:pt x="31" y="5"/>
                    </a:cubicBezTo>
                    <a:cubicBezTo>
                      <a:pt x="30" y="5"/>
                      <a:pt x="29" y="6"/>
                      <a:pt x="28" y="6"/>
                    </a:cubicBezTo>
                    <a:cubicBezTo>
                      <a:pt x="28" y="7"/>
                      <a:pt x="27" y="9"/>
                      <a:pt x="27" y="13"/>
                    </a:cubicBezTo>
                    <a:cubicBezTo>
                      <a:pt x="27" y="14"/>
                      <a:pt x="27" y="20"/>
                      <a:pt x="27" y="32"/>
                    </a:cubicBezTo>
                    <a:cubicBezTo>
                      <a:pt x="27" y="63"/>
                      <a:pt x="27" y="63"/>
                      <a:pt x="27" y="63"/>
                    </a:cubicBezTo>
                    <a:cubicBezTo>
                      <a:pt x="27" y="69"/>
                      <a:pt x="27" y="75"/>
                      <a:pt x="27" y="81"/>
                    </a:cubicBezTo>
                    <a:cubicBezTo>
                      <a:pt x="27" y="86"/>
                      <a:pt x="28" y="88"/>
                      <a:pt x="28" y="89"/>
                    </a:cubicBezTo>
                    <a:cubicBezTo>
                      <a:pt x="29" y="90"/>
                      <a:pt x="30" y="90"/>
                      <a:pt x="31" y="91"/>
                    </a:cubicBezTo>
                    <a:cubicBezTo>
                      <a:pt x="32" y="91"/>
                      <a:pt x="35" y="91"/>
                      <a:pt x="41" y="9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" name="Freeform 14"/>
              <p:cNvSpPr>
                <a:spLocks noChangeAspect="1"/>
              </p:cNvSpPr>
              <p:nvPr userDrawn="1"/>
            </p:nvSpPr>
            <p:spPr bwMode="auto">
              <a:xfrm>
                <a:off x="463550" y="6403975"/>
                <a:ext cx="77788" cy="82550"/>
              </a:xfrm>
              <a:custGeom>
                <a:avLst/>
                <a:gdLst>
                  <a:gd name="T0" fmla="*/ 94 w 94"/>
                  <a:gd name="T1" fmla="*/ 86 h 100"/>
                  <a:gd name="T2" fmla="*/ 91 w 94"/>
                  <a:gd name="T3" fmla="*/ 92 h 100"/>
                  <a:gd name="T4" fmla="*/ 75 w 94"/>
                  <a:gd name="T5" fmla="*/ 98 h 100"/>
                  <a:gd name="T6" fmla="*/ 57 w 94"/>
                  <a:gd name="T7" fmla="*/ 100 h 100"/>
                  <a:gd name="T8" fmla="*/ 37 w 94"/>
                  <a:gd name="T9" fmla="*/ 97 h 100"/>
                  <a:gd name="T10" fmla="*/ 21 w 94"/>
                  <a:gd name="T11" fmla="*/ 89 h 100"/>
                  <a:gd name="T12" fmla="*/ 9 w 94"/>
                  <a:gd name="T13" fmla="*/ 78 h 100"/>
                  <a:gd name="T14" fmla="*/ 2 w 94"/>
                  <a:gd name="T15" fmla="*/ 65 h 100"/>
                  <a:gd name="T16" fmla="*/ 0 w 94"/>
                  <a:gd name="T17" fmla="*/ 50 h 100"/>
                  <a:gd name="T18" fmla="*/ 16 w 94"/>
                  <a:gd name="T19" fmla="*/ 14 h 100"/>
                  <a:gd name="T20" fmla="*/ 59 w 94"/>
                  <a:gd name="T21" fmla="*/ 0 h 100"/>
                  <a:gd name="T22" fmla="*/ 71 w 94"/>
                  <a:gd name="T23" fmla="*/ 1 h 100"/>
                  <a:gd name="T24" fmla="*/ 84 w 94"/>
                  <a:gd name="T25" fmla="*/ 3 h 100"/>
                  <a:gd name="T26" fmla="*/ 94 w 94"/>
                  <a:gd name="T27" fmla="*/ 6 h 100"/>
                  <a:gd name="T28" fmla="*/ 91 w 94"/>
                  <a:gd name="T29" fmla="*/ 13 h 100"/>
                  <a:gd name="T30" fmla="*/ 90 w 94"/>
                  <a:gd name="T31" fmla="*/ 26 h 100"/>
                  <a:gd name="T32" fmla="*/ 85 w 94"/>
                  <a:gd name="T33" fmla="*/ 26 h 100"/>
                  <a:gd name="T34" fmla="*/ 85 w 94"/>
                  <a:gd name="T35" fmla="*/ 18 h 100"/>
                  <a:gd name="T36" fmla="*/ 78 w 94"/>
                  <a:gd name="T37" fmla="*/ 9 h 100"/>
                  <a:gd name="T38" fmla="*/ 57 w 94"/>
                  <a:gd name="T39" fmla="*/ 5 h 100"/>
                  <a:gd name="T40" fmla="*/ 40 w 94"/>
                  <a:gd name="T41" fmla="*/ 8 h 100"/>
                  <a:gd name="T42" fmla="*/ 28 w 94"/>
                  <a:gd name="T43" fmla="*/ 15 h 100"/>
                  <a:gd name="T44" fmla="*/ 19 w 94"/>
                  <a:gd name="T45" fmla="*/ 28 h 100"/>
                  <a:gd name="T46" fmla="*/ 16 w 94"/>
                  <a:gd name="T47" fmla="*/ 47 h 100"/>
                  <a:gd name="T48" fmla="*/ 29 w 94"/>
                  <a:gd name="T49" fmla="*/ 80 h 100"/>
                  <a:gd name="T50" fmla="*/ 63 w 94"/>
                  <a:gd name="T51" fmla="*/ 92 h 100"/>
                  <a:gd name="T52" fmla="*/ 81 w 94"/>
                  <a:gd name="T53" fmla="*/ 90 h 100"/>
                  <a:gd name="T54" fmla="*/ 92 w 94"/>
                  <a:gd name="T55" fmla="*/ 84 h 100"/>
                  <a:gd name="T56" fmla="*/ 94 w 94"/>
                  <a:gd name="T57" fmla="*/ 86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4" h="100">
                    <a:moveTo>
                      <a:pt x="94" y="86"/>
                    </a:moveTo>
                    <a:cubicBezTo>
                      <a:pt x="91" y="92"/>
                      <a:pt x="91" y="92"/>
                      <a:pt x="91" y="92"/>
                    </a:cubicBezTo>
                    <a:cubicBezTo>
                      <a:pt x="85" y="95"/>
                      <a:pt x="80" y="97"/>
                      <a:pt x="75" y="98"/>
                    </a:cubicBezTo>
                    <a:cubicBezTo>
                      <a:pt x="69" y="99"/>
                      <a:pt x="64" y="100"/>
                      <a:pt x="57" y="100"/>
                    </a:cubicBezTo>
                    <a:cubicBezTo>
                      <a:pt x="50" y="100"/>
                      <a:pt x="43" y="99"/>
                      <a:pt x="37" y="97"/>
                    </a:cubicBezTo>
                    <a:cubicBezTo>
                      <a:pt x="31" y="95"/>
                      <a:pt x="25" y="93"/>
                      <a:pt x="21" y="89"/>
                    </a:cubicBezTo>
                    <a:cubicBezTo>
                      <a:pt x="16" y="86"/>
                      <a:pt x="12" y="83"/>
                      <a:pt x="9" y="78"/>
                    </a:cubicBezTo>
                    <a:cubicBezTo>
                      <a:pt x="6" y="74"/>
                      <a:pt x="4" y="70"/>
                      <a:pt x="2" y="65"/>
                    </a:cubicBezTo>
                    <a:cubicBezTo>
                      <a:pt x="1" y="61"/>
                      <a:pt x="0" y="55"/>
                      <a:pt x="0" y="50"/>
                    </a:cubicBezTo>
                    <a:cubicBezTo>
                      <a:pt x="0" y="35"/>
                      <a:pt x="5" y="24"/>
                      <a:pt x="16" y="14"/>
                    </a:cubicBezTo>
                    <a:cubicBezTo>
                      <a:pt x="26" y="5"/>
                      <a:pt x="41" y="0"/>
                      <a:pt x="59" y="0"/>
                    </a:cubicBezTo>
                    <a:cubicBezTo>
                      <a:pt x="63" y="0"/>
                      <a:pt x="67" y="0"/>
                      <a:pt x="71" y="1"/>
                    </a:cubicBezTo>
                    <a:cubicBezTo>
                      <a:pt x="74" y="1"/>
                      <a:pt x="79" y="2"/>
                      <a:pt x="84" y="3"/>
                    </a:cubicBezTo>
                    <a:cubicBezTo>
                      <a:pt x="89" y="5"/>
                      <a:pt x="92" y="6"/>
                      <a:pt x="94" y="6"/>
                    </a:cubicBezTo>
                    <a:cubicBezTo>
                      <a:pt x="93" y="8"/>
                      <a:pt x="92" y="11"/>
                      <a:pt x="91" y="13"/>
                    </a:cubicBezTo>
                    <a:cubicBezTo>
                      <a:pt x="91" y="17"/>
                      <a:pt x="90" y="21"/>
                      <a:pt x="90" y="26"/>
                    </a:cubicBezTo>
                    <a:cubicBezTo>
                      <a:pt x="85" y="26"/>
                      <a:pt x="85" y="26"/>
                      <a:pt x="85" y="26"/>
                    </a:cubicBezTo>
                    <a:cubicBezTo>
                      <a:pt x="85" y="18"/>
                      <a:pt x="85" y="18"/>
                      <a:pt x="85" y="18"/>
                    </a:cubicBezTo>
                    <a:cubicBezTo>
                      <a:pt x="85" y="14"/>
                      <a:pt x="82" y="11"/>
                      <a:pt x="78" y="9"/>
                    </a:cubicBezTo>
                    <a:cubicBezTo>
                      <a:pt x="73" y="6"/>
                      <a:pt x="66" y="5"/>
                      <a:pt x="57" y="5"/>
                    </a:cubicBezTo>
                    <a:cubicBezTo>
                      <a:pt x="51" y="5"/>
                      <a:pt x="45" y="6"/>
                      <a:pt x="40" y="8"/>
                    </a:cubicBezTo>
                    <a:cubicBezTo>
                      <a:pt x="36" y="9"/>
                      <a:pt x="31" y="12"/>
                      <a:pt x="28" y="15"/>
                    </a:cubicBezTo>
                    <a:cubicBezTo>
                      <a:pt x="24" y="18"/>
                      <a:pt x="21" y="23"/>
                      <a:pt x="19" y="28"/>
                    </a:cubicBezTo>
                    <a:cubicBezTo>
                      <a:pt x="17" y="33"/>
                      <a:pt x="16" y="39"/>
                      <a:pt x="16" y="47"/>
                    </a:cubicBezTo>
                    <a:cubicBezTo>
                      <a:pt x="16" y="61"/>
                      <a:pt x="20" y="72"/>
                      <a:pt x="29" y="80"/>
                    </a:cubicBezTo>
                    <a:cubicBezTo>
                      <a:pt x="37" y="88"/>
                      <a:pt x="49" y="92"/>
                      <a:pt x="63" y="92"/>
                    </a:cubicBezTo>
                    <a:cubicBezTo>
                      <a:pt x="70" y="92"/>
                      <a:pt x="76" y="91"/>
                      <a:pt x="81" y="90"/>
                    </a:cubicBezTo>
                    <a:cubicBezTo>
                      <a:pt x="85" y="89"/>
                      <a:pt x="89" y="87"/>
                      <a:pt x="92" y="84"/>
                    </a:cubicBezTo>
                    <a:lnTo>
                      <a:pt x="94" y="8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" name="Freeform 15"/>
              <p:cNvSpPr>
                <a:spLocks noChangeAspect="1"/>
              </p:cNvSpPr>
              <p:nvPr userDrawn="1"/>
            </p:nvSpPr>
            <p:spPr bwMode="auto">
              <a:xfrm>
                <a:off x="120650" y="6403975"/>
                <a:ext cx="77788" cy="82550"/>
              </a:xfrm>
              <a:custGeom>
                <a:avLst/>
                <a:gdLst>
                  <a:gd name="T0" fmla="*/ 94 w 94"/>
                  <a:gd name="T1" fmla="*/ 86 h 100"/>
                  <a:gd name="T2" fmla="*/ 91 w 94"/>
                  <a:gd name="T3" fmla="*/ 92 h 100"/>
                  <a:gd name="T4" fmla="*/ 75 w 94"/>
                  <a:gd name="T5" fmla="*/ 98 h 100"/>
                  <a:gd name="T6" fmla="*/ 57 w 94"/>
                  <a:gd name="T7" fmla="*/ 100 h 100"/>
                  <a:gd name="T8" fmla="*/ 37 w 94"/>
                  <a:gd name="T9" fmla="*/ 97 h 100"/>
                  <a:gd name="T10" fmla="*/ 21 w 94"/>
                  <a:gd name="T11" fmla="*/ 89 h 100"/>
                  <a:gd name="T12" fmla="*/ 9 w 94"/>
                  <a:gd name="T13" fmla="*/ 78 h 100"/>
                  <a:gd name="T14" fmla="*/ 2 w 94"/>
                  <a:gd name="T15" fmla="*/ 65 h 100"/>
                  <a:gd name="T16" fmla="*/ 0 w 94"/>
                  <a:gd name="T17" fmla="*/ 50 h 100"/>
                  <a:gd name="T18" fmla="*/ 16 w 94"/>
                  <a:gd name="T19" fmla="*/ 14 h 100"/>
                  <a:gd name="T20" fmla="*/ 59 w 94"/>
                  <a:gd name="T21" fmla="*/ 0 h 100"/>
                  <a:gd name="T22" fmla="*/ 71 w 94"/>
                  <a:gd name="T23" fmla="*/ 1 h 100"/>
                  <a:gd name="T24" fmla="*/ 84 w 94"/>
                  <a:gd name="T25" fmla="*/ 3 h 100"/>
                  <a:gd name="T26" fmla="*/ 94 w 94"/>
                  <a:gd name="T27" fmla="*/ 6 h 100"/>
                  <a:gd name="T28" fmla="*/ 91 w 94"/>
                  <a:gd name="T29" fmla="*/ 13 h 100"/>
                  <a:gd name="T30" fmla="*/ 90 w 94"/>
                  <a:gd name="T31" fmla="*/ 26 h 100"/>
                  <a:gd name="T32" fmla="*/ 86 w 94"/>
                  <a:gd name="T33" fmla="*/ 26 h 100"/>
                  <a:gd name="T34" fmla="*/ 85 w 94"/>
                  <a:gd name="T35" fmla="*/ 18 h 100"/>
                  <a:gd name="T36" fmla="*/ 78 w 94"/>
                  <a:gd name="T37" fmla="*/ 9 h 100"/>
                  <a:gd name="T38" fmla="*/ 57 w 94"/>
                  <a:gd name="T39" fmla="*/ 5 h 100"/>
                  <a:gd name="T40" fmla="*/ 40 w 94"/>
                  <a:gd name="T41" fmla="*/ 8 h 100"/>
                  <a:gd name="T42" fmla="*/ 28 w 94"/>
                  <a:gd name="T43" fmla="*/ 15 h 100"/>
                  <a:gd name="T44" fmla="*/ 19 w 94"/>
                  <a:gd name="T45" fmla="*/ 28 h 100"/>
                  <a:gd name="T46" fmla="*/ 16 w 94"/>
                  <a:gd name="T47" fmla="*/ 47 h 100"/>
                  <a:gd name="T48" fmla="*/ 29 w 94"/>
                  <a:gd name="T49" fmla="*/ 80 h 100"/>
                  <a:gd name="T50" fmla="*/ 63 w 94"/>
                  <a:gd name="T51" fmla="*/ 92 h 100"/>
                  <a:gd name="T52" fmla="*/ 81 w 94"/>
                  <a:gd name="T53" fmla="*/ 90 h 100"/>
                  <a:gd name="T54" fmla="*/ 92 w 94"/>
                  <a:gd name="T55" fmla="*/ 84 h 100"/>
                  <a:gd name="T56" fmla="*/ 94 w 94"/>
                  <a:gd name="T57" fmla="*/ 86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4" h="100">
                    <a:moveTo>
                      <a:pt x="94" y="86"/>
                    </a:moveTo>
                    <a:cubicBezTo>
                      <a:pt x="91" y="92"/>
                      <a:pt x="91" y="92"/>
                      <a:pt x="91" y="92"/>
                    </a:cubicBezTo>
                    <a:cubicBezTo>
                      <a:pt x="85" y="95"/>
                      <a:pt x="80" y="97"/>
                      <a:pt x="75" y="98"/>
                    </a:cubicBezTo>
                    <a:cubicBezTo>
                      <a:pt x="69" y="99"/>
                      <a:pt x="64" y="100"/>
                      <a:pt x="57" y="100"/>
                    </a:cubicBezTo>
                    <a:cubicBezTo>
                      <a:pt x="50" y="100"/>
                      <a:pt x="43" y="99"/>
                      <a:pt x="37" y="97"/>
                    </a:cubicBezTo>
                    <a:cubicBezTo>
                      <a:pt x="31" y="95"/>
                      <a:pt x="25" y="93"/>
                      <a:pt x="21" y="89"/>
                    </a:cubicBezTo>
                    <a:cubicBezTo>
                      <a:pt x="16" y="86"/>
                      <a:pt x="12" y="83"/>
                      <a:pt x="9" y="78"/>
                    </a:cubicBezTo>
                    <a:cubicBezTo>
                      <a:pt x="6" y="74"/>
                      <a:pt x="4" y="70"/>
                      <a:pt x="2" y="65"/>
                    </a:cubicBezTo>
                    <a:cubicBezTo>
                      <a:pt x="1" y="61"/>
                      <a:pt x="0" y="55"/>
                      <a:pt x="0" y="50"/>
                    </a:cubicBezTo>
                    <a:cubicBezTo>
                      <a:pt x="0" y="35"/>
                      <a:pt x="5" y="24"/>
                      <a:pt x="16" y="14"/>
                    </a:cubicBezTo>
                    <a:cubicBezTo>
                      <a:pt x="26" y="5"/>
                      <a:pt x="41" y="0"/>
                      <a:pt x="59" y="0"/>
                    </a:cubicBezTo>
                    <a:cubicBezTo>
                      <a:pt x="63" y="0"/>
                      <a:pt x="67" y="0"/>
                      <a:pt x="71" y="1"/>
                    </a:cubicBezTo>
                    <a:cubicBezTo>
                      <a:pt x="74" y="1"/>
                      <a:pt x="79" y="2"/>
                      <a:pt x="84" y="3"/>
                    </a:cubicBezTo>
                    <a:cubicBezTo>
                      <a:pt x="89" y="5"/>
                      <a:pt x="92" y="6"/>
                      <a:pt x="94" y="6"/>
                    </a:cubicBezTo>
                    <a:cubicBezTo>
                      <a:pt x="93" y="8"/>
                      <a:pt x="92" y="11"/>
                      <a:pt x="91" y="13"/>
                    </a:cubicBezTo>
                    <a:cubicBezTo>
                      <a:pt x="91" y="17"/>
                      <a:pt x="90" y="21"/>
                      <a:pt x="90" y="26"/>
                    </a:cubicBezTo>
                    <a:cubicBezTo>
                      <a:pt x="86" y="26"/>
                      <a:pt x="86" y="26"/>
                      <a:pt x="86" y="26"/>
                    </a:cubicBezTo>
                    <a:cubicBezTo>
                      <a:pt x="85" y="18"/>
                      <a:pt x="85" y="18"/>
                      <a:pt x="85" y="18"/>
                    </a:cubicBezTo>
                    <a:cubicBezTo>
                      <a:pt x="85" y="14"/>
                      <a:pt x="82" y="11"/>
                      <a:pt x="78" y="9"/>
                    </a:cubicBezTo>
                    <a:cubicBezTo>
                      <a:pt x="73" y="6"/>
                      <a:pt x="66" y="5"/>
                      <a:pt x="57" y="5"/>
                    </a:cubicBezTo>
                    <a:cubicBezTo>
                      <a:pt x="51" y="5"/>
                      <a:pt x="45" y="6"/>
                      <a:pt x="40" y="8"/>
                    </a:cubicBezTo>
                    <a:cubicBezTo>
                      <a:pt x="36" y="9"/>
                      <a:pt x="31" y="12"/>
                      <a:pt x="28" y="15"/>
                    </a:cubicBezTo>
                    <a:cubicBezTo>
                      <a:pt x="24" y="18"/>
                      <a:pt x="21" y="23"/>
                      <a:pt x="19" y="28"/>
                    </a:cubicBezTo>
                    <a:cubicBezTo>
                      <a:pt x="17" y="33"/>
                      <a:pt x="16" y="39"/>
                      <a:pt x="16" y="47"/>
                    </a:cubicBezTo>
                    <a:cubicBezTo>
                      <a:pt x="16" y="61"/>
                      <a:pt x="20" y="72"/>
                      <a:pt x="29" y="80"/>
                    </a:cubicBezTo>
                    <a:cubicBezTo>
                      <a:pt x="37" y="88"/>
                      <a:pt x="49" y="92"/>
                      <a:pt x="63" y="92"/>
                    </a:cubicBezTo>
                    <a:cubicBezTo>
                      <a:pt x="70" y="92"/>
                      <a:pt x="76" y="91"/>
                      <a:pt x="81" y="90"/>
                    </a:cubicBezTo>
                    <a:cubicBezTo>
                      <a:pt x="85" y="89"/>
                      <a:pt x="89" y="87"/>
                      <a:pt x="92" y="84"/>
                    </a:cubicBezTo>
                    <a:lnTo>
                      <a:pt x="94" y="8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" name="Freeform 16"/>
              <p:cNvSpPr>
                <a:spLocks noChangeAspect="1"/>
              </p:cNvSpPr>
              <p:nvPr userDrawn="1"/>
            </p:nvSpPr>
            <p:spPr bwMode="auto">
              <a:xfrm>
                <a:off x="153988" y="6300788"/>
                <a:ext cx="106363" cy="79375"/>
              </a:xfrm>
              <a:custGeom>
                <a:avLst/>
                <a:gdLst>
                  <a:gd name="T0" fmla="*/ 0 w 130"/>
                  <a:gd name="T1" fmla="*/ 4 h 97"/>
                  <a:gd name="T2" fmla="*/ 0 w 130"/>
                  <a:gd name="T3" fmla="*/ 0 h 97"/>
                  <a:gd name="T4" fmla="*/ 14 w 130"/>
                  <a:gd name="T5" fmla="*/ 0 h 97"/>
                  <a:gd name="T6" fmla="*/ 27 w 130"/>
                  <a:gd name="T7" fmla="*/ 0 h 97"/>
                  <a:gd name="T8" fmla="*/ 38 w 130"/>
                  <a:gd name="T9" fmla="*/ 24 h 97"/>
                  <a:gd name="T10" fmla="*/ 65 w 130"/>
                  <a:gd name="T11" fmla="*/ 76 h 97"/>
                  <a:gd name="T12" fmla="*/ 89 w 130"/>
                  <a:gd name="T13" fmla="*/ 28 h 97"/>
                  <a:gd name="T14" fmla="*/ 102 w 130"/>
                  <a:gd name="T15" fmla="*/ 0 h 97"/>
                  <a:gd name="T16" fmla="*/ 115 w 130"/>
                  <a:gd name="T17" fmla="*/ 0 h 97"/>
                  <a:gd name="T18" fmla="*/ 130 w 130"/>
                  <a:gd name="T19" fmla="*/ 0 h 97"/>
                  <a:gd name="T20" fmla="*/ 130 w 130"/>
                  <a:gd name="T21" fmla="*/ 4 h 97"/>
                  <a:gd name="T22" fmla="*/ 120 w 130"/>
                  <a:gd name="T23" fmla="*/ 5 h 97"/>
                  <a:gd name="T24" fmla="*/ 118 w 130"/>
                  <a:gd name="T25" fmla="*/ 7 h 97"/>
                  <a:gd name="T26" fmla="*/ 117 w 130"/>
                  <a:gd name="T27" fmla="*/ 13 h 97"/>
                  <a:gd name="T28" fmla="*/ 116 w 130"/>
                  <a:gd name="T29" fmla="*/ 32 h 97"/>
                  <a:gd name="T30" fmla="*/ 116 w 130"/>
                  <a:gd name="T31" fmla="*/ 63 h 97"/>
                  <a:gd name="T32" fmla="*/ 117 w 130"/>
                  <a:gd name="T33" fmla="*/ 81 h 97"/>
                  <a:gd name="T34" fmla="*/ 118 w 130"/>
                  <a:gd name="T35" fmla="*/ 89 h 97"/>
                  <a:gd name="T36" fmla="*/ 120 w 130"/>
                  <a:gd name="T37" fmla="*/ 90 h 97"/>
                  <a:gd name="T38" fmla="*/ 130 w 130"/>
                  <a:gd name="T39" fmla="*/ 91 h 97"/>
                  <a:gd name="T40" fmla="*/ 130 w 130"/>
                  <a:gd name="T41" fmla="*/ 95 h 97"/>
                  <a:gd name="T42" fmla="*/ 110 w 130"/>
                  <a:gd name="T43" fmla="*/ 95 h 97"/>
                  <a:gd name="T44" fmla="*/ 89 w 130"/>
                  <a:gd name="T45" fmla="*/ 95 h 97"/>
                  <a:gd name="T46" fmla="*/ 89 w 130"/>
                  <a:gd name="T47" fmla="*/ 91 h 97"/>
                  <a:gd name="T48" fmla="*/ 100 w 130"/>
                  <a:gd name="T49" fmla="*/ 90 h 97"/>
                  <a:gd name="T50" fmla="*/ 102 w 130"/>
                  <a:gd name="T51" fmla="*/ 89 h 97"/>
                  <a:gd name="T52" fmla="*/ 103 w 130"/>
                  <a:gd name="T53" fmla="*/ 82 h 97"/>
                  <a:gd name="T54" fmla="*/ 103 w 130"/>
                  <a:gd name="T55" fmla="*/ 63 h 97"/>
                  <a:gd name="T56" fmla="*/ 103 w 130"/>
                  <a:gd name="T57" fmla="*/ 14 h 97"/>
                  <a:gd name="T58" fmla="*/ 79 w 130"/>
                  <a:gd name="T59" fmla="*/ 62 h 97"/>
                  <a:gd name="T60" fmla="*/ 70 w 130"/>
                  <a:gd name="T61" fmla="*/ 81 h 97"/>
                  <a:gd name="T62" fmla="*/ 63 w 130"/>
                  <a:gd name="T63" fmla="*/ 97 h 97"/>
                  <a:gd name="T64" fmla="*/ 60 w 130"/>
                  <a:gd name="T65" fmla="*/ 97 h 97"/>
                  <a:gd name="T66" fmla="*/ 59 w 130"/>
                  <a:gd name="T67" fmla="*/ 93 h 97"/>
                  <a:gd name="T68" fmla="*/ 54 w 130"/>
                  <a:gd name="T69" fmla="*/ 83 h 97"/>
                  <a:gd name="T70" fmla="*/ 20 w 130"/>
                  <a:gd name="T71" fmla="*/ 16 h 97"/>
                  <a:gd name="T72" fmla="*/ 20 w 130"/>
                  <a:gd name="T73" fmla="*/ 63 h 97"/>
                  <a:gd name="T74" fmla="*/ 20 w 130"/>
                  <a:gd name="T75" fmla="*/ 81 h 97"/>
                  <a:gd name="T76" fmla="*/ 22 w 130"/>
                  <a:gd name="T77" fmla="*/ 89 h 97"/>
                  <a:gd name="T78" fmla="*/ 24 w 130"/>
                  <a:gd name="T79" fmla="*/ 90 h 97"/>
                  <a:gd name="T80" fmla="*/ 34 w 130"/>
                  <a:gd name="T81" fmla="*/ 91 h 97"/>
                  <a:gd name="T82" fmla="*/ 34 w 130"/>
                  <a:gd name="T83" fmla="*/ 95 h 97"/>
                  <a:gd name="T84" fmla="*/ 17 w 130"/>
                  <a:gd name="T85" fmla="*/ 95 h 97"/>
                  <a:gd name="T86" fmla="*/ 0 w 130"/>
                  <a:gd name="T87" fmla="*/ 95 h 97"/>
                  <a:gd name="T88" fmla="*/ 0 w 130"/>
                  <a:gd name="T89" fmla="*/ 91 h 97"/>
                  <a:gd name="T90" fmla="*/ 10 w 130"/>
                  <a:gd name="T91" fmla="*/ 90 h 97"/>
                  <a:gd name="T92" fmla="*/ 12 w 130"/>
                  <a:gd name="T93" fmla="*/ 89 h 97"/>
                  <a:gd name="T94" fmla="*/ 13 w 130"/>
                  <a:gd name="T95" fmla="*/ 82 h 97"/>
                  <a:gd name="T96" fmla="*/ 14 w 130"/>
                  <a:gd name="T97" fmla="*/ 63 h 97"/>
                  <a:gd name="T98" fmla="*/ 14 w 130"/>
                  <a:gd name="T99" fmla="*/ 32 h 97"/>
                  <a:gd name="T100" fmla="*/ 13 w 130"/>
                  <a:gd name="T101" fmla="*/ 14 h 97"/>
                  <a:gd name="T102" fmla="*/ 12 w 130"/>
                  <a:gd name="T103" fmla="*/ 7 h 97"/>
                  <a:gd name="T104" fmla="*/ 10 w 130"/>
                  <a:gd name="T105" fmla="*/ 5 h 97"/>
                  <a:gd name="T106" fmla="*/ 0 w 130"/>
                  <a:gd name="T107" fmla="*/ 4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30" h="97">
                    <a:moveTo>
                      <a:pt x="0" y="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9" y="0"/>
                      <a:pt x="14" y="0"/>
                    </a:cubicBezTo>
                    <a:cubicBezTo>
                      <a:pt x="18" y="0"/>
                      <a:pt x="23" y="0"/>
                      <a:pt x="27" y="0"/>
                    </a:cubicBezTo>
                    <a:cubicBezTo>
                      <a:pt x="31" y="9"/>
                      <a:pt x="35" y="17"/>
                      <a:pt x="38" y="24"/>
                    </a:cubicBezTo>
                    <a:cubicBezTo>
                      <a:pt x="65" y="76"/>
                      <a:pt x="65" y="76"/>
                      <a:pt x="65" y="76"/>
                    </a:cubicBezTo>
                    <a:cubicBezTo>
                      <a:pt x="89" y="28"/>
                      <a:pt x="89" y="28"/>
                      <a:pt x="89" y="28"/>
                    </a:cubicBezTo>
                    <a:cubicBezTo>
                      <a:pt x="96" y="15"/>
                      <a:pt x="100" y="5"/>
                      <a:pt x="102" y="0"/>
                    </a:cubicBezTo>
                    <a:cubicBezTo>
                      <a:pt x="107" y="0"/>
                      <a:pt x="112" y="0"/>
                      <a:pt x="115" y="0"/>
                    </a:cubicBezTo>
                    <a:cubicBezTo>
                      <a:pt x="118" y="0"/>
                      <a:pt x="123" y="0"/>
                      <a:pt x="130" y="0"/>
                    </a:cubicBezTo>
                    <a:cubicBezTo>
                      <a:pt x="130" y="4"/>
                      <a:pt x="130" y="4"/>
                      <a:pt x="130" y="4"/>
                    </a:cubicBezTo>
                    <a:cubicBezTo>
                      <a:pt x="125" y="4"/>
                      <a:pt x="121" y="5"/>
                      <a:pt x="120" y="5"/>
                    </a:cubicBezTo>
                    <a:cubicBezTo>
                      <a:pt x="119" y="5"/>
                      <a:pt x="118" y="6"/>
                      <a:pt x="118" y="7"/>
                    </a:cubicBezTo>
                    <a:cubicBezTo>
                      <a:pt x="117" y="8"/>
                      <a:pt x="117" y="10"/>
                      <a:pt x="117" y="13"/>
                    </a:cubicBezTo>
                    <a:cubicBezTo>
                      <a:pt x="116" y="14"/>
                      <a:pt x="116" y="20"/>
                      <a:pt x="116" y="32"/>
                    </a:cubicBezTo>
                    <a:cubicBezTo>
                      <a:pt x="116" y="63"/>
                      <a:pt x="116" y="63"/>
                      <a:pt x="116" y="63"/>
                    </a:cubicBezTo>
                    <a:cubicBezTo>
                      <a:pt x="116" y="69"/>
                      <a:pt x="116" y="75"/>
                      <a:pt x="117" y="81"/>
                    </a:cubicBezTo>
                    <a:cubicBezTo>
                      <a:pt x="117" y="85"/>
                      <a:pt x="117" y="88"/>
                      <a:pt x="118" y="89"/>
                    </a:cubicBezTo>
                    <a:cubicBezTo>
                      <a:pt x="118" y="89"/>
                      <a:pt x="119" y="90"/>
                      <a:pt x="120" y="90"/>
                    </a:cubicBezTo>
                    <a:cubicBezTo>
                      <a:pt x="121" y="91"/>
                      <a:pt x="125" y="91"/>
                      <a:pt x="130" y="91"/>
                    </a:cubicBezTo>
                    <a:cubicBezTo>
                      <a:pt x="130" y="95"/>
                      <a:pt x="130" y="95"/>
                      <a:pt x="130" y="95"/>
                    </a:cubicBezTo>
                    <a:cubicBezTo>
                      <a:pt x="121" y="95"/>
                      <a:pt x="114" y="95"/>
                      <a:pt x="110" y="95"/>
                    </a:cubicBezTo>
                    <a:cubicBezTo>
                      <a:pt x="107" y="95"/>
                      <a:pt x="100" y="95"/>
                      <a:pt x="89" y="95"/>
                    </a:cubicBezTo>
                    <a:cubicBezTo>
                      <a:pt x="89" y="91"/>
                      <a:pt x="89" y="91"/>
                      <a:pt x="89" y="91"/>
                    </a:cubicBezTo>
                    <a:cubicBezTo>
                      <a:pt x="95" y="91"/>
                      <a:pt x="98" y="91"/>
                      <a:pt x="100" y="90"/>
                    </a:cubicBezTo>
                    <a:cubicBezTo>
                      <a:pt x="101" y="90"/>
                      <a:pt x="102" y="89"/>
                      <a:pt x="102" y="89"/>
                    </a:cubicBezTo>
                    <a:cubicBezTo>
                      <a:pt x="103" y="88"/>
                      <a:pt x="103" y="86"/>
                      <a:pt x="103" y="82"/>
                    </a:cubicBezTo>
                    <a:cubicBezTo>
                      <a:pt x="103" y="81"/>
                      <a:pt x="103" y="75"/>
                      <a:pt x="103" y="63"/>
                    </a:cubicBezTo>
                    <a:cubicBezTo>
                      <a:pt x="103" y="14"/>
                      <a:pt x="103" y="14"/>
                      <a:pt x="103" y="14"/>
                    </a:cubicBezTo>
                    <a:cubicBezTo>
                      <a:pt x="79" y="62"/>
                      <a:pt x="79" y="62"/>
                      <a:pt x="79" y="62"/>
                    </a:cubicBezTo>
                    <a:cubicBezTo>
                      <a:pt x="75" y="70"/>
                      <a:pt x="72" y="76"/>
                      <a:pt x="70" y="81"/>
                    </a:cubicBezTo>
                    <a:cubicBezTo>
                      <a:pt x="69" y="84"/>
                      <a:pt x="66" y="89"/>
                      <a:pt x="63" y="97"/>
                    </a:cubicBezTo>
                    <a:cubicBezTo>
                      <a:pt x="60" y="97"/>
                      <a:pt x="60" y="97"/>
                      <a:pt x="60" y="97"/>
                    </a:cubicBezTo>
                    <a:cubicBezTo>
                      <a:pt x="60" y="95"/>
                      <a:pt x="59" y="94"/>
                      <a:pt x="59" y="93"/>
                    </a:cubicBezTo>
                    <a:cubicBezTo>
                      <a:pt x="54" y="83"/>
                      <a:pt x="54" y="83"/>
                      <a:pt x="54" y="83"/>
                    </a:cubicBezTo>
                    <a:cubicBezTo>
                      <a:pt x="20" y="16"/>
                      <a:pt x="20" y="16"/>
                      <a:pt x="20" y="16"/>
                    </a:cubicBezTo>
                    <a:cubicBezTo>
                      <a:pt x="20" y="63"/>
                      <a:pt x="20" y="63"/>
                      <a:pt x="20" y="63"/>
                    </a:cubicBezTo>
                    <a:cubicBezTo>
                      <a:pt x="20" y="69"/>
                      <a:pt x="20" y="75"/>
                      <a:pt x="20" y="81"/>
                    </a:cubicBezTo>
                    <a:cubicBezTo>
                      <a:pt x="21" y="85"/>
                      <a:pt x="21" y="88"/>
                      <a:pt x="22" y="89"/>
                    </a:cubicBezTo>
                    <a:cubicBezTo>
                      <a:pt x="22" y="89"/>
                      <a:pt x="23" y="90"/>
                      <a:pt x="24" y="90"/>
                    </a:cubicBezTo>
                    <a:cubicBezTo>
                      <a:pt x="25" y="91"/>
                      <a:pt x="29" y="91"/>
                      <a:pt x="34" y="91"/>
                    </a:cubicBezTo>
                    <a:cubicBezTo>
                      <a:pt x="34" y="95"/>
                      <a:pt x="34" y="95"/>
                      <a:pt x="34" y="95"/>
                    </a:cubicBezTo>
                    <a:cubicBezTo>
                      <a:pt x="17" y="95"/>
                      <a:pt x="17" y="95"/>
                      <a:pt x="17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5" y="91"/>
                      <a:pt x="8" y="91"/>
                      <a:pt x="10" y="90"/>
                    </a:cubicBezTo>
                    <a:cubicBezTo>
                      <a:pt x="11" y="90"/>
                      <a:pt x="12" y="89"/>
                      <a:pt x="12" y="89"/>
                    </a:cubicBezTo>
                    <a:cubicBezTo>
                      <a:pt x="13" y="88"/>
                      <a:pt x="13" y="86"/>
                      <a:pt x="13" y="82"/>
                    </a:cubicBezTo>
                    <a:cubicBezTo>
                      <a:pt x="13" y="81"/>
                      <a:pt x="13" y="75"/>
                      <a:pt x="14" y="63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26"/>
                      <a:pt x="13" y="20"/>
                      <a:pt x="13" y="14"/>
                    </a:cubicBezTo>
                    <a:cubicBezTo>
                      <a:pt x="13" y="10"/>
                      <a:pt x="13" y="8"/>
                      <a:pt x="12" y="7"/>
                    </a:cubicBezTo>
                    <a:cubicBezTo>
                      <a:pt x="12" y="6"/>
                      <a:pt x="11" y="5"/>
                      <a:pt x="10" y="5"/>
                    </a:cubicBezTo>
                    <a:cubicBezTo>
                      <a:pt x="8" y="5"/>
                      <a:pt x="5" y="4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" name="Freeform 17"/>
              <p:cNvSpPr>
                <a:spLocks noChangeAspect="1" noEditPoints="1"/>
              </p:cNvSpPr>
              <p:nvPr userDrawn="1"/>
            </p:nvSpPr>
            <p:spPr bwMode="auto">
              <a:xfrm>
                <a:off x="265113" y="6299200"/>
                <a:ext cx="87313" cy="79375"/>
              </a:xfrm>
              <a:custGeom>
                <a:avLst/>
                <a:gdLst>
                  <a:gd name="T0" fmla="*/ 15 w 107"/>
                  <a:gd name="T1" fmla="*/ 96 h 96"/>
                  <a:gd name="T2" fmla="*/ 33 w 107"/>
                  <a:gd name="T3" fmla="*/ 96 h 96"/>
                  <a:gd name="T4" fmla="*/ 33 w 107"/>
                  <a:gd name="T5" fmla="*/ 92 h 96"/>
                  <a:gd name="T6" fmla="*/ 24 w 107"/>
                  <a:gd name="T7" fmla="*/ 92 h 96"/>
                  <a:gd name="T8" fmla="*/ 21 w 107"/>
                  <a:gd name="T9" fmla="*/ 90 h 96"/>
                  <a:gd name="T10" fmla="*/ 21 w 107"/>
                  <a:gd name="T11" fmla="*/ 89 h 96"/>
                  <a:gd name="T12" fmla="*/ 23 w 107"/>
                  <a:gd name="T13" fmla="*/ 82 h 96"/>
                  <a:gd name="T14" fmla="*/ 30 w 107"/>
                  <a:gd name="T15" fmla="*/ 65 h 96"/>
                  <a:gd name="T16" fmla="*/ 71 w 107"/>
                  <a:gd name="T17" fmla="*/ 65 h 96"/>
                  <a:gd name="T18" fmla="*/ 80 w 107"/>
                  <a:gd name="T19" fmla="*/ 85 h 96"/>
                  <a:gd name="T20" fmla="*/ 81 w 107"/>
                  <a:gd name="T21" fmla="*/ 89 h 96"/>
                  <a:gd name="T22" fmla="*/ 80 w 107"/>
                  <a:gd name="T23" fmla="*/ 91 h 96"/>
                  <a:gd name="T24" fmla="*/ 78 w 107"/>
                  <a:gd name="T25" fmla="*/ 92 h 96"/>
                  <a:gd name="T26" fmla="*/ 68 w 107"/>
                  <a:gd name="T27" fmla="*/ 92 h 96"/>
                  <a:gd name="T28" fmla="*/ 68 w 107"/>
                  <a:gd name="T29" fmla="*/ 96 h 96"/>
                  <a:gd name="T30" fmla="*/ 91 w 107"/>
                  <a:gd name="T31" fmla="*/ 96 h 96"/>
                  <a:gd name="T32" fmla="*/ 107 w 107"/>
                  <a:gd name="T33" fmla="*/ 96 h 96"/>
                  <a:gd name="T34" fmla="*/ 107 w 107"/>
                  <a:gd name="T35" fmla="*/ 92 h 96"/>
                  <a:gd name="T36" fmla="*/ 99 w 107"/>
                  <a:gd name="T37" fmla="*/ 91 h 96"/>
                  <a:gd name="T38" fmla="*/ 96 w 107"/>
                  <a:gd name="T39" fmla="*/ 88 h 96"/>
                  <a:gd name="T40" fmla="*/ 87 w 107"/>
                  <a:gd name="T41" fmla="*/ 68 h 96"/>
                  <a:gd name="T42" fmla="*/ 56 w 107"/>
                  <a:gd name="T43" fmla="*/ 0 h 96"/>
                  <a:gd name="T44" fmla="*/ 52 w 107"/>
                  <a:gd name="T45" fmla="*/ 0 h 96"/>
                  <a:gd name="T46" fmla="*/ 40 w 107"/>
                  <a:gd name="T47" fmla="*/ 28 h 96"/>
                  <a:gd name="T48" fmla="*/ 22 w 107"/>
                  <a:gd name="T49" fmla="*/ 66 h 96"/>
                  <a:gd name="T50" fmla="*/ 13 w 107"/>
                  <a:gd name="T51" fmla="*/ 85 h 96"/>
                  <a:gd name="T52" fmla="*/ 9 w 107"/>
                  <a:gd name="T53" fmla="*/ 90 h 96"/>
                  <a:gd name="T54" fmla="*/ 7 w 107"/>
                  <a:gd name="T55" fmla="*/ 92 h 96"/>
                  <a:gd name="T56" fmla="*/ 0 w 107"/>
                  <a:gd name="T57" fmla="*/ 92 h 96"/>
                  <a:gd name="T58" fmla="*/ 0 w 107"/>
                  <a:gd name="T59" fmla="*/ 96 h 96"/>
                  <a:gd name="T60" fmla="*/ 15 w 107"/>
                  <a:gd name="T61" fmla="*/ 96 h 96"/>
                  <a:gd name="T62" fmla="*/ 51 w 107"/>
                  <a:gd name="T63" fmla="*/ 18 h 96"/>
                  <a:gd name="T64" fmla="*/ 68 w 107"/>
                  <a:gd name="T65" fmla="*/ 59 h 96"/>
                  <a:gd name="T66" fmla="*/ 33 w 107"/>
                  <a:gd name="T67" fmla="*/ 59 h 96"/>
                  <a:gd name="T68" fmla="*/ 51 w 107"/>
                  <a:gd name="T69" fmla="*/ 18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7" h="96">
                    <a:moveTo>
                      <a:pt x="15" y="96"/>
                    </a:moveTo>
                    <a:cubicBezTo>
                      <a:pt x="19" y="96"/>
                      <a:pt x="25" y="96"/>
                      <a:pt x="33" y="96"/>
                    </a:cubicBezTo>
                    <a:cubicBezTo>
                      <a:pt x="33" y="92"/>
                      <a:pt x="33" y="92"/>
                      <a:pt x="33" y="92"/>
                    </a:cubicBezTo>
                    <a:cubicBezTo>
                      <a:pt x="28" y="92"/>
                      <a:pt x="25" y="92"/>
                      <a:pt x="24" y="92"/>
                    </a:cubicBezTo>
                    <a:cubicBezTo>
                      <a:pt x="22" y="91"/>
                      <a:pt x="22" y="91"/>
                      <a:pt x="21" y="90"/>
                    </a:cubicBezTo>
                    <a:cubicBezTo>
                      <a:pt x="21" y="90"/>
                      <a:pt x="21" y="89"/>
                      <a:pt x="21" y="89"/>
                    </a:cubicBezTo>
                    <a:cubicBezTo>
                      <a:pt x="21" y="87"/>
                      <a:pt x="21" y="85"/>
                      <a:pt x="23" y="82"/>
                    </a:cubicBezTo>
                    <a:cubicBezTo>
                      <a:pt x="30" y="65"/>
                      <a:pt x="30" y="65"/>
                      <a:pt x="30" y="65"/>
                    </a:cubicBezTo>
                    <a:cubicBezTo>
                      <a:pt x="71" y="65"/>
                      <a:pt x="71" y="65"/>
                      <a:pt x="71" y="65"/>
                    </a:cubicBezTo>
                    <a:cubicBezTo>
                      <a:pt x="80" y="85"/>
                      <a:pt x="80" y="85"/>
                      <a:pt x="80" y="85"/>
                    </a:cubicBezTo>
                    <a:cubicBezTo>
                      <a:pt x="81" y="87"/>
                      <a:pt x="81" y="88"/>
                      <a:pt x="81" y="89"/>
                    </a:cubicBezTo>
                    <a:cubicBezTo>
                      <a:pt x="81" y="90"/>
                      <a:pt x="81" y="90"/>
                      <a:pt x="80" y="91"/>
                    </a:cubicBezTo>
                    <a:cubicBezTo>
                      <a:pt x="80" y="91"/>
                      <a:pt x="79" y="91"/>
                      <a:pt x="78" y="92"/>
                    </a:cubicBezTo>
                    <a:cubicBezTo>
                      <a:pt x="77" y="92"/>
                      <a:pt x="74" y="92"/>
                      <a:pt x="68" y="92"/>
                    </a:cubicBezTo>
                    <a:cubicBezTo>
                      <a:pt x="68" y="96"/>
                      <a:pt x="68" y="96"/>
                      <a:pt x="68" y="96"/>
                    </a:cubicBezTo>
                    <a:cubicBezTo>
                      <a:pt x="91" y="96"/>
                      <a:pt x="91" y="96"/>
                      <a:pt x="91" y="96"/>
                    </a:cubicBezTo>
                    <a:cubicBezTo>
                      <a:pt x="94" y="96"/>
                      <a:pt x="99" y="96"/>
                      <a:pt x="107" y="96"/>
                    </a:cubicBezTo>
                    <a:cubicBezTo>
                      <a:pt x="107" y="92"/>
                      <a:pt x="107" y="92"/>
                      <a:pt x="107" y="92"/>
                    </a:cubicBezTo>
                    <a:cubicBezTo>
                      <a:pt x="103" y="92"/>
                      <a:pt x="100" y="92"/>
                      <a:pt x="99" y="91"/>
                    </a:cubicBezTo>
                    <a:cubicBezTo>
                      <a:pt x="98" y="91"/>
                      <a:pt x="97" y="90"/>
                      <a:pt x="96" y="88"/>
                    </a:cubicBezTo>
                    <a:cubicBezTo>
                      <a:pt x="95" y="85"/>
                      <a:pt x="92" y="79"/>
                      <a:pt x="87" y="68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46" y="14"/>
                      <a:pt x="42" y="24"/>
                      <a:pt x="40" y="28"/>
                    </a:cubicBezTo>
                    <a:cubicBezTo>
                      <a:pt x="22" y="66"/>
                      <a:pt x="22" y="66"/>
                      <a:pt x="22" y="66"/>
                    </a:cubicBezTo>
                    <a:cubicBezTo>
                      <a:pt x="17" y="77"/>
                      <a:pt x="13" y="83"/>
                      <a:pt x="13" y="85"/>
                    </a:cubicBezTo>
                    <a:cubicBezTo>
                      <a:pt x="11" y="88"/>
                      <a:pt x="10" y="90"/>
                      <a:pt x="9" y="90"/>
                    </a:cubicBezTo>
                    <a:cubicBezTo>
                      <a:pt x="8" y="91"/>
                      <a:pt x="8" y="91"/>
                      <a:pt x="7" y="92"/>
                    </a:cubicBezTo>
                    <a:cubicBezTo>
                      <a:pt x="6" y="92"/>
                      <a:pt x="3" y="92"/>
                      <a:pt x="0" y="92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5" y="96"/>
                      <a:pt x="10" y="96"/>
                      <a:pt x="15" y="96"/>
                    </a:cubicBezTo>
                    <a:close/>
                    <a:moveTo>
                      <a:pt x="51" y="18"/>
                    </a:moveTo>
                    <a:cubicBezTo>
                      <a:pt x="68" y="59"/>
                      <a:pt x="68" y="59"/>
                      <a:pt x="68" y="59"/>
                    </a:cubicBezTo>
                    <a:cubicBezTo>
                      <a:pt x="33" y="59"/>
                      <a:pt x="33" y="59"/>
                      <a:pt x="33" y="59"/>
                    </a:cubicBezTo>
                    <a:lnTo>
                      <a:pt x="51" y="18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2" name="Freeform 18"/>
              <p:cNvSpPr>
                <a:spLocks noChangeAspect="1"/>
              </p:cNvSpPr>
              <p:nvPr userDrawn="1"/>
            </p:nvSpPr>
            <p:spPr bwMode="auto">
              <a:xfrm>
                <a:off x="336550" y="6300788"/>
                <a:ext cx="77788" cy="69850"/>
              </a:xfrm>
              <a:custGeom>
                <a:avLst/>
                <a:gdLst>
                  <a:gd name="T0" fmla="*/ 77 w 105"/>
                  <a:gd name="T1" fmla="*/ 14 h 95"/>
                  <a:gd name="T2" fmla="*/ 82 w 105"/>
                  <a:gd name="T3" fmla="*/ 7 h 95"/>
                  <a:gd name="T4" fmla="*/ 80 w 105"/>
                  <a:gd name="T5" fmla="*/ 5 h 95"/>
                  <a:gd name="T6" fmla="*/ 70 w 105"/>
                  <a:gd name="T7" fmla="*/ 4 h 95"/>
                  <a:gd name="T8" fmla="*/ 70 w 105"/>
                  <a:gd name="T9" fmla="*/ 0 h 95"/>
                  <a:gd name="T10" fmla="*/ 89 w 105"/>
                  <a:gd name="T11" fmla="*/ 0 h 95"/>
                  <a:gd name="T12" fmla="*/ 105 w 105"/>
                  <a:gd name="T13" fmla="*/ 0 h 95"/>
                  <a:gd name="T14" fmla="*/ 105 w 105"/>
                  <a:gd name="T15" fmla="*/ 4 h 95"/>
                  <a:gd name="T16" fmla="*/ 96 w 105"/>
                  <a:gd name="T17" fmla="*/ 5 h 95"/>
                  <a:gd name="T18" fmla="*/ 92 w 105"/>
                  <a:gd name="T19" fmla="*/ 7 h 95"/>
                  <a:gd name="T20" fmla="*/ 87 w 105"/>
                  <a:gd name="T21" fmla="*/ 13 h 95"/>
                  <a:gd name="T22" fmla="*/ 66 w 105"/>
                  <a:gd name="T23" fmla="*/ 43 h 95"/>
                  <a:gd name="T24" fmla="*/ 59 w 105"/>
                  <a:gd name="T25" fmla="*/ 54 h 95"/>
                  <a:gd name="T26" fmla="*/ 59 w 105"/>
                  <a:gd name="T27" fmla="*/ 58 h 95"/>
                  <a:gd name="T28" fmla="*/ 59 w 105"/>
                  <a:gd name="T29" fmla="*/ 63 h 95"/>
                  <a:gd name="T30" fmla="*/ 59 w 105"/>
                  <a:gd name="T31" fmla="*/ 81 h 95"/>
                  <a:gd name="T32" fmla="*/ 60 w 105"/>
                  <a:gd name="T33" fmla="*/ 89 h 95"/>
                  <a:gd name="T34" fmla="*/ 63 w 105"/>
                  <a:gd name="T35" fmla="*/ 90 h 95"/>
                  <a:gd name="T36" fmla="*/ 73 w 105"/>
                  <a:gd name="T37" fmla="*/ 91 h 95"/>
                  <a:gd name="T38" fmla="*/ 73 w 105"/>
                  <a:gd name="T39" fmla="*/ 95 h 95"/>
                  <a:gd name="T40" fmla="*/ 53 w 105"/>
                  <a:gd name="T41" fmla="*/ 95 h 95"/>
                  <a:gd name="T42" fmla="*/ 32 w 105"/>
                  <a:gd name="T43" fmla="*/ 95 h 95"/>
                  <a:gd name="T44" fmla="*/ 32 w 105"/>
                  <a:gd name="T45" fmla="*/ 91 h 95"/>
                  <a:gd name="T46" fmla="*/ 42 w 105"/>
                  <a:gd name="T47" fmla="*/ 90 h 95"/>
                  <a:gd name="T48" fmla="*/ 44 w 105"/>
                  <a:gd name="T49" fmla="*/ 89 h 95"/>
                  <a:gd name="T50" fmla="*/ 45 w 105"/>
                  <a:gd name="T51" fmla="*/ 82 h 95"/>
                  <a:gd name="T52" fmla="*/ 46 w 105"/>
                  <a:gd name="T53" fmla="*/ 63 h 95"/>
                  <a:gd name="T54" fmla="*/ 46 w 105"/>
                  <a:gd name="T55" fmla="*/ 56 h 95"/>
                  <a:gd name="T56" fmla="*/ 43 w 105"/>
                  <a:gd name="T57" fmla="*/ 50 h 95"/>
                  <a:gd name="T58" fmla="*/ 35 w 105"/>
                  <a:gd name="T59" fmla="*/ 39 h 95"/>
                  <a:gd name="T60" fmla="*/ 17 w 105"/>
                  <a:gd name="T61" fmla="*/ 13 h 95"/>
                  <a:gd name="T62" fmla="*/ 13 w 105"/>
                  <a:gd name="T63" fmla="*/ 7 h 95"/>
                  <a:gd name="T64" fmla="*/ 9 w 105"/>
                  <a:gd name="T65" fmla="*/ 5 h 95"/>
                  <a:gd name="T66" fmla="*/ 0 w 105"/>
                  <a:gd name="T67" fmla="*/ 4 h 95"/>
                  <a:gd name="T68" fmla="*/ 0 w 105"/>
                  <a:gd name="T69" fmla="*/ 0 h 95"/>
                  <a:gd name="T70" fmla="*/ 17 w 105"/>
                  <a:gd name="T71" fmla="*/ 0 h 95"/>
                  <a:gd name="T72" fmla="*/ 43 w 105"/>
                  <a:gd name="T73" fmla="*/ 0 h 95"/>
                  <a:gd name="T74" fmla="*/ 43 w 105"/>
                  <a:gd name="T75" fmla="*/ 4 h 95"/>
                  <a:gd name="T76" fmla="*/ 32 w 105"/>
                  <a:gd name="T77" fmla="*/ 5 h 95"/>
                  <a:gd name="T78" fmla="*/ 30 w 105"/>
                  <a:gd name="T79" fmla="*/ 7 h 95"/>
                  <a:gd name="T80" fmla="*/ 34 w 105"/>
                  <a:gd name="T81" fmla="*/ 14 h 95"/>
                  <a:gd name="T82" fmla="*/ 55 w 105"/>
                  <a:gd name="T83" fmla="*/ 48 h 95"/>
                  <a:gd name="T84" fmla="*/ 77 w 105"/>
                  <a:gd name="T85" fmla="*/ 14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05" h="95">
                    <a:moveTo>
                      <a:pt x="77" y="14"/>
                    </a:moveTo>
                    <a:cubicBezTo>
                      <a:pt x="80" y="10"/>
                      <a:pt x="82" y="7"/>
                      <a:pt x="82" y="7"/>
                    </a:cubicBezTo>
                    <a:cubicBezTo>
                      <a:pt x="82" y="6"/>
                      <a:pt x="81" y="5"/>
                      <a:pt x="80" y="5"/>
                    </a:cubicBezTo>
                    <a:cubicBezTo>
                      <a:pt x="79" y="5"/>
                      <a:pt x="75" y="4"/>
                      <a:pt x="70" y="4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79" y="0"/>
                      <a:pt x="84" y="0"/>
                      <a:pt x="89" y="0"/>
                    </a:cubicBezTo>
                    <a:cubicBezTo>
                      <a:pt x="93" y="0"/>
                      <a:pt x="96" y="0"/>
                      <a:pt x="105" y="0"/>
                    </a:cubicBezTo>
                    <a:cubicBezTo>
                      <a:pt x="105" y="4"/>
                      <a:pt x="105" y="4"/>
                      <a:pt x="105" y="4"/>
                    </a:cubicBezTo>
                    <a:cubicBezTo>
                      <a:pt x="100" y="4"/>
                      <a:pt x="97" y="5"/>
                      <a:pt x="96" y="5"/>
                    </a:cubicBezTo>
                    <a:cubicBezTo>
                      <a:pt x="95" y="5"/>
                      <a:pt x="93" y="6"/>
                      <a:pt x="92" y="7"/>
                    </a:cubicBezTo>
                    <a:cubicBezTo>
                      <a:pt x="91" y="7"/>
                      <a:pt x="89" y="10"/>
                      <a:pt x="87" y="13"/>
                    </a:cubicBezTo>
                    <a:cubicBezTo>
                      <a:pt x="66" y="43"/>
                      <a:pt x="66" y="43"/>
                      <a:pt x="66" y="43"/>
                    </a:cubicBezTo>
                    <a:cubicBezTo>
                      <a:pt x="62" y="49"/>
                      <a:pt x="60" y="53"/>
                      <a:pt x="59" y="54"/>
                    </a:cubicBezTo>
                    <a:cubicBezTo>
                      <a:pt x="59" y="56"/>
                      <a:pt x="59" y="57"/>
                      <a:pt x="59" y="58"/>
                    </a:cubicBezTo>
                    <a:cubicBezTo>
                      <a:pt x="59" y="63"/>
                      <a:pt x="59" y="63"/>
                      <a:pt x="59" y="63"/>
                    </a:cubicBezTo>
                    <a:cubicBezTo>
                      <a:pt x="59" y="69"/>
                      <a:pt x="59" y="75"/>
                      <a:pt x="59" y="81"/>
                    </a:cubicBezTo>
                    <a:cubicBezTo>
                      <a:pt x="59" y="85"/>
                      <a:pt x="60" y="88"/>
                      <a:pt x="60" y="89"/>
                    </a:cubicBezTo>
                    <a:cubicBezTo>
                      <a:pt x="61" y="89"/>
                      <a:pt x="61" y="90"/>
                      <a:pt x="63" y="90"/>
                    </a:cubicBezTo>
                    <a:cubicBezTo>
                      <a:pt x="64" y="91"/>
                      <a:pt x="67" y="91"/>
                      <a:pt x="73" y="91"/>
                    </a:cubicBezTo>
                    <a:cubicBezTo>
                      <a:pt x="73" y="95"/>
                      <a:pt x="73" y="95"/>
                      <a:pt x="73" y="95"/>
                    </a:cubicBezTo>
                    <a:cubicBezTo>
                      <a:pt x="65" y="95"/>
                      <a:pt x="58" y="95"/>
                      <a:pt x="53" y="95"/>
                    </a:cubicBezTo>
                    <a:cubicBezTo>
                      <a:pt x="47" y="95"/>
                      <a:pt x="40" y="95"/>
                      <a:pt x="32" y="95"/>
                    </a:cubicBezTo>
                    <a:cubicBezTo>
                      <a:pt x="32" y="91"/>
                      <a:pt x="32" y="91"/>
                      <a:pt x="32" y="91"/>
                    </a:cubicBezTo>
                    <a:cubicBezTo>
                      <a:pt x="37" y="91"/>
                      <a:pt x="40" y="91"/>
                      <a:pt x="42" y="90"/>
                    </a:cubicBezTo>
                    <a:cubicBezTo>
                      <a:pt x="43" y="90"/>
                      <a:pt x="44" y="90"/>
                      <a:pt x="44" y="89"/>
                    </a:cubicBezTo>
                    <a:cubicBezTo>
                      <a:pt x="45" y="88"/>
                      <a:pt x="45" y="86"/>
                      <a:pt x="45" y="82"/>
                    </a:cubicBezTo>
                    <a:cubicBezTo>
                      <a:pt x="45" y="81"/>
                      <a:pt x="45" y="75"/>
                      <a:pt x="46" y="63"/>
                    </a:cubicBezTo>
                    <a:cubicBezTo>
                      <a:pt x="46" y="56"/>
                      <a:pt x="46" y="56"/>
                      <a:pt x="46" y="56"/>
                    </a:cubicBezTo>
                    <a:cubicBezTo>
                      <a:pt x="45" y="54"/>
                      <a:pt x="44" y="52"/>
                      <a:pt x="43" y="50"/>
                    </a:cubicBezTo>
                    <a:cubicBezTo>
                      <a:pt x="42" y="49"/>
                      <a:pt x="40" y="45"/>
                      <a:pt x="35" y="39"/>
                    </a:cubicBezTo>
                    <a:cubicBezTo>
                      <a:pt x="17" y="13"/>
                      <a:pt x="17" y="13"/>
                      <a:pt x="17" y="13"/>
                    </a:cubicBezTo>
                    <a:cubicBezTo>
                      <a:pt x="15" y="10"/>
                      <a:pt x="14" y="7"/>
                      <a:pt x="13" y="7"/>
                    </a:cubicBezTo>
                    <a:cubicBezTo>
                      <a:pt x="12" y="6"/>
                      <a:pt x="10" y="5"/>
                      <a:pt x="9" y="5"/>
                    </a:cubicBezTo>
                    <a:cubicBezTo>
                      <a:pt x="8" y="5"/>
                      <a:pt x="6" y="4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0"/>
                      <a:pt x="12" y="0"/>
                      <a:pt x="17" y="0"/>
                    </a:cubicBezTo>
                    <a:cubicBezTo>
                      <a:pt x="22" y="0"/>
                      <a:pt x="34" y="0"/>
                      <a:pt x="43" y="0"/>
                    </a:cubicBezTo>
                    <a:cubicBezTo>
                      <a:pt x="43" y="4"/>
                      <a:pt x="43" y="4"/>
                      <a:pt x="43" y="4"/>
                    </a:cubicBezTo>
                    <a:cubicBezTo>
                      <a:pt x="38" y="4"/>
                      <a:pt x="33" y="5"/>
                      <a:pt x="32" y="5"/>
                    </a:cubicBezTo>
                    <a:cubicBezTo>
                      <a:pt x="31" y="5"/>
                      <a:pt x="30" y="6"/>
                      <a:pt x="30" y="7"/>
                    </a:cubicBezTo>
                    <a:cubicBezTo>
                      <a:pt x="30" y="7"/>
                      <a:pt x="31" y="10"/>
                      <a:pt x="34" y="14"/>
                    </a:cubicBezTo>
                    <a:cubicBezTo>
                      <a:pt x="55" y="48"/>
                      <a:pt x="55" y="48"/>
                      <a:pt x="55" y="48"/>
                    </a:cubicBezTo>
                    <a:lnTo>
                      <a:pt x="77" y="14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3" name="Freeform 19"/>
              <p:cNvSpPr>
                <a:spLocks noChangeAspect="1" noEditPoints="1"/>
              </p:cNvSpPr>
              <p:nvPr userDrawn="1"/>
            </p:nvSpPr>
            <p:spPr bwMode="auto">
              <a:xfrm>
                <a:off x="420688" y="6299200"/>
                <a:ext cx="85725" cy="80963"/>
              </a:xfrm>
              <a:custGeom>
                <a:avLst/>
                <a:gdLst>
                  <a:gd name="T0" fmla="*/ 19 w 106"/>
                  <a:gd name="T1" fmla="*/ 24 h 99"/>
                  <a:gd name="T2" fmla="*/ 31 w 106"/>
                  <a:gd name="T3" fmla="*/ 10 h 99"/>
                  <a:gd name="T4" fmla="*/ 51 w 106"/>
                  <a:gd name="T5" fmla="*/ 5 h 99"/>
                  <a:gd name="T6" fmla="*/ 66 w 106"/>
                  <a:gd name="T7" fmla="*/ 8 h 99"/>
                  <a:gd name="T8" fmla="*/ 76 w 106"/>
                  <a:gd name="T9" fmla="*/ 13 h 99"/>
                  <a:gd name="T10" fmla="*/ 84 w 106"/>
                  <a:gd name="T11" fmla="*/ 21 h 99"/>
                  <a:gd name="T12" fmla="*/ 88 w 106"/>
                  <a:gd name="T13" fmla="*/ 31 h 99"/>
                  <a:gd name="T14" fmla="*/ 91 w 106"/>
                  <a:gd name="T15" fmla="*/ 51 h 99"/>
                  <a:gd name="T16" fmla="*/ 87 w 106"/>
                  <a:gd name="T17" fmla="*/ 73 h 99"/>
                  <a:gd name="T18" fmla="*/ 75 w 106"/>
                  <a:gd name="T19" fmla="*/ 88 h 99"/>
                  <a:gd name="T20" fmla="*/ 55 w 106"/>
                  <a:gd name="T21" fmla="*/ 93 h 99"/>
                  <a:gd name="T22" fmla="*/ 40 w 106"/>
                  <a:gd name="T23" fmla="*/ 91 h 99"/>
                  <a:gd name="T24" fmla="*/ 28 w 106"/>
                  <a:gd name="T25" fmla="*/ 82 h 99"/>
                  <a:gd name="T26" fmla="*/ 19 w 106"/>
                  <a:gd name="T27" fmla="*/ 69 h 99"/>
                  <a:gd name="T28" fmla="*/ 16 w 106"/>
                  <a:gd name="T29" fmla="*/ 57 h 99"/>
                  <a:gd name="T30" fmla="*/ 14 w 106"/>
                  <a:gd name="T31" fmla="*/ 45 h 99"/>
                  <a:gd name="T32" fmla="*/ 19 w 106"/>
                  <a:gd name="T33" fmla="*/ 24 h 99"/>
                  <a:gd name="T34" fmla="*/ 3 w 106"/>
                  <a:gd name="T35" fmla="*/ 69 h 99"/>
                  <a:gd name="T36" fmla="*/ 13 w 106"/>
                  <a:gd name="T37" fmla="*/ 86 h 99"/>
                  <a:gd name="T38" fmla="*/ 29 w 106"/>
                  <a:gd name="T39" fmla="*/ 96 h 99"/>
                  <a:gd name="T40" fmla="*/ 50 w 106"/>
                  <a:gd name="T41" fmla="*/ 99 h 99"/>
                  <a:gd name="T42" fmla="*/ 90 w 106"/>
                  <a:gd name="T43" fmla="*/ 84 h 99"/>
                  <a:gd name="T44" fmla="*/ 106 w 106"/>
                  <a:gd name="T45" fmla="*/ 46 h 99"/>
                  <a:gd name="T46" fmla="*/ 105 w 106"/>
                  <a:gd name="T47" fmla="*/ 33 h 99"/>
                  <a:gd name="T48" fmla="*/ 101 w 106"/>
                  <a:gd name="T49" fmla="*/ 22 h 99"/>
                  <a:gd name="T50" fmla="*/ 91 w 106"/>
                  <a:gd name="T51" fmla="*/ 11 h 99"/>
                  <a:gd name="T52" fmla="*/ 75 w 106"/>
                  <a:gd name="T53" fmla="*/ 3 h 99"/>
                  <a:gd name="T54" fmla="*/ 54 w 106"/>
                  <a:gd name="T55" fmla="*/ 0 h 99"/>
                  <a:gd name="T56" fmla="*/ 32 w 106"/>
                  <a:gd name="T57" fmla="*/ 3 h 99"/>
                  <a:gd name="T58" fmla="*/ 14 w 106"/>
                  <a:gd name="T59" fmla="*/ 14 h 99"/>
                  <a:gd name="T60" fmla="*/ 3 w 106"/>
                  <a:gd name="T61" fmla="*/ 30 h 99"/>
                  <a:gd name="T62" fmla="*/ 0 w 106"/>
                  <a:gd name="T63" fmla="*/ 50 h 99"/>
                  <a:gd name="T64" fmla="*/ 3 w 106"/>
                  <a:gd name="T65" fmla="*/ 69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6" h="99">
                    <a:moveTo>
                      <a:pt x="19" y="24"/>
                    </a:moveTo>
                    <a:cubicBezTo>
                      <a:pt x="22" y="18"/>
                      <a:pt x="26" y="13"/>
                      <a:pt x="31" y="10"/>
                    </a:cubicBezTo>
                    <a:cubicBezTo>
                      <a:pt x="37" y="7"/>
                      <a:pt x="44" y="5"/>
                      <a:pt x="51" y="5"/>
                    </a:cubicBezTo>
                    <a:cubicBezTo>
                      <a:pt x="56" y="5"/>
                      <a:pt x="61" y="6"/>
                      <a:pt x="66" y="8"/>
                    </a:cubicBezTo>
                    <a:cubicBezTo>
                      <a:pt x="70" y="9"/>
                      <a:pt x="74" y="11"/>
                      <a:pt x="76" y="13"/>
                    </a:cubicBezTo>
                    <a:cubicBezTo>
                      <a:pt x="79" y="16"/>
                      <a:pt x="82" y="18"/>
                      <a:pt x="84" y="21"/>
                    </a:cubicBezTo>
                    <a:cubicBezTo>
                      <a:pt x="86" y="24"/>
                      <a:pt x="87" y="27"/>
                      <a:pt x="88" y="31"/>
                    </a:cubicBezTo>
                    <a:cubicBezTo>
                      <a:pt x="90" y="37"/>
                      <a:pt x="91" y="44"/>
                      <a:pt x="91" y="51"/>
                    </a:cubicBezTo>
                    <a:cubicBezTo>
                      <a:pt x="91" y="59"/>
                      <a:pt x="90" y="67"/>
                      <a:pt x="87" y="73"/>
                    </a:cubicBezTo>
                    <a:cubicBezTo>
                      <a:pt x="85" y="79"/>
                      <a:pt x="80" y="84"/>
                      <a:pt x="75" y="88"/>
                    </a:cubicBezTo>
                    <a:cubicBezTo>
                      <a:pt x="69" y="91"/>
                      <a:pt x="63" y="93"/>
                      <a:pt x="55" y="93"/>
                    </a:cubicBezTo>
                    <a:cubicBezTo>
                      <a:pt x="50" y="93"/>
                      <a:pt x="45" y="92"/>
                      <a:pt x="40" y="91"/>
                    </a:cubicBezTo>
                    <a:cubicBezTo>
                      <a:pt x="36" y="89"/>
                      <a:pt x="32" y="86"/>
                      <a:pt x="28" y="82"/>
                    </a:cubicBezTo>
                    <a:cubicBezTo>
                      <a:pt x="24" y="79"/>
                      <a:pt x="21" y="74"/>
                      <a:pt x="19" y="69"/>
                    </a:cubicBezTo>
                    <a:cubicBezTo>
                      <a:pt x="18" y="66"/>
                      <a:pt x="17" y="62"/>
                      <a:pt x="16" y="57"/>
                    </a:cubicBezTo>
                    <a:cubicBezTo>
                      <a:pt x="15" y="53"/>
                      <a:pt x="14" y="49"/>
                      <a:pt x="14" y="45"/>
                    </a:cubicBezTo>
                    <a:cubicBezTo>
                      <a:pt x="14" y="37"/>
                      <a:pt x="16" y="30"/>
                      <a:pt x="19" y="24"/>
                    </a:cubicBezTo>
                    <a:close/>
                    <a:moveTo>
                      <a:pt x="3" y="69"/>
                    </a:moveTo>
                    <a:cubicBezTo>
                      <a:pt x="5" y="76"/>
                      <a:pt x="9" y="81"/>
                      <a:pt x="13" y="86"/>
                    </a:cubicBezTo>
                    <a:cubicBezTo>
                      <a:pt x="18" y="90"/>
                      <a:pt x="23" y="94"/>
                      <a:pt x="29" y="96"/>
                    </a:cubicBezTo>
                    <a:cubicBezTo>
                      <a:pt x="36" y="98"/>
                      <a:pt x="43" y="99"/>
                      <a:pt x="50" y="99"/>
                    </a:cubicBezTo>
                    <a:cubicBezTo>
                      <a:pt x="66" y="99"/>
                      <a:pt x="80" y="94"/>
                      <a:pt x="90" y="84"/>
                    </a:cubicBezTo>
                    <a:cubicBezTo>
                      <a:pt x="101" y="74"/>
                      <a:pt x="106" y="62"/>
                      <a:pt x="106" y="46"/>
                    </a:cubicBezTo>
                    <a:cubicBezTo>
                      <a:pt x="106" y="42"/>
                      <a:pt x="106" y="37"/>
                      <a:pt x="105" y="33"/>
                    </a:cubicBezTo>
                    <a:cubicBezTo>
                      <a:pt x="104" y="29"/>
                      <a:pt x="102" y="25"/>
                      <a:pt x="101" y="22"/>
                    </a:cubicBezTo>
                    <a:cubicBezTo>
                      <a:pt x="98" y="18"/>
                      <a:pt x="95" y="15"/>
                      <a:pt x="91" y="11"/>
                    </a:cubicBezTo>
                    <a:cubicBezTo>
                      <a:pt x="87" y="8"/>
                      <a:pt x="82" y="5"/>
                      <a:pt x="75" y="3"/>
                    </a:cubicBezTo>
                    <a:cubicBezTo>
                      <a:pt x="69" y="1"/>
                      <a:pt x="62" y="0"/>
                      <a:pt x="54" y="0"/>
                    </a:cubicBezTo>
                    <a:cubicBezTo>
                      <a:pt x="46" y="0"/>
                      <a:pt x="38" y="1"/>
                      <a:pt x="32" y="3"/>
                    </a:cubicBezTo>
                    <a:cubicBezTo>
                      <a:pt x="25" y="6"/>
                      <a:pt x="19" y="9"/>
                      <a:pt x="14" y="14"/>
                    </a:cubicBezTo>
                    <a:cubicBezTo>
                      <a:pt x="9" y="19"/>
                      <a:pt x="5" y="24"/>
                      <a:pt x="3" y="30"/>
                    </a:cubicBezTo>
                    <a:cubicBezTo>
                      <a:pt x="1" y="36"/>
                      <a:pt x="0" y="43"/>
                      <a:pt x="0" y="50"/>
                    </a:cubicBezTo>
                    <a:cubicBezTo>
                      <a:pt x="0" y="56"/>
                      <a:pt x="1" y="63"/>
                      <a:pt x="3" y="69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86004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028701"/>
            <a:ext cx="3584448" cy="603504"/>
          </a:xfrm>
        </p:spPr>
        <p:txBody>
          <a:bodyPr anchor="b"/>
          <a:lstStyle>
            <a:lvl1pPr marL="0" indent="0">
              <a:buNone/>
              <a:defRPr sz="1800" b="0">
                <a:solidFill>
                  <a:schemeClr val="accent2"/>
                </a:solidFill>
              </a:defRPr>
            </a:lvl1pPr>
            <a:lvl2pPr marL="342991" indent="0">
              <a:buNone/>
              <a:defRPr sz="1500" b="1"/>
            </a:lvl2pPr>
            <a:lvl3pPr marL="685983" indent="0">
              <a:buNone/>
              <a:defRPr sz="140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1631157"/>
            <a:ext cx="3584448" cy="29900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28701"/>
            <a:ext cx="3584575" cy="603504"/>
          </a:xfrm>
        </p:spPr>
        <p:txBody>
          <a:bodyPr anchor="b"/>
          <a:lstStyle>
            <a:lvl1pPr marL="0" indent="0">
              <a:buNone/>
              <a:defRPr sz="1800" b="0">
                <a:solidFill>
                  <a:schemeClr val="accent2"/>
                </a:solidFill>
              </a:defRPr>
            </a:lvl1pPr>
            <a:lvl2pPr marL="342991" indent="0">
              <a:buNone/>
              <a:defRPr sz="1500" b="1"/>
            </a:lvl2pPr>
            <a:lvl3pPr marL="685983" indent="0">
              <a:buNone/>
              <a:defRPr sz="140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157"/>
            <a:ext cx="3584575" cy="29900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5/30/19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42A1-13E6-472B-8AA4-7AB52122D4B4}" type="slidenum">
              <a:rPr lang="en-US" smtClean="0"/>
              <a:t>‹#›</a:t>
            </a:fld>
            <a:endParaRPr lang="en-US"/>
          </a:p>
        </p:txBody>
      </p:sp>
      <p:grpSp>
        <p:nvGrpSpPr>
          <p:cNvPr id="23" name="Group 22"/>
          <p:cNvGrpSpPr>
            <a:grpSpLocks noChangeAspect="1"/>
          </p:cNvGrpSpPr>
          <p:nvPr/>
        </p:nvGrpSpPr>
        <p:grpSpPr>
          <a:xfrm>
            <a:off x="121439" y="4714874"/>
            <a:ext cx="315516" cy="344091"/>
            <a:chOff x="120650" y="6299200"/>
            <a:chExt cx="420688" cy="458788"/>
          </a:xfrm>
          <a:solidFill>
            <a:srgbClr val="FFFFFF"/>
          </a:solidFill>
        </p:grpSpPr>
        <p:sp>
          <p:nvSpPr>
            <p:cNvPr id="24" name="Freeform 9"/>
            <p:cNvSpPr>
              <a:spLocks noChangeAspect="1" noEditPoints="1"/>
            </p:cNvSpPr>
            <p:nvPr userDrawn="1"/>
          </p:nvSpPr>
          <p:spPr bwMode="auto">
            <a:xfrm>
              <a:off x="184150" y="6523038"/>
              <a:ext cx="293688" cy="234950"/>
            </a:xfrm>
            <a:custGeom>
              <a:avLst/>
              <a:gdLst>
                <a:gd name="T0" fmla="*/ 283 w 359"/>
                <a:gd name="T1" fmla="*/ 0 h 287"/>
                <a:gd name="T2" fmla="*/ 207 w 359"/>
                <a:gd name="T3" fmla="*/ 0 h 287"/>
                <a:gd name="T4" fmla="*/ 207 w 359"/>
                <a:gd name="T5" fmla="*/ 86 h 287"/>
                <a:gd name="T6" fmla="*/ 244 w 359"/>
                <a:gd name="T7" fmla="*/ 171 h 287"/>
                <a:gd name="T8" fmla="*/ 244 w 359"/>
                <a:gd name="T9" fmla="*/ 159 h 287"/>
                <a:gd name="T10" fmla="*/ 224 w 359"/>
                <a:gd name="T11" fmla="*/ 96 h 287"/>
                <a:gd name="T12" fmla="*/ 224 w 359"/>
                <a:gd name="T13" fmla="*/ 74 h 287"/>
                <a:gd name="T14" fmla="*/ 253 w 359"/>
                <a:gd name="T15" fmla="*/ 74 h 287"/>
                <a:gd name="T16" fmla="*/ 253 w 359"/>
                <a:gd name="T17" fmla="*/ 171 h 287"/>
                <a:gd name="T18" fmla="*/ 180 w 359"/>
                <a:gd name="T19" fmla="*/ 280 h 287"/>
                <a:gd name="T20" fmla="*/ 106 w 359"/>
                <a:gd name="T21" fmla="*/ 177 h 287"/>
                <a:gd name="T22" fmla="*/ 151 w 359"/>
                <a:gd name="T23" fmla="*/ 86 h 287"/>
                <a:gd name="T24" fmla="*/ 151 w 359"/>
                <a:gd name="T25" fmla="*/ 74 h 287"/>
                <a:gd name="T26" fmla="*/ 180 w 359"/>
                <a:gd name="T27" fmla="*/ 74 h 287"/>
                <a:gd name="T28" fmla="*/ 198 w 359"/>
                <a:gd name="T29" fmla="*/ 74 h 287"/>
                <a:gd name="T30" fmla="*/ 198 w 359"/>
                <a:gd name="T31" fmla="*/ 56 h 287"/>
                <a:gd name="T32" fmla="*/ 180 w 359"/>
                <a:gd name="T33" fmla="*/ 56 h 287"/>
                <a:gd name="T34" fmla="*/ 151 w 359"/>
                <a:gd name="T35" fmla="*/ 56 h 287"/>
                <a:gd name="T36" fmla="*/ 151 w 359"/>
                <a:gd name="T37" fmla="*/ 56 h 287"/>
                <a:gd name="T38" fmla="*/ 134 w 359"/>
                <a:gd name="T39" fmla="*/ 56 h 287"/>
                <a:gd name="T40" fmla="*/ 134 w 359"/>
                <a:gd name="T41" fmla="*/ 56 h 287"/>
                <a:gd name="T42" fmla="*/ 89 w 359"/>
                <a:gd name="T43" fmla="*/ 56 h 287"/>
                <a:gd name="T44" fmla="*/ 89 w 359"/>
                <a:gd name="T45" fmla="*/ 159 h 287"/>
                <a:gd name="T46" fmla="*/ 89 w 359"/>
                <a:gd name="T47" fmla="*/ 169 h 287"/>
                <a:gd name="T48" fmla="*/ 89 w 359"/>
                <a:gd name="T49" fmla="*/ 169 h 287"/>
                <a:gd name="T50" fmla="*/ 106 w 359"/>
                <a:gd name="T51" fmla="*/ 155 h 287"/>
                <a:gd name="T52" fmla="*/ 106 w 359"/>
                <a:gd name="T53" fmla="*/ 155 h 287"/>
                <a:gd name="T54" fmla="*/ 106 w 359"/>
                <a:gd name="T55" fmla="*/ 74 h 287"/>
                <a:gd name="T56" fmla="*/ 134 w 359"/>
                <a:gd name="T57" fmla="*/ 74 h 287"/>
                <a:gd name="T58" fmla="*/ 134 w 359"/>
                <a:gd name="T59" fmla="*/ 74 h 287"/>
                <a:gd name="T60" fmla="*/ 134 w 359"/>
                <a:gd name="T61" fmla="*/ 96 h 287"/>
                <a:gd name="T62" fmla="*/ 75 w 359"/>
                <a:gd name="T63" fmla="*/ 186 h 287"/>
                <a:gd name="T64" fmla="*/ 17 w 359"/>
                <a:gd name="T65" fmla="*/ 96 h 287"/>
                <a:gd name="T66" fmla="*/ 17 w 359"/>
                <a:gd name="T67" fmla="*/ 18 h 287"/>
                <a:gd name="T68" fmla="*/ 75 w 359"/>
                <a:gd name="T69" fmla="*/ 18 h 287"/>
                <a:gd name="T70" fmla="*/ 134 w 359"/>
                <a:gd name="T71" fmla="*/ 18 h 287"/>
                <a:gd name="T72" fmla="*/ 134 w 359"/>
                <a:gd name="T73" fmla="*/ 48 h 287"/>
                <a:gd name="T74" fmla="*/ 151 w 359"/>
                <a:gd name="T75" fmla="*/ 48 h 287"/>
                <a:gd name="T76" fmla="*/ 151 w 359"/>
                <a:gd name="T77" fmla="*/ 0 h 287"/>
                <a:gd name="T78" fmla="*/ 75 w 359"/>
                <a:gd name="T79" fmla="*/ 0 h 287"/>
                <a:gd name="T80" fmla="*/ 0 w 359"/>
                <a:gd name="T81" fmla="*/ 0 h 287"/>
                <a:gd name="T82" fmla="*/ 0 w 359"/>
                <a:gd name="T83" fmla="*/ 86 h 287"/>
                <a:gd name="T84" fmla="*/ 75 w 359"/>
                <a:gd name="T85" fmla="*/ 192 h 287"/>
                <a:gd name="T86" fmla="*/ 91 w 359"/>
                <a:gd name="T87" fmla="*/ 186 h 287"/>
                <a:gd name="T88" fmla="*/ 180 w 359"/>
                <a:gd name="T89" fmla="*/ 287 h 287"/>
                <a:gd name="T90" fmla="*/ 269 w 359"/>
                <a:gd name="T91" fmla="*/ 186 h 287"/>
                <a:gd name="T92" fmla="*/ 283 w 359"/>
                <a:gd name="T93" fmla="*/ 192 h 287"/>
                <a:gd name="T94" fmla="*/ 359 w 359"/>
                <a:gd name="T95" fmla="*/ 86 h 287"/>
                <a:gd name="T96" fmla="*/ 359 w 359"/>
                <a:gd name="T97" fmla="*/ 0 h 287"/>
                <a:gd name="T98" fmla="*/ 283 w 359"/>
                <a:gd name="T99" fmla="*/ 0 h 287"/>
                <a:gd name="T100" fmla="*/ 341 w 359"/>
                <a:gd name="T101" fmla="*/ 96 h 287"/>
                <a:gd name="T102" fmla="*/ 283 w 359"/>
                <a:gd name="T103" fmla="*/ 186 h 287"/>
                <a:gd name="T104" fmla="*/ 270 w 359"/>
                <a:gd name="T105" fmla="*/ 179 h 287"/>
                <a:gd name="T106" fmla="*/ 271 w 359"/>
                <a:gd name="T107" fmla="*/ 159 h 287"/>
                <a:gd name="T108" fmla="*/ 271 w 359"/>
                <a:gd name="T109" fmla="*/ 56 h 287"/>
                <a:gd name="T110" fmla="*/ 224 w 359"/>
                <a:gd name="T111" fmla="*/ 56 h 287"/>
                <a:gd name="T112" fmla="*/ 224 w 359"/>
                <a:gd name="T113" fmla="*/ 18 h 287"/>
                <a:gd name="T114" fmla="*/ 283 w 359"/>
                <a:gd name="T115" fmla="*/ 18 h 287"/>
                <a:gd name="T116" fmla="*/ 341 w 359"/>
                <a:gd name="T117" fmla="*/ 18 h 287"/>
                <a:gd name="T118" fmla="*/ 341 w 359"/>
                <a:gd name="T119" fmla="*/ 9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59" h="287">
                  <a:moveTo>
                    <a:pt x="283" y="0"/>
                  </a:moveTo>
                  <a:cubicBezTo>
                    <a:pt x="207" y="0"/>
                    <a:pt x="207" y="0"/>
                    <a:pt x="207" y="0"/>
                  </a:cubicBezTo>
                  <a:cubicBezTo>
                    <a:pt x="207" y="86"/>
                    <a:pt x="207" y="86"/>
                    <a:pt x="207" y="86"/>
                  </a:cubicBezTo>
                  <a:cubicBezTo>
                    <a:pt x="207" y="125"/>
                    <a:pt x="221" y="152"/>
                    <a:pt x="244" y="171"/>
                  </a:cubicBezTo>
                  <a:cubicBezTo>
                    <a:pt x="244" y="159"/>
                    <a:pt x="244" y="159"/>
                    <a:pt x="244" y="159"/>
                  </a:cubicBezTo>
                  <a:cubicBezTo>
                    <a:pt x="227" y="139"/>
                    <a:pt x="224" y="116"/>
                    <a:pt x="224" y="96"/>
                  </a:cubicBezTo>
                  <a:cubicBezTo>
                    <a:pt x="224" y="74"/>
                    <a:pt x="224" y="74"/>
                    <a:pt x="224" y="74"/>
                  </a:cubicBezTo>
                  <a:cubicBezTo>
                    <a:pt x="253" y="74"/>
                    <a:pt x="253" y="74"/>
                    <a:pt x="253" y="74"/>
                  </a:cubicBezTo>
                  <a:cubicBezTo>
                    <a:pt x="253" y="171"/>
                    <a:pt x="253" y="171"/>
                    <a:pt x="253" y="171"/>
                  </a:cubicBezTo>
                  <a:cubicBezTo>
                    <a:pt x="253" y="207"/>
                    <a:pt x="243" y="252"/>
                    <a:pt x="180" y="280"/>
                  </a:cubicBezTo>
                  <a:cubicBezTo>
                    <a:pt x="119" y="253"/>
                    <a:pt x="107" y="211"/>
                    <a:pt x="106" y="177"/>
                  </a:cubicBezTo>
                  <a:cubicBezTo>
                    <a:pt x="135" y="157"/>
                    <a:pt x="151" y="129"/>
                    <a:pt x="151" y="86"/>
                  </a:cubicBezTo>
                  <a:cubicBezTo>
                    <a:pt x="151" y="74"/>
                    <a:pt x="151" y="74"/>
                    <a:pt x="151" y="74"/>
                  </a:cubicBezTo>
                  <a:cubicBezTo>
                    <a:pt x="180" y="74"/>
                    <a:pt x="180" y="74"/>
                    <a:pt x="180" y="74"/>
                  </a:cubicBezTo>
                  <a:cubicBezTo>
                    <a:pt x="198" y="74"/>
                    <a:pt x="198" y="74"/>
                    <a:pt x="198" y="74"/>
                  </a:cubicBezTo>
                  <a:cubicBezTo>
                    <a:pt x="198" y="56"/>
                    <a:pt x="198" y="56"/>
                    <a:pt x="198" y="56"/>
                  </a:cubicBezTo>
                  <a:cubicBezTo>
                    <a:pt x="180" y="56"/>
                    <a:pt x="180" y="56"/>
                    <a:pt x="180" y="56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89" y="162"/>
                    <a:pt x="89" y="166"/>
                    <a:pt x="89" y="169"/>
                  </a:cubicBezTo>
                  <a:cubicBezTo>
                    <a:pt x="89" y="169"/>
                    <a:pt x="89" y="169"/>
                    <a:pt x="89" y="169"/>
                  </a:cubicBezTo>
                  <a:cubicBezTo>
                    <a:pt x="96" y="165"/>
                    <a:pt x="101" y="160"/>
                    <a:pt x="106" y="155"/>
                  </a:cubicBezTo>
                  <a:cubicBezTo>
                    <a:pt x="106" y="155"/>
                    <a:pt x="106" y="155"/>
                    <a:pt x="106" y="155"/>
                  </a:cubicBezTo>
                  <a:cubicBezTo>
                    <a:pt x="106" y="74"/>
                    <a:pt x="106" y="74"/>
                    <a:pt x="106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4" y="96"/>
                    <a:pt x="134" y="96"/>
                    <a:pt x="134" y="96"/>
                  </a:cubicBezTo>
                  <a:cubicBezTo>
                    <a:pt x="134" y="126"/>
                    <a:pt x="128" y="162"/>
                    <a:pt x="75" y="186"/>
                  </a:cubicBezTo>
                  <a:cubicBezTo>
                    <a:pt x="23" y="162"/>
                    <a:pt x="17" y="126"/>
                    <a:pt x="17" y="96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75" y="18"/>
                    <a:pt x="75" y="18"/>
                    <a:pt x="75" y="18"/>
                  </a:cubicBezTo>
                  <a:cubicBezTo>
                    <a:pt x="134" y="18"/>
                    <a:pt x="134" y="18"/>
                    <a:pt x="134" y="18"/>
                  </a:cubicBezTo>
                  <a:cubicBezTo>
                    <a:pt x="134" y="48"/>
                    <a:pt x="134" y="48"/>
                    <a:pt x="134" y="48"/>
                  </a:cubicBezTo>
                  <a:cubicBezTo>
                    <a:pt x="151" y="48"/>
                    <a:pt x="151" y="48"/>
                    <a:pt x="151" y="48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143"/>
                    <a:pt x="28" y="174"/>
                    <a:pt x="75" y="192"/>
                  </a:cubicBezTo>
                  <a:cubicBezTo>
                    <a:pt x="81" y="190"/>
                    <a:pt x="86" y="188"/>
                    <a:pt x="91" y="186"/>
                  </a:cubicBezTo>
                  <a:cubicBezTo>
                    <a:pt x="99" y="237"/>
                    <a:pt x="131" y="268"/>
                    <a:pt x="180" y="287"/>
                  </a:cubicBezTo>
                  <a:cubicBezTo>
                    <a:pt x="228" y="268"/>
                    <a:pt x="260" y="238"/>
                    <a:pt x="269" y="186"/>
                  </a:cubicBezTo>
                  <a:cubicBezTo>
                    <a:pt x="273" y="188"/>
                    <a:pt x="278" y="190"/>
                    <a:pt x="283" y="192"/>
                  </a:cubicBezTo>
                  <a:cubicBezTo>
                    <a:pt x="330" y="174"/>
                    <a:pt x="359" y="143"/>
                    <a:pt x="359" y="86"/>
                  </a:cubicBezTo>
                  <a:cubicBezTo>
                    <a:pt x="359" y="0"/>
                    <a:pt x="359" y="0"/>
                    <a:pt x="359" y="0"/>
                  </a:cubicBezTo>
                  <a:lnTo>
                    <a:pt x="283" y="0"/>
                  </a:lnTo>
                  <a:close/>
                  <a:moveTo>
                    <a:pt x="341" y="96"/>
                  </a:moveTo>
                  <a:cubicBezTo>
                    <a:pt x="341" y="126"/>
                    <a:pt x="336" y="162"/>
                    <a:pt x="283" y="186"/>
                  </a:cubicBezTo>
                  <a:cubicBezTo>
                    <a:pt x="278" y="184"/>
                    <a:pt x="274" y="182"/>
                    <a:pt x="270" y="179"/>
                  </a:cubicBezTo>
                  <a:cubicBezTo>
                    <a:pt x="270" y="173"/>
                    <a:pt x="271" y="166"/>
                    <a:pt x="271" y="159"/>
                  </a:cubicBezTo>
                  <a:cubicBezTo>
                    <a:pt x="271" y="56"/>
                    <a:pt x="271" y="56"/>
                    <a:pt x="271" y="56"/>
                  </a:cubicBezTo>
                  <a:cubicBezTo>
                    <a:pt x="224" y="56"/>
                    <a:pt x="224" y="56"/>
                    <a:pt x="224" y="56"/>
                  </a:cubicBezTo>
                  <a:cubicBezTo>
                    <a:pt x="224" y="18"/>
                    <a:pt x="224" y="18"/>
                    <a:pt x="224" y="18"/>
                  </a:cubicBezTo>
                  <a:cubicBezTo>
                    <a:pt x="283" y="18"/>
                    <a:pt x="283" y="18"/>
                    <a:pt x="283" y="18"/>
                  </a:cubicBezTo>
                  <a:cubicBezTo>
                    <a:pt x="341" y="18"/>
                    <a:pt x="341" y="18"/>
                    <a:pt x="341" y="18"/>
                  </a:cubicBezTo>
                  <a:lnTo>
                    <a:pt x="341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5" name="Group 24"/>
            <p:cNvGrpSpPr/>
            <p:nvPr userDrawn="1"/>
          </p:nvGrpSpPr>
          <p:grpSpPr>
            <a:xfrm>
              <a:off x="120650" y="6299200"/>
              <a:ext cx="420688" cy="187326"/>
              <a:chOff x="120650" y="6299200"/>
              <a:chExt cx="420688" cy="187326"/>
            </a:xfrm>
            <a:grpFill/>
          </p:grpSpPr>
          <p:sp>
            <p:nvSpPr>
              <p:cNvPr id="26" name="Freeform 10"/>
              <p:cNvSpPr>
                <a:spLocks noChangeAspect="1"/>
              </p:cNvSpPr>
              <p:nvPr userDrawn="1"/>
            </p:nvSpPr>
            <p:spPr bwMode="auto">
              <a:xfrm>
                <a:off x="206375" y="6405563"/>
                <a:ext cx="63500" cy="79375"/>
              </a:xfrm>
              <a:custGeom>
                <a:avLst/>
                <a:gdLst>
                  <a:gd name="T0" fmla="*/ 6 w 76"/>
                  <a:gd name="T1" fmla="*/ 96 h 96"/>
                  <a:gd name="T2" fmla="*/ 6 w 76"/>
                  <a:gd name="T3" fmla="*/ 92 h 96"/>
                  <a:gd name="T4" fmla="*/ 12 w 76"/>
                  <a:gd name="T5" fmla="*/ 89 h 96"/>
                  <a:gd name="T6" fmla="*/ 13 w 76"/>
                  <a:gd name="T7" fmla="*/ 88 h 96"/>
                  <a:gd name="T8" fmla="*/ 13 w 76"/>
                  <a:gd name="T9" fmla="*/ 80 h 96"/>
                  <a:gd name="T10" fmla="*/ 14 w 76"/>
                  <a:gd name="T11" fmla="*/ 68 h 96"/>
                  <a:gd name="T12" fmla="*/ 14 w 76"/>
                  <a:gd name="T13" fmla="*/ 32 h 96"/>
                  <a:gd name="T14" fmla="*/ 13 w 76"/>
                  <a:gd name="T15" fmla="*/ 14 h 96"/>
                  <a:gd name="T16" fmla="*/ 12 w 76"/>
                  <a:gd name="T17" fmla="*/ 6 h 96"/>
                  <a:gd name="T18" fmla="*/ 10 w 76"/>
                  <a:gd name="T19" fmla="*/ 5 h 96"/>
                  <a:gd name="T20" fmla="*/ 0 w 76"/>
                  <a:gd name="T21" fmla="*/ 4 h 96"/>
                  <a:gd name="T22" fmla="*/ 0 w 76"/>
                  <a:gd name="T23" fmla="*/ 0 h 96"/>
                  <a:gd name="T24" fmla="*/ 21 w 76"/>
                  <a:gd name="T25" fmla="*/ 0 h 96"/>
                  <a:gd name="T26" fmla="*/ 41 w 76"/>
                  <a:gd name="T27" fmla="*/ 0 h 96"/>
                  <a:gd name="T28" fmla="*/ 41 w 76"/>
                  <a:gd name="T29" fmla="*/ 4 h 96"/>
                  <a:gd name="T30" fmla="*/ 31 w 76"/>
                  <a:gd name="T31" fmla="*/ 5 h 96"/>
                  <a:gd name="T32" fmla="*/ 29 w 76"/>
                  <a:gd name="T33" fmla="*/ 6 h 96"/>
                  <a:gd name="T34" fmla="*/ 28 w 76"/>
                  <a:gd name="T35" fmla="*/ 13 h 96"/>
                  <a:gd name="T36" fmla="*/ 27 w 76"/>
                  <a:gd name="T37" fmla="*/ 32 h 96"/>
                  <a:gd name="T38" fmla="*/ 27 w 76"/>
                  <a:gd name="T39" fmla="*/ 78 h 96"/>
                  <a:gd name="T40" fmla="*/ 28 w 76"/>
                  <a:gd name="T41" fmla="*/ 89 h 96"/>
                  <a:gd name="T42" fmla="*/ 39 w 76"/>
                  <a:gd name="T43" fmla="*/ 90 h 96"/>
                  <a:gd name="T44" fmla="*/ 67 w 76"/>
                  <a:gd name="T45" fmla="*/ 87 h 96"/>
                  <a:gd name="T46" fmla="*/ 69 w 76"/>
                  <a:gd name="T47" fmla="*/ 82 h 96"/>
                  <a:gd name="T48" fmla="*/ 72 w 76"/>
                  <a:gd name="T49" fmla="*/ 71 h 96"/>
                  <a:gd name="T50" fmla="*/ 76 w 76"/>
                  <a:gd name="T51" fmla="*/ 71 h 96"/>
                  <a:gd name="T52" fmla="*/ 73 w 76"/>
                  <a:gd name="T53" fmla="*/ 95 h 96"/>
                  <a:gd name="T54" fmla="*/ 69 w 76"/>
                  <a:gd name="T55" fmla="*/ 96 h 96"/>
                  <a:gd name="T56" fmla="*/ 57 w 76"/>
                  <a:gd name="T57" fmla="*/ 96 h 96"/>
                  <a:gd name="T58" fmla="*/ 20 w 76"/>
                  <a:gd name="T59" fmla="*/ 95 h 96"/>
                  <a:gd name="T60" fmla="*/ 6 w 76"/>
                  <a:gd name="T61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6" h="96">
                    <a:moveTo>
                      <a:pt x="6" y="96"/>
                    </a:moveTo>
                    <a:cubicBezTo>
                      <a:pt x="6" y="92"/>
                      <a:pt x="6" y="92"/>
                      <a:pt x="6" y="92"/>
                    </a:cubicBezTo>
                    <a:cubicBezTo>
                      <a:pt x="9" y="91"/>
                      <a:pt x="11" y="90"/>
                      <a:pt x="12" y="89"/>
                    </a:cubicBezTo>
                    <a:cubicBezTo>
                      <a:pt x="12" y="89"/>
                      <a:pt x="12" y="88"/>
                      <a:pt x="13" y="88"/>
                    </a:cubicBezTo>
                    <a:cubicBezTo>
                      <a:pt x="13" y="86"/>
                      <a:pt x="13" y="84"/>
                      <a:pt x="13" y="80"/>
                    </a:cubicBezTo>
                    <a:cubicBezTo>
                      <a:pt x="14" y="73"/>
                      <a:pt x="14" y="70"/>
                      <a:pt x="14" y="68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26"/>
                      <a:pt x="14" y="20"/>
                      <a:pt x="13" y="14"/>
                    </a:cubicBezTo>
                    <a:cubicBezTo>
                      <a:pt x="13" y="10"/>
                      <a:pt x="13" y="7"/>
                      <a:pt x="12" y="6"/>
                    </a:cubicBezTo>
                    <a:cubicBezTo>
                      <a:pt x="12" y="6"/>
                      <a:pt x="11" y="5"/>
                      <a:pt x="10" y="5"/>
                    </a:cubicBezTo>
                    <a:cubicBezTo>
                      <a:pt x="9" y="4"/>
                      <a:pt x="5" y="4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0"/>
                      <a:pt x="18" y="0"/>
                      <a:pt x="21" y="0"/>
                    </a:cubicBezTo>
                    <a:cubicBezTo>
                      <a:pt x="24" y="0"/>
                      <a:pt x="31" y="0"/>
                      <a:pt x="41" y="0"/>
                    </a:cubicBezTo>
                    <a:cubicBezTo>
                      <a:pt x="41" y="4"/>
                      <a:pt x="41" y="4"/>
                      <a:pt x="41" y="4"/>
                    </a:cubicBezTo>
                    <a:cubicBezTo>
                      <a:pt x="36" y="4"/>
                      <a:pt x="32" y="4"/>
                      <a:pt x="31" y="5"/>
                    </a:cubicBezTo>
                    <a:cubicBezTo>
                      <a:pt x="30" y="5"/>
                      <a:pt x="29" y="6"/>
                      <a:pt x="29" y="6"/>
                    </a:cubicBezTo>
                    <a:cubicBezTo>
                      <a:pt x="28" y="7"/>
                      <a:pt x="28" y="9"/>
                      <a:pt x="28" y="13"/>
                    </a:cubicBezTo>
                    <a:cubicBezTo>
                      <a:pt x="27" y="14"/>
                      <a:pt x="27" y="20"/>
                      <a:pt x="27" y="32"/>
                    </a:cubicBezTo>
                    <a:cubicBezTo>
                      <a:pt x="27" y="78"/>
                      <a:pt x="27" y="78"/>
                      <a:pt x="27" y="78"/>
                    </a:cubicBezTo>
                    <a:cubicBezTo>
                      <a:pt x="27" y="82"/>
                      <a:pt x="27" y="86"/>
                      <a:pt x="28" y="89"/>
                    </a:cubicBezTo>
                    <a:cubicBezTo>
                      <a:pt x="33" y="89"/>
                      <a:pt x="33" y="90"/>
                      <a:pt x="39" y="90"/>
                    </a:cubicBezTo>
                    <a:cubicBezTo>
                      <a:pt x="52" y="90"/>
                      <a:pt x="62" y="89"/>
                      <a:pt x="67" y="87"/>
                    </a:cubicBezTo>
                    <a:cubicBezTo>
                      <a:pt x="68" y="86"/>
                      <a:pt x="68" y="84"/>
                      <a:pt x="69" y="82"/>
                    </a:cubicBezTo>
                    <a:cubicBezTo>
                      <a:pt x="72" y="71"/>
                      <a:pt x="72" y="71"/>
                      <a:pt x="72" y="71"/>
                    </a:cubicBezTo>
                    <a:cubicBezTo>
                      <a:pt x="76" y="71"/>
                      <a:pt x="76" y="71"/>
                      <a:pt x="76" y="71"/>
                    </a:cubicBezTo>
                    <a:cubicBezTo>
                      <a:pt x="75" y="78"/>
                      <a:pt x="74" y="86"/>
                      <a:pt x="73" y="95"/>
                    </a:cubicBezTo>
                    <a:cubicBezTo>
                      <a:pt x="71" y="95"/>
                      <a:pt x="70" y="95"/>
                      <a:pt x="69" y="96"/>
                    </a:cubicBezTo>
                    <a:cubicBezTo>
                      <a:pt x="66" y="96"/>
                      <a:pt x="63" y="96"/>
                      <a:pt x="57" y="96"/>
                    </a:cubicBezTo>
                    <a:cubicBezTo>
                      <a:pt x="20" y="95"/>
                      <a:pt x="20" y="95"/>
                      <a:pt x="20" y="95"/>
                    </a:cubicBezTo>
                    <a:cubicBezTo>
                      <a:pt x="15" y="95"/>
                      <a:pt x="11" y="95"/>
                      <a:pt x="6" y="9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" name="Freeform 11"/>
              <p:cNvSpPr>
                <a:spLocks noChangeAspect="1" noEditPoints="1"/>
              </p:cNvSpPr>
              <p:nvPr userDrawn="1"/>
            </p:nvSpPr>
            <p:spPr bwMode="auto">
              <a:xfrm>
                <a:off x="276225" y="6405563"/>
                <a:ext cx="34925" cy="79375"/>
              </a:xfrm>
              <a:custGeom>
                <a:avLst/>
                <a:gdLst>
                  <a:gd name="T0" fmla="*/ 42 w 42"/>
                  <a:gd name="T1" fmla="*/ 91 h 96"/>
                  <a:gd name="T2" fmla="*/ 42 w 42"/>
                  <a:gd name="T3" fmla="*/ 96 h 96"/>
                  <a:gd name="T4" fmla="*/ 22 w 42"/>
                  <a:gd name="T5" fmla="*/ 95 h 96"/>
                  <a:gd name="T6" fmla="*/ 0 w 42"/>
                  <a:gd name="T7" fmla="*/ 96 h 96"/>
                  <a:gd name="T8" fmla="*/ 0 w 42"/>
                  <a:gd name="T9" fmla="*/ 91 h 96"/>
                  <a:gd name="T10" fmla="*/ 10 w 42"/>
                  <a:gd name="T11" fmla="*/ 91 h 96"/>
                  <a:gd name="T12" fmla="*/ 13 w 42"/>
                  <a:gd name="T13" fmla="*/ 89 h 96"/>
                  <a:gd name="T14" fmla="*/ 14 w 42"/>
                  <a:gd name="T15" fmla="*/ 83 h 96"/>
                  <a:gd name="T16" fmla="*/ 14 w 42"/>
                  <a:gd name="T17" fmla="*/ 63 h 96"/>
                  <a:gd name="T18" fmla="*/ 14 w 42"/>
                  <a:gd name="T19" fmla="*/ 32 h 96"/>
                  <a:gd name="T20" fmla="*/ 14 w 42"/>
                  <a:gd name="T21" fmla="*/ 14 h 96"/>
                  <a:gd name="T22" fmla="*/ 13 w 42"/>
                  <a:gd name="T23" fmla="*/ 6 h 96"/>
                  <a:gd name="T24" fmla="*/ 10 w 42"/>
                  <a:gd name="T25" fmla="*/ 5 h 96"/>
                  <a:gd name="T26" fmla="*/ 0 w 42"/>
                  <a:gd name="T27" fmla="*/ 4 h 96"/>
                  <a:gd name="T28" fmla="*/ 0 w 42"/>
                  <a:gd name="T29" fmla="*/ 0 h 96"/>
                  <a:gd name="T30" fmla="*/ 21 w 42"/>
                  <a:gd name="T31" fmla="*/ 0 h 96"/>
                  <a:gd name="T32" fmla="*/ 42 w 42"/>
                  <a:gd name="T33" fmla="*/ 0 h 96"/>
                  <a:gd name="T34" fmla="*/ 42 w 42"/>
                  <a:gd name="T35" fmla="*/ 4 h 96"/>
                  <a:gd name="T36" fmla="*/ 32 w 42"/>
                  <a:gd name="T37" fmla="*/ 5 h 96"/>
                  <a:gd name="T38" fmla="*/ 29 w 42"/>
                  <a:gd name="T39" fmla="*/ 6 h 96"/>
                  <a:gd name="T40" fmla="*/ 28 w 42"/>
                  <a:gd name="T41" fmla="*/ 13 h 96"/>
                  <a:gd name="T42" fmla="*/ 28 w 42"/>
                  <a:gd name="T43" fmla="*/ 32 h 96"/>
                  <a:gd name="T44" fmla="*/ 28 w 42"/>
                  <a:gd name="T45" fmla="*/ 63 h 96"/>
                  <a:gd name="T46" fmla="*/ 28 w 42"/>
                  <a:gd name="T47" fmla="*/ 81 h 96"/>
                  <a:gd name="T48" fmla="*/ 29 w 42"/>
                  <a:gd name="T49" fmla="*/ 89 h 96"/>
                  <a:gd name="T50" fmla="*/ 32 w 42"/>
                  <a:gd name="T51" fmla="*/ 91 h 96"/>
                  <a:gd name="T52" fmla="*/ 42 w 42"/>
                  <a:gd name="T53" fmla="*/ 91 h 96"/>
                  <a:gd name="T54" fmla="*/ 28 w 42"/>
                  <a:gd name="T55" fmla="*/ 13 h 96"/>
                  <a:gd name="T56" fmla="*/ 28 w 42"/>
                  <a:gd name="T57" fmla="*/ 32 h 96"/>
                  <a:gd name="T58" fmla="*/ 28 w 42"/>
                  <a:gd name="T59" fmla="*/ 63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42" h="96">
                    <a:moveTo>
                      <a:pt x="42" y="91"/>
                    </a:moveTo>
                    <a:cubicBezTo>
                      <a:pt x="42" y="96"/>
                      <a:pt x="42" y="96"/>
                      <a:pt x="42" y="96"/>
                    </a:cubicBezTo>
                    <a:cubicBezTo>
                      <a:pt x="32" y="95"/>
                      <a:pt x="25" y="95"/>
                      <a:pt x="22" y="95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6" y="91"/>
                      <a:pt x="9" y="91"/>
                      <a:pt x="10" y="91"/>
                    </a:cubicBezTo>
                    <a:cubicBezTo>
                      <a:pt x="12" y="90"/>
                      <a:pt x="12" y="90"/>
                      <a:pt x="13" y="89"/>
                    </a:cubicBezTo>
                    <a:cubicBezTo>
                      <a:pt x="13" y="88"/>
                      <a:pt x="14" y="86"/>
                      <a:pt x="14" y="83"/>
                    </a:cubicBezTo>
                    <a:cubicBezTo>
                      <a:pt x="14" y="82"/>
                      <a:pt x="14" y="75"/>
                      <a:pt x="14" y="63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26"/>
                      <a:pt x="14" y="20"/>
                      <a:pt x="14" y="14"/>
                    </a:cubicBezTo>
                    <a:cubicBezTo>
                      <a:pt x="14" y="10"/>
                      <a:pt x="13" y="7"/>
                      <a:pt x="13" y="6"/>
                    </a:cubicBezTo>
                    <a:cubicBezTo>
                      <a:pt x="12" y="6"/>
                      <a:pt x="12" y="5"/>
                      <a:pt x="10" y="5"/>
                    </a:cubicBezTo>
                    <a:cubicBezTo>
                      <a:pt x="9" y="4"/>
                      <a:pt x="6" y="4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0"/>
                      <a:pt x="16" y="0"/>
                      <a:pt x="21" y="0"/>
                    </a:cubicBezTo>
                    <a:cubicBezTo>
                      <a:pt x="26" y="0"/>
                      <a:pt x="33" y="0"/>
                      <a:pt x="42" y="0"/>
                    </a:cubicBezTo>
                    <a:cubicBezTo>
                      <a:pt x="42" y="4"/>
                      <a:pt x="42" y="4"/>
                      <a:pt x="42" y="4"/>
                    </a:cubicBezTo>
                    <a:cubicBezTo>
                      <a:pt x="36" y="4"/>
                      <a:pt x="33" y="4"/>
                      <a:pt x="32" y="5"/>
                    </a:cubicBezTo>
                    <a:cubicBezTo>
                      <a:pt x="30" y="5"/>
                      <a:pt x="30" y="6"/>
                      <a:pt x="29" y="6"/>
                    </a:cubicBezTo>
                    <a:cubicBezTo>
                      <a:pt x="29" y="7"/>
                      <a:pt x="28" y="9"/>
                      <a:pt x="28" y="13"/>
                    </a:cubicBezTo>
                    <a:cubicBezTo>
                      <a:pt x="28" y="14"/>
                      <a:pt x="28" y="20"/>
                      <a:pt x="28" y="32"/>
                    </a:cubicBezTo>
                    <a:cubicBezTo>
                      <a:pt x="28" y="63"/>
                      <a:pt x="28" y="63"/>
                      <a:pt x="28" y="63"/>
                    </a:cubicBezTo>
                    <a:cubicBezTo>
                      <a:pt x="28" y="69"/>
                      <a:pt x="28" y="75"/>
                      <a:pt x="28" y="81"/>
                    </a:cubicBezTo>
                    <a:cubicBezTo>
                      <a:pt x="28" y="86"/>
                      <a:pt x="28" y="88"/>
                      <a:pt x="29" y="89"/>
                    </a:cubicBezTo>
                    <a:cubicBezTo>
                      <a:pt x="29" y="90"/>
                      <a:pt x="30" y="90"/>
                      <a:pt x="32" y="91"/>
                    </a:cubicBezTo>
                    <a:cubicBezTo>
                      <a:pt x="33" y="91"/>
                      <a:pt x="36" y="91"/>
                      <a:pt x="42" y="91"/>
                    </a:cubicBezTo>
                    <a:close/>
                    <a:moveTo>
                      <a:pt x="28" y="13"/>
                    </a:moveTo>
                    <a:cubicBezTo>
                      <a:pt x="28" y="14"/>
                      <a:pt x="28" y="20"/>
                      <a:pt x="28" y="32"/>
                    </a:cubicBezTo>
                    <a:cubicBezTo>
                      <a:pt x="28" y="63"/>
                      <a:pt x="28" y="63"/>
                      <a:pt x="28" y="63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" name="Freeform 12"/>
              <p:cNvSpPr>
                <a:spLocks noChangeAspect="1"/>
              </p:cNvSpPr>
              <p:nvPr userDrawn="1"/>
            </p:nvSpPr>
            <p:spPr bwMode="auto">
              <a:xfrm>
                <a:off x="323850" y="6405563"/>
                <a:ext cx="90488" cy="80963"/>
              </a:xfrm>
              <a:custGeom>
                <a:avLst/>
                <a:gdLst>
                  <a:gd name="T0" fmla="*/ 0 w 111"/>
                  <a:gd name="T1" fmla="*/ 96 h 98"/>
                  <a:gd name="T2" fmla="*/ 0 w 111"/>
                  <a:gd name="T3" fmla="*/ 91 h 98"/>
                  <a:gd name="T4" fmla="*/ 10 w 111"/>
                  <a:gd name="T5" fmla="*/ 90 h 98"/>
                  <a:gd name="T6" fmla="*/ 11 w 111"/>
                  <a:gd name="T7" fmla="*/ 89 h 98"/>
                  <a:gd name="T8" fmla="*/ 12 w 111"/>
                  <a:gd name="T9" fmla="*/ 82 h 98"/>
                  <a:gd name="T10" fmla="*/ 13 w 111"/>
                  <a:gd name="T11" fmla="*/ 67 h 98"/>
                  <a:gd name="T12" fmla="*/ 13 w 111"/>
                  <a:gd name="T13" fmla="*/ 12 h 98"/>
                  <a:gd name="T14" fmla="*/ 13 w 111"/>
                  <a:gd name="T15" fmla="*/ 9 h 98"/>
                  <a:gd name="T16" fmla="*/ 10 w 111"/>
                  <a:gd name="T17" fmla="*/ 6 h 98"/>
                  <a:gd name="T18" fmla="*/ 7 w 111"/>
                  <a:gd name="T19" fmla="*/ 4 h 98"/>
                  <a:gd name="T20" fmla="*/ 0 w 111"/>
                  <a:gd name="T21" fmla="*/ 4 h 98"/>
                  <a:gd name="T22" fmla="*/ 0 w 111"/>
                  <a:gd name="T23" fmla="*/ 0 h 98"/>
                  <a:gd name="T24" fmla="*/ 15 w 111"/>
                  <a:gd name="T25" fmla="*/ 0 h 98"/>
                  <a:gd name="T26" fmla="*/ 26 w 111"/>
                  <a:gd name="T27" fmla="*/ 0 h 98"/>
                  <a:gd name="T28" fmla="*/ 34 w 111"/>
                  <a:gd name="T29" fmla="*/ 11 h 98"/>
                  <a:gd name="T30" fmla="*/ 49 w 111"/>
                  <a:gd name="T31" fmla="*/ 28 h 98"/>
                  <a:gd name="T32" fmla="*/ 70 w 111"/>
                  <a:gd name="T33" fmla="*/ 52 h 98"/>
                  <a:gd name="T34" fmla="*/ 86 w 111"/>
                  <a:gd name="T35" fmla="*/ 71 h 98"/>
                  <a:gd name="T36" fmla="*/ 92 w 111"/>
                  <a:gd name="T37" fmla="*/ 78 h 98"/>
                  <a:gd name="T38" fmla="*/ 92 w 111"/>
                  <a:gd name="T39" fmla="*/ 29 h 98"/>
                  <a:gd name="T40" fmla="*/ 92 w 111"/>
                  <a:gd name="T41" fmla="*/ 13 h 98"/>
                  <a:gd name="T42" fmla="*/ 91 w 111"/>
                  <a:gd name="T43" fmla="*/ 6 h 98"/>
                  <a:gd name="T44" fmla="*/ 90 w 111"/>
                  <a:gd name="T45" fmla="*/ 5 h 98"/>
                  <a:gd name="T46" fmla="*/ 80 w 111"/>
                  <a:gd name="T47" fmla="*/ 4 h 98"/>
                  <a:gd name="T48" fmla="*/ 80 w 111"/>
                  <a:gd name="T49" fmla="*/ 0 h 98"/>
                  <a:gd name="T50" fmla="*/ 97 w 111"/>
                  <a:gd name="T51" fmla="*/ 0 h 98"/>
                  <a:gd name="T52" fmla="*/ 111 w 111"/>
                  <a:gd name="T53" fmla="*/ 0 h 98"/>
                  <a:gd name="T54" fmla="*/ 111 w 111"/>
                  <a:gd name="T55" fmla="*/ 4 h 98"/>
                  <a:gd name="T56" fmla="*/ 102 w 111"/>
                  <a:gd name="T57" fmla="*/ 5 h 98"/>
                  <a:gd name="T58" fmla="*/ 100 w 111"/>
                  <a:gd name="T59" fmla="*/ 6 h 98"/>
                  <a:gd name="T60" fmla="*/ 99 w 111"/>
                  <a:gd name="T61" fmla="*/ 13 h 98"/>
                  <a:gd name="T62" fmla="*/ 99 w 111"/>
                  <a:gd name="T63" fmla="*/ 29 h 98"/>
                  <a:gd name="T64" fmla="*/ 99 w 111"/>
                  <a:gd name="T65" fmla="*/ 61 h 98"/>
                  <a:gd name="T66" fmla="*/ 99 w 111"/>
                  <a:gd name="T67" fmla="*/ 98 h 98"/>
                  <a:gd name="T68" fmla="*/ 92 w 111"/>
                  <a:gd name="T69" fmla="*/ 98 h 98"/>
                  <a:gd name="T70" fmla="*/ 91 w 111"/>
                  <a:gd name="T71" fmla="*/ 96 h 98"/>
                  <a:gd name="T72" fmla="*/ 89 w 111"/>
                  <a:gd name="T73" fmla="*/ 95 h 98"/>
                  <a:gd name="T74" fmla="*/ 87 w 111"/>
                  <a:gd name="T75" fmla="*/ 93 h 98"/>
                  <a:gd name="T76" fmla="*/ 78 w 111"/>
                  <a:gd name="T77" fmla="*/ 83 h 98"/>
                  <a:gd name="T78" fmla="*/ 69 w 111"/>
                  <a:gd name="T79" fmla="*/ 72 h 98"/>
                  <a:gd name="T80" fmla="*/ 19 w 111"/>
                  <a:gd name="T81" fmla="*/ 14 h 98"/>
                  <a:gd name="T82" fmla="*/ 19 w 111"/>
                  <a:gd name="T83" fmla="*/ 66 h 98"/>
                  <a:gd name="T84" fmla="*/ 20 w 111"/>
                  <a:gd name="T85" fmla="*/ 82 h 98"/>
                  <a:gd name="T86" fmla="*/ 20 w 111"/>
                  <a:gd name="T87" fmla="*/ 89 h 98"/>
                  <a:gd name="T88" fmla="*/ 22 w 111"/>
                  <a:gd name="T89" fmla="*/ 90 h 98"/>
                  <a:gd name="T90" fmla="*/ 32 w 111"/>
                  <a:gd name="T91" fmla="*/ 91 h 98"/>
                  <a:gd name="T92" fmla="*/ 32 w 111"/>
                  <a:gd name="T93" fmla="*/ 96 h 98"/>
                  <a:gd name="T94" fmla="*/ 18 w 111"/>
                  <a:gd name="T95" fmla="*/ 95 h 98"/>
                  <a:gd name="T96" fmla="*/ 0 w 111"/>
                  <a:gd name="T97" fmla="*/ 96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11" h="98">
                    <a:moveTo>
                      <a:pt x="0" y="96"/>
                    </a:moveTo>
                    <a:cubicBezTo>
                      <a:pt x="0" y="91"/>
                      <a:pt x="0" y="91"/>
                      <a:pt x="0" y="91"/>
                    </a:cubicBezTo>
                    <a:cubicBezTo>
                      <a:pt x="5" y="91"/>
                      <a:pt x="8" y="91"/>
                      <a:pt x="10" y="90"/>
                    </a:cubicBezTo>
                    <a:cubicBezTo>
                      <a:pt x="11" y="90"/>
                      <a:pt x="11" y="90"/>
                      <a:pt x="11" y="89"/>
                    </a:cubicBezTo>
                    <a:cubicBezTo>
                      <a:pt x="12" y="88"/>
                      <a:pt x="12" y="86"/>
                      <a:pt x="12" y="82"/>
                    </a:cubicBezTo>
                    <a:cubicBezTo>
                      <a:pt x="13" y="76"/>
                      <a:pt x="13" y="71"/>
                      <a:pt x="13" y="67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3" y="10"/>
                      <a:pt x="13" y="9"/>
                      <a:pt x="13" y="9"/>
                    </a:cubicBezTo>
                    <a:cubicBezTo>
                      <a:pt x="12" y="8"/>
                      <a:pt x="11" y="7"/>
                      <a:pt x="10" y="6"/>
                    </a:cubicBezTo>
                    <a:cubicBezTo>
                      <a:pt x="9" y="5"/>
                      <a:pt x="8" y="5"/>
                      <a:pt x="7" y="4"/>
                    </a:cubicBezTo>
                    <a:cubicBezTo>
                      <a:pt x="6" y="4"/>
                      <a:pt x="3" y="4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8" y="0"/>
                      <a:pt x="13" y="0"/>
                      <a:pt x="15" y="0"/>
                    </a:cubicBezTo>
                    <a:cubicBezTo>
                      <a:pt x="19" y="0"/>
                      <a:pt x="22" y="0"/>
                      <a:pt x="26" y="0"/>
                    </a:cubicBezTo>
                    <a:cubicBezTo>
                      <a:pt x="30" y="5"/>
                      <a:pt x="32" y="8"/>
                      <a:pt x="34" y="11"/>
                    </a:cubicBezTo>
                    <a:cubicBezTo>
                      <a:pt x="49" y="28"/>
                      <a:pt x="49" y="28"/>
                      <a:pt x="49" y="28"/>
                    </a:cubicBezTo>
                    <a:cubicBezTo>
                      <a:pt x="70" y="52"/>
                      <a:pt x="70" y="52"/>
                      <a:pt x="70" y="52"/>
                    </a:cubicBezTo>
                    <a:cubicBezTo>
                      <a:pt x="76" y="60"/>
                      <a:pt x="82" y="66"/>
                      <a:pt x="86" y="71"/>
                    </a:cubicBezTo>
                    <a:cubicBezTo>
                      <a:pt x="88" y="74"/>
                      <a:pt x="91" y="76"/>
                      <a:pt x="92" y="78"/>
                    </a:cubicBezTo>
                    <a:cubicBezTo>
                      <a:pt x="92" y="29"/>
                      <a:pt x="92" y="29"/>
                      <a:pt x="92" y="29"/>
                    </a:cubicBezTo>
                    <a:cubicBezTo>
                      <a:pt x="92" y="24"/>
                      <a:pt x="92" y="19"/>
                      <a:pt x="92" y="13"/>
                    </a:cubicBezTo>
                    <a:cubicBezTo>
                      <a:pt x="92" y="9"/>
                      <a:pt x="91" y="7"/>
                      <a:pt x="91" y="6"/>
                    </a:cubicBezTo>
                    <a:cubicBezTo>
                      <a:pt x="91" y="6"/>
                      <a:pt x="90" y="5"/>
                      <a:pt x="90" y="5"/>
                    </a:cubicBezTo>
                    <a:cubicBezTo>
                      <a:pt x="88" y="4"/>
                      <a:pt x="85" y="4"/>
                      <a:pt x="80" y="4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85" y="0"/>
                      <a:pt x="91" y="0"/>
                      <a:pt x="97" y="0"/>
                    </a:cubicBezTo>
                    <a:cubicBezTo>
                      <a:pt x="102" y="0"/>
                      <a:pt x="107" y="0"/>
                      <a:pt x="111" y="0"/>
                    </a:cubicBezTo>
                    <a:cubicBezTo>
                      <a:pt x="111" y="4"/>
                      <a:pt x="111" y="4"/>
                      <a:pt x="111" y="4"/>
                    </a:cubicBezTo>
                    <a:cubicBezTo>
                      <a:pt x="106" y="4"/>
                      <a:pt x="103" y="4"/>
                      <a:pt x="102" y="5"/>
                    </a:cubicBezTo>
                    <a:cubicBezTo>
                      <a:pt x="101" y="5"/>
                      <a:pt x="101" y="6"/>
                      <a:pt x="100" y="6"/>
                    </a:cubicBezTo>
                    <a:cubicBezTo>
                      <a:pt x="100" y="7"/>
                      <a:pt x="99" y="10"/>
                      <a:pt x="99" y="13"/>
                    </a:cubicBezTo>
                    <a:cubicBezTo>
                      <a:pt x="99" y="19"/>
                      <a:pt x="99" y="24"/>
                      <a:pt x="99" y="29"/>
                    </a:cubicBezTo>
                    <a:cubicBezTo>
                      <a:pt x="99" y="61"/>
                      <a:pt x="99" y="61"/>
                      <a:pt x="99" y="61"/>
                    </a:cubicBezTo>
                    <a:cubicBezTo>
                      <a:pt x="99" y="68"/>
                      <a:pt x="99" y="80"/>
                      <a:pt x="99" y="98"/>
                    </a:cubicBezTo>
                    <a:cubicBezTo>
                      <a:pt x="92" y="98"/>
                      <a:pt x="92" y="98"/>
                      <a:pt x="92" y="98"/>
                    </a:cubicBezTo>
                    <a:cubicBezTo>
                      <a:pt x="91" y="96"/>
                      <a:pt x="91" y="96"/>
                      <a:pt x="91" y="96"/>
                    </a:cubicBezTo>
                    <a:cubicBezTo>
                      <a:pt x="90" y="96"/>
                      <a:pt x="90" y="95"/>
                      <a:pt x="89" y="95"/>
                    </a:cubicBezTo>
                    <a:cubicBezTo>
                      <a:pt x="89" y="95"/>
                      <a:pt x="88" y="94"/>
                      <a:pt x="87" y="93"/>
                    </a:cubicBezTo>
                    <a:cubicBezTo>
                      <a:pt x="83" y="88"/>
                      <a:pt x="80" y="85"/>
                      <a:pt x="78" y="83"/>
                    </a:cubicBezTo>
                    <a:cubicBezTo>
                      <a:pt x="69" y="72"/>
                      <a:pt x="69" y="72"/>
                      <a:pt x="69" y="72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66"/>
                      <a:pt x="19" y="66"/>
                      <a:pt x="19" y="66"/>
                    </a:cubicBezTo>
                    <a:cubicBezTo>
                      <a:pt x="19" y="71"/>
                      <a:pt x="19" y="76"/>
                      <a:pt x="20" y="82"/>
                    </a:cubicBezTo>
                    <a:cubicBezTo>
                      <a:pt x="20" y="86"/>
                      <a:pt x="20" y="88"/>
                      <a:pt x="20" y="89"/>
                    </a:cubicBezTo>
                    <a:cubicBezTo>
                      <a:pt x="21" y="90"/>
                      <a:pt x="21" y="90"/>
                      <a:pt x="22" y="90"/>
                    </a:cubicBezTo>
                    <a:cubicBezTo>
                      <a:pt x="23" y="91"/>
                      <a:pt x="27" y="91"/>
                      <a:pt x="32" y="91"/>
                    </a:cubicBezTo>
                    <a:cubicBezTo>
                      <a:pt x="32" y="96"/>
                      <a:pt x="32" y="96"/>
                      <a:pt x="32" y="96"/>
                    </a:cubicBezTo>
                    <a:cubicBezTo>
                      <a:pt x="28" y="95"/>
                      <a:pt x="23" y="95"/>
                      <a:pt x="18" y="95"/>
                    </a:cubicBezTo>
                    <a:cubicBezTo>
                      <a:pt x="13" y="95"/>
                      <a:pt x="7" y="95"/>
                      <a:pt x="0" y="9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" name="Freeform 13"/>
              <p:cNvSpPr>
                <a:spLocks noChangeAspect="1"/>
              </p:cNvSpPr>
              <p:nvPr userDrawn="1"/>
            </p:nvSpPr>
            <p:spPr bwMode="auto">
              <a:xfrm>
                <a:off x="425450" y="6405563"/>
                <a:ext cx="33338" cy="79375"/>
              </a:xfrm>
              <a:custGeom>
                <a:avLst/>
                <a:gdLst>
                  <a:gd name="T0" fmla="*/ 41 w 41"/>
                  <a:gd name="T1" fmla="*/ 91 h 96"/>
                  <a:gd name="T2" fmla="*/ 41 w 41"/>
                  <a:gd name="T3" fmla="*/ 96 h 96"/>
                  <a:gd name="T4" fmla="*/ 21 w 41"/>
                  <a:gd name="T5" fmla="*/ 95 h 96"/>
                  <a:gd name="T6" fmla="*/ 0 w 41"/>
                  <a:gd name="T7" fmla="*/ 96 h 96"/>
                  <a:gd name="T8" fmla="*/ 0 w 41"/>
                  <a:gd name="T9" fmla="*/ 91 h 96"/>
                  <a:gd name="T10" fmla="*/ 10 w 41"/>
                  <a:gd name="T11" fmla="*/ 91 h 96"/>
                  <a:gd name="T12" fmla="*/ 12 w 41"/>
                  <a:gd name="T13" fmla="*/ 89 h 96"/>
                  <a:gd name="T14" fmla="*/ 13 w 41"/>
                  <a:gd name="T15" fmla="*/ 83 h 96"/>
                  <a:gd name="T16" fmla="*/ 14 w 41"/>
                  <a:gd name="T17" fmla="*/ 63 h 96"/>
                  <a:gd name="T18" fmla="*/ 14 w 41"/>
                  <a:gd name="T19" fmla="*/ 32 h 96"/>
                  <a:gd name="T20" fmla="*/ 13 w 41"/>
                  <a:gd name="T21" fmla="*/ 14 h 96"/>
                  <a:gd name="T22" fmla="*/ 12 w 41"/>
                  <a:gd name="T23" fmla="*/ 6 h 96"/>
                  <a:gd name="T24" fmla="*/ 10 w 41"/>
                  <a:gd name="T25" fmla="*/ 5 h 96"/>
                  <a:gd name="T26" fmla="*/ 0 w 41"/>
                  <a:gd name="T27" fmla="*/ 4 h 96"/>
                  <a:gd name="T28" fmla="*/ 0 w 41"/>
                  <a:gd name="T29" fmla="*/ 0 h 96"/>
                  <a:gd name="T30" fmla="*/ 20 w 41"/>
                  <a:gd name="T31" fmla="*/ 0 h 96"/>
                  <a:gd name="T32" fmla="*/ 41 w 41"/>
                  <a:gd name="T33" fmla="*/ 0 h 96"/>
                  <a:gd name="T34" fmla="*/ 41 w 41"/>
                  <a:gd name="T35" fmla="*/ 4 h 96"/>
                  <a:gd name="T36" fmla="*/ 31 w 41"/>
                  <a:gd name="T37" fmla="*/ 5 h 96"/>
                  <a:gd name="T38" fmla="*/ 28 w 41"/>
                  <a:gd name="T39" fmla="*/ 6 h 96"/>
                  <a:gd name="T40" fmla="*/ 27 w 41"/>
                  <a:gd name="T41" fmla="*/ 13 h 96"/>
                  <a:gd name="T42" fmla="*/ 27 w 41"/>
                  <a:gd name="T43" fmla="*/ 32 h 96"/>
                  <a:gd name="T44" fmla="*/ 27 w 41"/>
                  <a:gd name="T45" fmla="*/ 63 h 96"/>
                  <a:gd name="T46" fmla="*/ 27 w 41"/>
                  <a:gd name="T47" fmla="*/ 81 h 96"/>
                  <a:gd name="T48" fmla="*/ 28 w 41"/>
                  <a:gd name="T49" fmla="*/ 89 h 96"/>
                  <a:gd name="T50" fmla="*/ 31 w 41"/>
                  <a:gd name="T51" fmla="*/ 91 h 96"/>
                  <a:gd name="T52" fmla="*/ 41 w 41"/>
                  <a:gd name="T53" fmla="*/ 91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41" h="96">
                    <a:moveTo>
                      <a:pt x="41" y="91"/>
                    </a:moveTo>
                    <a:cubicBezTo>
                      <a:pt x="41" y="96"/>
                      <a:pt x="41" y="96"/>
                      <a:pt x="41" y="96"/>
                    </a:cubicBezTo>
                    <a:cubicBezTo>
                      <a:pt x="31" y="95"/>
                      <a:pt x="24" y="95"/>
                      <a:pt x="21" y="95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5" y="91"/>
                      <a:pt x="8" y="91"/>
                      <a:pt x="10" y="91"/>
                    </a:cubicBezTo>
                    <a:cubicBezTo>
                      <a:pt x="11" y="90"/>
                      <a:pt x="12" y="90"/>
                      <a:pt x="12" y="89"/>
                    </a:cubicBezTo>
                    <a:cubicBezTo>
                      <a:pt x="13" y="88"/>
                      <a:pt x="13" y="86"/>
                      <a:pt x="13" y="83"/>
                    </a:cubicBezTo>
                    <a:cubicBezTo>
                      <a:pt x="13" y="82"/>
                      <a:pt x="13" y="75"/>
                      <a:pt x="14" y="63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26"/>
                      <a:pt x="13" y="20"/>
                      <a:pt x="13" y="14"/>
                    </a:cubicBezTo>
                    <a:cubicBezTo>
                      <a:pt x="13" y="10"/>
                      <a:pt x="13" y="7"/>
                      <a:pt x="12" y="6"/>
                    </a:cubicBezTo>
                    <a:cubicBezTo>
                      <a:pt x="12" y="6"/>
                      <a:pt x="11" y="5"/>
                      <a:pt x="10" y="5"/>
                    </a:cubicBezTo>
                    <a:cubicBezTo>
                      <a:pt x="8" y="4"/>
                      <a:pt x="5" y="4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0"/>
                      <a:pt x="15" y="0"/>
                      <a:pt x="20" y="0"/>
                    </a:cubicBezTo>
                    <a:cubicBezTo>
                      <a:pt x="25" y="0"/>
                      <a:pt x="32" y="0"/>
                      <a:pt x="41" y="0"/>
                    </a:cubicBezTo>
                    <a:cubicBezTo>
                      <a:pt x="41" y="4"/>
                      <a:pt x="41" y="4"/>
                      <a:pt x="41" y="4"/>
                    </a:cubicBezTo>
                    <a:cubicBezTo>
                      <a:pt x="35" y="4"/>
                      <a:pt x="32" y="4"/>
                      <a:pt x="31" y="5"/>
                    </a:cubicBezTo>
                    <a:cubicBezTo>
                      <a:pt x="30" y="5"/>
                      <a:pt x="29" y="6"/>
                      <a:pt x="28" y="6"/>
                    </a:cubicBezTo>
                    <a:cubicBezTo>
                      <a:pt x="28" y="7"/>
                      <a:pt x="27" y="9"/>
                      <a:pt x="27" y="13"/>
                    </a:cubicBezTo>
                    <a:cubicBezTo>
                      <a:pt x="27" y="14"/>
                      <a:pt x="27" y="20"/>
                      <a:pt x="27" y="32"/>
                    </a:cubicBezTo>
                    <a:cubicBezTo>
                      <a:pt x="27" y="63"/>
                      <a:pt x="27" y="63"/>
                      <a:pt x="27" y="63"/>
                    </a:cubicBezTo>
                    <a:cubicBezTo>
                      <a:pt x="27" y="69"/>
                      <a:pt x="27" y="75"/>
                      <a:pt x="27" y="81"/>
                    </a:cubicBezTo>
                    <a:cubicBezTo>
                      <a:pt x="27" y="86"/>
                      <a:pt x="28" y="88"/>
                      <a:pt x="28" y="89"/>
                    </a:cubicBezTo>
                    <a:cubicBezTo>
                      <a:pt x="29" y="90"/>
                      <a:pt x="30" y="90"/>
                      <a:pt x="31" y="91"/>
                    </a:cubicBezTo>
                    <a:cubicBezTo>
                      <a:pt x="32" y="91"/>
                      <a:pt x="35" y="91"/>
                      <a:pt x="41" y="9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" name="Freeform 14"/>
              <p:cNvSpPr>
                <a:spLocks noChangeAspect="1"/>
              </p:cNvSpPr>
              <p:nvPr userDrawn="1"/>
            </p:nvSpPr>
            <p:spPr bwMode="auto">
              <a:xfrm>
                <a:off x="463550" y="6403975"/>
                <a:ext cx="77788" cy="82550"/>
              </a:xfrm>
              <a:custGeom>
                <a:avLst/>
                <a:gdLst>
                  <a:gd name="T0" fmla="*/ 94 w 94"/>
                  <a:gd name="T1" fmla="*/ 86 h 100"/>
                  <a:gd name="T2" fmla="*/ 91 w 94"/>
                  <a:gd name="T3" fmla="*/ 92 h 100"/>
                  <a:gd name="T4" fmla="*/ 75 w 94"/>
                  <a:gd name="T5" fmla="*/ 98 h 100"/>
                  <a:gd name="T6" fmla="*/ 57 w 94"/>
                  <a:gd name="T7" fmla="*/ 100 h 100"/>
                  <a:gd name="T8" fmla="*/ 37 w 94"/>
                  <a:gd name="T9" fmla="*/ 97 h 100"/>
                  <a:gd name="T10" fmla="*/ 21 w 94"/>
                  <a:gd name="T11" fmla="*/ 89 h 100"/>
                  <a:gd name="T12" fmla="*/ 9 w 94"/>
                  <a:gd name="T13" fmla="*/ 78 h 100"/>
                  <a:gd name="T14" fmla="*/ 2 w 94"/>
                  <a:gd name="T15" fmla="*/ 65 h 100"/>
                  <a:gd name="T16" fmla="*/ 0 w 94"/>
                  <a:gd name="T17" fmla="*/ 50 h 100"/>
                  <a:gd name="T18" fmla="*/ 16 w 94"/>
                  <a:gd name="T19" fmla="*/ 14 h 100"/>
                  <a:gd name="T20" fmla="*/ 59 w 94"/>
                  <a:gd name="T21" fmla="*/ 0 h 100"/>
                  <a:gd name="T22" fmla="*/ 71 w 94"/>
                  <a:gd name="T23" fmla="*/ 1 h 100"/>
                  <a:gd name="T24" fmla="*/ 84 w 94"/>
                  <a:gd name="T25" fmla="*/ 3 h 100"/>
                  <a:gd name="T26" fmla="*/ 94 w 94"/>
                  <a:gd name="T27" fmla="*/ 6 h 100"/>
                  <a:gd name="T28" fmla="*/ 91 w 94"/>
                  <a:gd name="T29" fmla="*/ 13 h 100"/>
                  <a:gd name="T30" fmla="*/ 90 w 94"/>
                  <a:gd name="T31" fmla="*/ 26 h 100"/>
                  <a:gd name="T32" fmla="*/ 85 w 94"/>
                  <a:gd name="T33" fmla="*/ 26 h 100"/>
                  <a:gd name="T34" fmla="*/ 85 w 94"/>
                  <a:gd name="T35" fmla="*/ 18 h 100"/>
                  <a:gd name="T36" fmla="*/ 78 w 94"/>
                  <a:gd name="T37" fmla="*/ 9 h 100"/>
                  <a:gd name="T38" fmla="*/ 57 w 94"/>
                  <a:gd name="T39" fmla="*/ 5 h 100"/>
                  <a:gd name="T40" fmla="*/ 40 w 94"/>
                  <a:gd name="T41" fmla="*/ 8 h 100"/>
                  <a:gd name="T42" fmla="*/ 28 w 94"/>
                  <a:gd name="T43" fmla="*/ 15 h 100"/>
                  <a:gd name="T44" fmla="*/ 19 w 94"/>
                  <a:gd name="T45" fmla="*/ 28 h 100"/>
                  <a:gd name="T46" fmla="*/ 16 w 94"/>
                  <a:gd name="T47" fmla="*/ 47 h 100"/>
                  <a:gd name="T48" fmla="*/ 29 w 94"/>
                  <a:gd name="T49" fmla="*/ 80 h 100"/>
                  <a:gd name="T50" fmla="*/ 63 w 94"/>
                  <a:gd name="T51" fmla="*/ 92 h 100"/>
                  <a:gd name="T52" fmla="*/ 81 w 94"/>
                  <a:gd name="T53" fmla="*/ 90 h 100"/>
                  <a:gd name="T54" fmla="*/ 92 w 94"/>
                  <a:gd name="T55" fmla="*/ 84 h 100"/>
                  <a:gd name="T56" fmla="*/ 94 w 94"/>
                  <a:gd name="T57" fmla="*/ 86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4" h="100">
                    <a:moveTo>
                      <a:pt x="94" y="86"/>
                    </a:moveTo>
                    <a:cubicBezTo>
                      <a:pt x="91" y="92"/>
                      <a:pt x="91" y="92"/>
                      <a:pt x="91" y="92"/>
                    </a:cubicBezTo>
                    <a:cubicBezTo>
                      <a:pt x="85" y="95"/>
                      <a:pt x="80" y="97"/>
                      <a:pt x="75" y="98"/>
                    </a:cubicBezTo>
                    <a:cubicBezTo>
                      <a:pt x="69" y="99"/>
                      <a:pt x="64" y="100"/>
                      <a:pt x="57" y="100"/>
                    </a:cubicBezTo>
                    <a:cubicBezTo>
                      <a:pt x="50" y="100"/>
                      <a:pt x="43" y="99"/>
                      <a:pt x="37" y="97"/>
                    </a:cubicBezTo>
                    <a:cubicBezTo>
                      <a:pt x="31" y="95"/>
                      <a:pt x="25" y="93"/>
                      <a:pt x="21" y="89"/>
                    </a:cubicBezTo>
                    <a:cubicBezTo>
                      <a:pt x="16" y="86"/>
                      <a:pt x="12" y="83"/>
                      <a:pt x="9" y="78"/>
                    </a:cubicBezTo>
                    <a:cubicBezTo>
                      <a:pt x="6" y="74"/>
                      <a:pt x="4" y="70"/>
                      <a:pt x="2" y="65"/>
                    </a:cubicBezTo>
                    <a:cubicBezTo>
                      <a:pt x="1" y="61"/>
                      <a:pt x="0" y="55"/>
                      <a:pt x="0" y="50"/>
                    </a:cubicBezTo>
                    <a:cubicBezTo>
                      <a:pt x="0" y="35"/>
                      <a:pt x="5" y="24"/>
                      <a:pt x="16" y="14"/>
                    </a:cubicBezTo>
                    <a:cubicBezTo>
                      <a:pt x="26" y="5"/>
                      <a:pt x="41" y="0"/>
                      <a:pt x="59" y="0"/>
                    </a:cubicBezTo>
                    <a:cubicBezTo>
                      <a:pt x="63" y="0"/>
                      <a:pt x="67" y="0"/>
                      <a:pt x="71" y="1"/>
                    </a:cubicBezTo>
                    <a:cubicBezTo>
                      <a:pt x="74" y="1"/>
                      <a:pt x="79" y="2"/>
                      <a:pt x="84" y="3"/>
                    </a:cubicBezTo>
                    <a:cubicBezTo>
                      <a:pt x="89" y="5"/>
                      <a:pt x="92" y="6"/>
                      <a:pt x="94" y="6"/>
                    </a:cubicBezTo>
                    <a:cubicBezTo>
                      <a:pt x="93" y="8"/>
                      <a:pt x="92" y="11"/>
                      <a:pt x="91" y="13"/>
                    </a:cubicBezTo>
                    <a:cubicBezTo>
                      <a:pt x="91" y="17"/>
                      <a:pt x="90" y="21"/>
                      <a:pt x="90" y="26"/>
                    </a:cubicBezTo>
                    <a:cubicBezTo>
                      <a:pt x="85" y="26"/>
                      <a:pt x="85" y="26"/>
                      <a:pt x="85" y="26"/>
                    </a:cubicBezTo>
                    <a:cubicBezTo>
                      <a:pt x="85" y="18"/>
                      <a:pt x="85" y="18"/>
                      <a:pt x="85" y="18"/>
                    </a:cubicBezTo>
                    <a:cubicBezTo>
                      <a:pt x="85" y="14"/>
                      <a:pt x="82" y="11"/>
                      <a:pt x="78" y="9"/>
                    </a:cubicBezTo>
                    <a:cubicBezTo>
                      <a:pt x="73" y="6"/>
                      <a:pt x="66" y="5"/>
                      <a:pt x="57" y="5"/>
                    </a:cubicBezTo>
                    <a:cubicBezTo>
                      <a:pt x="51" y="5"/>
                      <a:pt x="45" y="6"/>
                      <a:pt x="40" y="8"/>
                    </a:cubicBezTo>
                    <a:cubicBezTo>
                      <a:pt x="36" y="9"/>
                      <a:pt x="31" y="12"/>
                      <a:pt x="28" y="15"/>
                    </a:cubicBezTo>
                    <a:cubicBezTo>
                      <a:pt x="24" y="18"/>
                      <a:pt x="21" y="23"/>
                      <a:pt x="19" y="28"/>
                    </a:cubicBezTo>
                    <a:cubicBezTo>
                      <a:pt x="17" y="33"/>
                      <a:pt x="16" y="39"/>
                      <a:pt x="16" y="47"/>
                    </a:cubicBezTo>
                    <a:cubicBezTo>
                      <a:pt x="16" y="61"/>
                      <a:pt x="20" y="72"/>
                      <a:pt x="29" y="80"/>
                    </a:cubicBezTo>
                    <a:cubicBezTo>
                      <a:pt x="37" y="88"/>
                      <a:pt x="49" y="92"/>
                      <a:pt x="63" y="92"/>
                    </a:cubicBezTo>
                    <a:cubicBezTo>
                      <a:pt x="70" y="92"/>
                      <a:pt x="76" y="91"/>
                      <a:pt x="81" y="90"/>
                    </a:cubicBezTo>
                    <a:cubicBezTo>
                      <a:pt x="85" y="89"/>
                      <a:pt x="89" y="87"/>
                      <a:pt x="92" y="84"/>
                    </a:cubicBezTo>
                    <a:lnTo>
                      <a:pt x="94" y="8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" name="Freeform 15"/>
              <p:cNvSpPr>
                <a:spLocks noChangeAspect="1"/>
              </p:cNvSpPr>
              <p:nvPr userDrawn="1"/>
            </p:nvSpPr>
            <p:spPr bwMode="auto">
              <a:xfrm>
                <a:off x="120650" y="6403975"/>
                <a:ext cx="77788" cy="82550"/>
              </a:xfrm>
              <a:custGeom>
                <a:avLst/>
                <a:gdLst>
                  <a:gd name="T0" fmla="*/ 94 w 94"/>
                  <a:gd name="T1" fmla="*/ 86 h 100"/>
                  <a:gd name="T2" fmla="*/ 91 w 94"/>
                  <a:gd name="T3" fmla="*/ 92 h 100"/>
                  <a:gd name="T4" fmla="*/ 75 w 94"/>
                  <a:gd name="T5" fmla="*/ 98 h 100"/>
                  <a:gd name="T6" fmla="*/ 57 w 94"/>
                  <a:gd name="T7" fmla="*/ 100 h 100"/>
                  <a:gd name="T8" fmla="*/ 37 w 94"/>
                  <a:gd name="T9" fmla="*/ 97 h 100"/>
                  <a:gd name="T10" fmla="*/ 21 w 94"/>
                  <a:gd name="T11" fmla="*/ 89 h 100"/>
                  <a:gd name="T12" fmla="*/ 9 w 94"/>
                  <a:gd name="T13" fmla="*/ 78 h 100"/>
                  <a:gd name="T14" fmla="*/ 2 w 94"/>
                  <a:gd name="T15" fmla="*/ 65 h 100"/>
                  <a:gd name="T16" fmla="*/ 0 w 94"/>
                  <a:gd name="T17" fmla="*/ 50 h 100"/>
                  <a:gd name="T18" fmla="*/ 16 w 94"/>
                  <a:gd name="T19" fmla="*/ 14 h 100"/>
                  <a:gd name="T20" fmla="*/ 59 w 94"/>
                  <a:gd name="T21" fmla="*/ 0 h 100"/>
                  <a:gd name="T22" fmla="*/ 71 w 94"/>
                  <a:gd name="T23" fmla="*/ 1 h 100"/>
                  <a:gd name="T24" fmla="*/ 84 w 94"/>
                  <a:gd name="T25" fmla="*/ 3 h 100"/>
                  <a:gd name="T26" fmla="*/ 94 w 94"/>
                  <a:gd name="T27" fmla="*/ 6 h 100"/>
                  <a:gd name="T28" fmla="*/ 91 w 94"/>
                  <a:gd name="T29" fmla="*/ 13 h 100"/>
                  <a:gd name="T30" fmla="*/ 90 w 94"/>
                  <a:gd name="T31" fmla="*/ 26 h 100"/>
                  <a:gd name="T32" fmla="*/ 86 w 94"/>
                  <a:gd name="T33" fmla="*/ 26 h 100"/>
                  <a:gd name="T34" fmla="*/ 85 w 94"/>
                  <a:gd name="T35" fmla="*/ 18 h 100"/>
                  <a:gd name="T36" fmla="*/ 78 w 94"/>
                  <a:gd name="T37" fmla="*/ 9 h 100"/>
                  <a:gd name="T38" fmla="*/ 57 w 94"/>
                  <a:gd name="T39" fmla="*/ 5 h 100"/>
                  <a:gd name="T40" fmla="*/ 40 w 94"/>
                  <a:gd name="T41" fmla="*/ 8 h 100"/>
                  <a:gd name="T42" fmla="*/ 28 w 94"/>
                  <a:gd name="T43" fmla="*/ 15 h 100"/>
                  <a:gd name="T44" fmla="*/ 19 w 94"/>
                  <a:gd name="T45" fmla="*/ 28 h 100"/>
                  <a:gd name="T46" fmla="*/ 16 w 94"/>
                  <a:gd name="T47" fmla="*/ 47 h 100"/>
                  <a:gd name="T48" fmla="*/ 29 w 94"/>
                  <a:gd name="T49" fmla="*/ 80 h 100"/>
                  <a:gd name="T50" fmla="*/ 63 w 94"/>
                  <a:gd name="T51" fmla="*/ 92 h 100"/>
                  <a:gd name="T52" fmla="*/ 81 w 94"/>
                  <a:gd name="T53" fmla="*/ 90 h 100"/>
                  <a:gd name="T54" fmla="*/ 92 w 94"/>
                  <a:gd name="T55" fmla="*/ 84 h 100"/>
                  <a:gd name="T56" fmla="*/ 94 w 94"/>
                  <a:gd name="T57" fmla="*/ 86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4" h="100">
                    <a:moveTo>
                      <a:pt x="94" y="86"/>
                    </a:moveTo>
                    <a:cubicBezTo>
                      <a:pt x="91" y="92"/>
                      <a:pt x="91" y="92"/>
                      <a:pt x="91" y="92"/>
                    </a:cubicBezTo>
                    <a:cubicBezTo>
                      <a:pt x="85" y="95"/>
                      <a:pt x="80" y="97"/>
                      <a:pt x="75" y="98"/>
                    </a:cubicBezTo>
                    <a:cubicBezTo>
                      <a:pt x="69" y="99"/>
                      <a:pt x="64" y="100"/>
                      <a:pt x="57" y="100"/>
                    </a:cubicBezTo>
                    <a:cubicBezTo>
                      <a:pt x="50" y="100"/>
                      <a:pt x="43" y="99"/>
                      <a:pt x="37" y="97"/>
                    </a:cubicBezTo>
                    <a:cubicBezTo>
                      <a:pt x="31" y="95"/>
                      <a:pt x="25" y="93"/>
                      <a:pt x="21" y="89"/>
                    </a:cubicBezTo>
                    <a:cubicBezTo>
                      <a:pt x="16" y="86"/>
                      <a:pt x="12" y="83"/>
                      <a:pt x="9" y="78"/>
                    </a:cubicBezTo>
                    <a:cubicBezTo>
                      <a:pt x="6" y="74"/>
                      <a:pt x="4" y="70"/>
                      <a:pt x="2" y="65"/>
                    </a:cubicBezTo>
                    <a:cubicBezTo>
                      <a:pt x="1" y="61"/>
                      <a:pt x="0" y="55"/>
                      <a:pt x="0" y="50"/>
                    </a:cubicBezTo>
                    <a:cubicBezTo>
                      <a:pt x="0" y="35"/>
                      <a:pt x="5" y="24"/>
                      <a:pt x="16" y="14"/>
                    </a:cubicBezTo>
                    <a:cubicBezTo>
                      <a:pt x="26" y="5"/>
                      <a:pt x="41" y="0"/>
                      <a:pt x="59" y="0"/>
                    </a:cubicBezTo>
                    <a:cubicBezTo>
                      <a:pt x="63" y="0"/>
                      <a:pt x="67" y="0"/>
                      <a:pt x="71" y="1"/>
                    </a:cubicBezTo>
                    <a:cubicBezTo>
                      <a:pt x="74" y="1"/>
                      <a:pt x="79" y="2"/>
                      <a:pt x="84" y="3"/>
                    </a:cubicBezTo>
                    <a:cubicBezTo>
                      <a:pt x="89" y="5"/>
                      <a:pt x="92" y="6"/>
                      <a:pt x="94" y="6"/>
                    </a:cubicBezTo>
                    <a:cubicBezTo>
                      <a:pt x="93" y="8"/>
                      <a:pt x="92" y="11"/>
                      <a:pt x="91" y="13"/>
                    </a:cubicBezTo>
                    <a:cubicBezTo>
                      <a:pt x="91" y="17"/>
                      <a:pt x="90" y="21"/>
                      <a:pt x="90" y="26"/>
                    </a:cubicBezTo>
                    <a:cubicBezTo>
                      <a:pt x="86" y="26"/>
                      <a:pt x="86" y="26"/>
                      <a:pt x="86" y="26"/>
                    </a:cubicBezTo>
                    <a:cubicBezTo>
                      <a:pt x="85" y="18"/>
                      <a:pt x="85" y="18"/>
                      <a:pt x="85" y="18"/>
                    </a:cubicBezTo>
                    <a:cubicBezTo>
                      <a:pt x="85" y="14"/>
                      <a:pt x="82" y="11"/>
                      <a:pt x="78" y="9"/>
                    </a:cubicBezTo>
                    <a:cubicBezTo>
                      <a:pt x="73" y="6"/>
                      <a:pt x="66" y="5"/>
                      <a:pt x="57" y="5"/>
                    </a:cubicBezTo>
                    <a:cubicBezTo>
                      <a:pt x="51" y="5"/>
                      <a:pt x="45" y="6"/>
                      <a:pt x="40" y="8"/>
                    </a:cubicBezTo>
                    <a:cubicBezTo>
                      <a:pt x="36" y="9"/>
                      <a:pt x="31" y="12"/>
                      <a:pt x="28" y="15"/>
                    </a:cubicBezTo>
                    <a:cubicBezTo>
                      <a:pt x="24" y="18"/>
                      <a:pt x="21" y="23"/>
                      <a:pt x="19" y="28"/>
                    </a:cubicBezTo>
                    <a:cubicBezTo>
                      <a:pt x="17" y="33"/>
                      <a:pt x="16" y="39"/>
                      <a:pt x="16" y="47"/>
                    </a:cubicBezTo>
                    <a:cubicBezTo>
                      <a:pt x="16" y="61"/>
                      <a:pt x="20" y="72"/>
                      <a:pt x="29" y="80"/>
                    </a:cubicBezTo>
                    <a:cubicBezTo>
                      <a:pt x="37" y="88"/>
                      <a:pt x="49" y="92"/>
                      <a:pt x="63" y="92"/>
                    </a:cubicBezTo>
                    <a:cubicBezTo>
                      <a:pt x="70" y="92"/>
                      <a:pt x="76" y="91"/>
                      <a:pt x="81" y="90"/>
                    </a:cubicBezTo>
                    <a:cubicBezTo>
                      <a:pt x="85" y="89"/>
                      <a:pt x="89" y="87"/>
                      <a:pt x="92" y="84"/>
                    </a:cubicBezTo>
                    <a:lnTo>
                      <a:pt x="94" y="8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2" name="Freeform 16"/>
              <p:cNvSpPr>
                <a:spLocks noChangeAspect="1"/>
              </p:cNvSpPr>
              <p:nvPr userDrawn="1"/>
            </p:nvSpPr>
            <p:spPr bwMode="auto">
              <a:xfrm>
                <a:off x="153988" y="6300788"/>
                <a:ext cx="106363" cy="79375"/>
              </a:xfrm>
              <a:custGeom>
                <a:avLst/>
                <a:gdLst>
                  <a:gd name="T0" fmla="*/ 0 w 130"/>
                  <a:gd name="T1" fmla="*/ 4 h 97"/>
                  <a:gd name="T2" fmla="*/ 0 w 130"/>
                  <a:gd name="T3" fmla="*/ 0 h 97"/>
                  <a:gd name="T4" fmla="*/ 14 w 130"/>
                  <a:gd name="T5" fmla="*/ 0 h 97"/>
                  <a:gd name="T6" fmla="*/ 27 w 130"/>
                  <a:gd name="T7" fmla="*/ 0 h 97"/>
                  <a:gd name="T8" fmla="*/ 38 w 130"/>
                  <a:gd name="T9" fmla="*/ 24 h 97"/>
                  <a:gd name="T10" fmla="*/ 65 w 130"/>
                  <a:gd name="T11" fmla="*/ 76 h 97"/>
                  <a:gd name="T12" fmla="*/ 89 w 130"/>
                  <a:gd name="T13" fmla="*/ 28 h 97"/>
                  <a:gd name="T14" fmla="*/ 102 w 130"/>
                  <a:gd name="T15" fmla="*/ 0 h 97"/>
                  <a:gd name="T16" fmla="*/ 115 w 130"/>
                  <a:gd name="T17" fmla="*/ 0 h 97"/>
                  <a:gd name="T18" fmla="*/ 130 w 130"/>
                  <a:gd name="T19" fmla="*/ 0 h 97"/>
                  <a:gd name="T20" fmla="*/ 130 w 130"/>
                  <a:gd name="T21" fmla="*/ 4 h 97"/>
                  <a:gd name="T22" fmla="*/ 120 w 130"/>
                  <a:gd name="T23" fmla="*/ 5 h 97"/>
                  <a:gd name="T24" fmla="*/ 118 w 130"/>
                  <a:gd name="T25" fmla="*/ 7 h 97"/>
                  <a:gd name="T26" fmla="*/ 117 w 130"/>
                  <a:gd name="T27" fmla="*/ 13 h 97"/>
                  <a:gd name="T28" fmla="*/ 116 w 130"/>
                  <a:gd name="T29" fmla="*/ 32 h 97"/>
                  <a:gd name="T30" fmla="*/ 116 w 130"/>
                  <a:gd name="T31" fmla="*/ 63 h 97"/>
                  <a:gd name="T32" fmla="*/ 117 w 130"/>
                  <a:gd name="T33" fmla="*/ 81 h 97"/>
                  <a:gd name="T34" fmla="*/ 118 w 130"/>
                  <a:gd name="T35" fmla="*/ 89 h 97"/>
                  <a:gd name="T36" fmla="*/ 120 w 130"/>
                  <a:gd name="T37" fmla="*/ 90 h 97"/>
                  <a:gd name="T38" fmla="*/ 130 w 130"/>
                  <a:gd name="T39" fmla="*/ 91 h 97"/>
                  <a:gd name="T40" fmla="*/ 130 w 130"/>
                  <a:gd name="T41" fmla="*/ 95 h 97"/>
                  <a:gd name="T42" fmla="*/ 110 w 130"/>
                  <a:gd name="T43" fmla="*/ 95 h 97"/>
                  <a:gd name="T44" fmla="*/ 89 w 130"/>
                  <a:gd name="T45" fmla="*/ 95 h 97"/>
                  <a:gd name="T46" fmla="*/ 89 w 130"/>
                  <a:gd name="T47" fmla="*/ 91 h 97"/>
                  <a:gd name="T48" fmla="*/ 100 w 130"/>
                  <a:gd name="T49" fmla="*/ 90 h 97"/>
                  <a:gd name="T50" fmla="*/ 102 w 130"/>
                  <a:gd name="T51" fmla="*/ 89 h 97"/>
                  <a:gd name="T52" fmla="*/ 103 w 130"/>
                  <a:gd name="T53" fmla="*/ 82 h 97"/>
                  <a:gd name="T54" fmla="*/ 103 w 130"/>
                  <a:gd name="T55" fmla="*/ 63 h 97"/>
                  <a:gd name="T56" fmla="*/ 103 w 130"/>
                  <a:gd name="T57" fmla="*/ 14 h 97"/>
                  <a:gd name="T58" fmla="*/ 79 w 130"/>
                  <a:gd name="T59" fmla="*/ 62 h 97"/>
                  <a:gd name="T60" fmla="*/ 70 w 130"/>
                  <a:gd name="T61" fmla="*/ 81 h 97"/>
                  <a:gd name="T62" fmla="*/ 63 w 130"/>
                  <a:gd name="T63" fmla="*/ 97 h 97"/>
                  <a:gd name="T64" fmla="*/ 60 w 130"/>
                  <a:gd name="T65" fmla="*/ 97 h 97"/>
                  <a:gd name="T66" fmla="*/ 59 w 130"/>
                  <a:gd name="T67" fmla="*/ 93 h 97"/>
                  <a:gd name="T68" fmla="*/ 54 w 130"/>
                  <a:gd name="T69" fmla="*/ 83 h 97"/>
                  <a:gd name="T70" fmla="*/ 20 w 130"/>
                  <a:gd name="T71" fmla="*/ 16 h 97"/>
                  <a:gd name="T72" fmla="*/ 20 w 130"/>
                  <a:gd name="T73" fmla="*/ 63 h 97"/>
                  <a:gd name="T74" fmla="*/ 20 w 130"/>
                  <a:gd name="T75" fmla="*/ 81 h 97"/>
                  <a:gd name="T76" fmla="*/ 22 w 130"/>
                  <a:gd name="T77" fmla="*/ 89 h 97"/>
                  <a:gd name="T78" fmla="*/ 24 w 130"/>
                  <a:gd name="T79" fmla="*/ 90 h 97"/>
                  <a:gd name="T80" fmla="*/ 34 w 130"/>
                  <a:gd name="T81" fmla="*/ 91 h 97"/>
                  <a:gd name="T82" fmla="*/ 34 w 130"/>
                  <a:gd name="T83" fmla="*/ 95 h 97"/>
                  <a:gd name="T84" fmla="*/ 17 w 130"/>
                  <a:gd name="T85" fmla="*/ 95 h 97"/>
                  <a:gd name="T86" fmla="*/ 0 w 130"/>
                  <a:gd name="T87" fmla="*/ 95 h 97"/>
                  <a:gd name="T88" fmla="*/ 0 w 130"/>
                  <a:gd name="T89" fmla="*/ 91 h 97"/>
                  <a:gd name="T90" fmla="*/ 10 w 130"/>
                  <a:gd name="T91" fmla="*/ 90 h 97"/>
                  <a:gd name="T92" fmla="*/ 12 w 130"/>
                  <a:gd name="T93" fmla="*/ 89 h 97"/>
                  <a:gd name="T94" fmla="*/ 13 w 130"/>
                  <a:gd name="T95" fmla="*/ 82 h 97"/>
                  <a:gd name="T96" fmla="*/ 14 w 130"/>
                  <a:gd name="T97" fmla="*/ 63 h 97"/>
                  <a:gd name="T98" fmla="*/ 14 w 130"/>
                  <a:gd name="T99" fmla="*/ 32 h 97"/>
                  <a:gd name="T100" fmla="*/ 13 w 130"/>
                  <a:gd name="T101" fmla="*/ 14 h 97"/>
                  <a:gd name="T102" fmla="*/ 12 w 130"/>
                  <a:gd name="T103" fmla="*/ 7 h 97"/>
                  <a:gd name="T104" fmla="*/ 10 w 130"/>
                  <a:gd name="T105" fmla="*/ 5 h 97"/>
                  <a:gd name="T106" fmla="*/ 0 w 130"/>
                  <a:gd name="T107" fmla="*/ 4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30" h="97">
                    <a:moveTo>
                      <a:pt x="0" y="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9" y="0"/>
                      <a:pt x="14" y="0"/>
                    </a:cubicBezTo>
                    <a:cubicBezTo>
                      <a:pt x="18" y="0"/>
                      <a:pt x="23" y="0"/>
                      <a:pt x="27" y="0"/>
                    </a:cubicBezTo>
                    <a:cubicBezTo>
                      <a:pt x="31" y="9"/>
                      <a:pt x="35" y="17"/>
                      <a:pt x="38" y="24"/>
                    </a:cubicBezTo>
                    <a:cubicBezTo>
                      <a:pt x="65" y="76"/>
                      <a:pt x="65" y="76"/>
                      <a:pt x="65" y="76"/>
                    </a:cubicBezTo>
                    <a:cubicBezTo>
                      <a:pt x="89" y="28"/>
                      <a:pt x="89" y="28"/>
                      <a:pt x="89" y="28"/>
                    </a:cubicBezTo>
                    <a:cubicBezTo>
                      <a:pt x="96" y="15"/>
                      <a:pt x="100" y="5"/>
                      <a:pt x="102" y="0"/>
                    </a:cubicBezTo>
                    <a:cubicBezTo>
                      <a:pt x="107" y="0"/>
                      <a:pt x="112" y="0"/>
                      <a:pt x="115" y="0"/>
                    </a:cubicBezTo>
                    <a:cubicBezTo>
                      <a:pt x="118" y="0"/>
                      <a:pt x="123" y="0"/>
                      <a:pt x="130" y="0"/>
                    </a:cubicBezTo>
                    <a:cubicBezTo>
                      <a:pt x="130" y="4"/>
                      <a:pt x="130" y="4"/>
                      <a:pt x="130" y="4"/>
                    </a:cubicBezTo>
                    <a:cubicBezTo>
                      <a:pt x="125" y="4"/>
                      <a:pt x="121" y="5"/>
                      <a:pt x="120" y="5"/>
                    </a:cubicBezTo>
                    <a:cubicBezTo>
                      <a:pt x="119" y="5"/>
                      <a:pt x="118" y="6"/>
                      <a:pt x="118" y="7"/>
                    </a:cubicBezTo>
                    <a:cubicBezTo>
                      <a:pt x="117" y="8"/>
                      <a:pt x="117" y="10"/>
                      <a:pt x="117" y="13"/>
                    </a:cubicBezTo>
                    <a:cubicBezTo>
                      <a:pt x="116" y="14"/>
                      <a:pt x="116" y="20"/>
                      <a:pt x="116" y="32"/>
                    </a:cubicBezTo>
                    <a:cubicBezTo>
                      <a:pt x="116" y="63"/>
                      <a:pt x="116" y="63"/>
                      <a:pt x="116" y="63"/>
                    </a:cubicBezTo>
                    <a:cubicBezTo>
                      <a:pt x="116" y="69"/>
                      <a:pt x="116" y="75"/>
                      <a:pt x="117" y="81"/>
                    </a:cubicBezTo>
                    <a:cubicBezTo>
                      <a:pt x="117" y="85"/>
                      <a:pt x="117" y="88"/>
                      <a:pt x="118" y="89"/>
                    </a:cubicBezTo>
                    <a:cubicBezTo>
                      <a:pt x="118" y="89"/>
                      <a:pt x="119" y="90"/>
                      <a:pt x="120" y="90"/>
                    </a:cubicBezTo>
                    <a:cubicBezTo>
                      <a:pt x="121" y="91"/>
                      <a:pt x="125" y="91"/>
                      <a:pt x="130" y="91"/>
                    </a:cubicBezTo>
                    <a:cubicBezTo>
                      <a:pt x="130" y="95"/>
                      <a:pt x="130" y="95"/>
                      <a:pt x="130" y="95"/>
                    </a:cubicBezTo>
                    <a:cubicBezTo>
                      <a:pt x="121" y="95"/>
                      <a:pt x="114" y="95"/>
                      <a:pt x="110" y="95"/>
                    </a:cubicBezTo>
                    <a:cubicBezTo>
                      <a:pt x="107" y="95"/>
                      <a:pt x="100" y="95"/>
                      <a:pt x="89" y="95"/>
                    </a:cubicBezTo>
                    <a:cubicBezTo>
                      <a:pt x="89" y="91"/>
                      <a:pt x="89" y="91"/>
                      <a:pt x="89" y="91"/>
                    </a:cubicBezTo>
                    <a:cubicBezTo>
                      <a:pt x="95" y="91"/>
                      <a:pt x="98" y="91"/>
                      <a:pt x="100" y="90"/>
                    </a:cubicBezTo>
                    <a:cubicBezTo>
                      <a:pt x="101" y="90"/>
                      <a:pt x="102" y="89"/>
                      <a:pt x="102" y="89"/>
                    </a:cubicBezTo>
                    <a:cubicBezTo>
                      <a:pt x="103" y="88"/>
                      <a:pt x="103" y="86"/>
                      <a:pt x="103" y="82"/>
                    </a:cubicBezTo>
                    <a:cubicBezTo>
                      <a:pt x="103" y="81"/>
                      <a:pt x="103" y="75"/>
                      <a:pt x="103" y="63"/>
                    </a:cubicBezTo>
                    <a:cubicBezTo>
                      <a:pt x="103" y="14"/>
                      <a:pt x="103" y="14"/>
                      <a:pt x="103" y="14"/>
                    </a:cubicBezTo>
                    <a:cubicBezTo>
                      <a:pt x="79" y="62"/>
                      <a:pt x="79" y="62"/>
                      <a:pt x="79" y="62"/>
                    </a:cubicBezTo>
                    <a:cubicBezTo>
                      <a:pt x="75" y="70"/>
                      <a:pt x="72" y="76"/>
                      <a:pt x="70" y="81"/>
                    </a:cubicBezTo>
                    <a:cubicBezTo>
                      <a:pt x="69" y="84"/>
                      <a:pt x="66" y="89"/>
                      <a:pt x="63" y="97"/>
                    </a:cubicBezTo>
                    <a:cubicBezTo>
                      <a:pt x="60" y="97"/>
                      <a:pt x="60" y="97"/>
                      <a:pt x="60" y="97"/>
                    </a:cubicBezTo>
                    <a:cubicBezTo>
                      <a:pt x="60" y="95"/>
                      <a:pt x="59" y="94"/>
                      <a:pt x="59" y="93"/>
                    </a:cubicBezTo>
                    <a:cubicBezTo>
                      <a:pt x="54" y="83"/>
                      <a:pt x="54" y="83"/>
                      <a:pt x="54" y="83"/>
                    </a:cubicBezTo>
                    <a:cubicBezTo>
                      <a:pt x="20" y="16"/>
                      <a:pt x="20" y="16"/>
                      <a:pt x="20" y="16"/>
                    </a:cubicBezTo>
                    <a:cubicBezTo>
                      <a:pt x="20" y="63"/>
                      <a:pt x="20" y="63"/>
                      <a:pt x="20" y="63"/>
                    </a:cubicBezTo>
                    <a:cubicBezTo>
                      <a:pt x="20" y="69"/>
                      <a:pt x="20" y="75"/>
                      <a:pt x="20" y="81"/>
                    </a:cubicBezTo>
                    <a:cubicBezTo>
                      <a:pt x="21" y="85"/>
                      <a:pt x="21" y="88"/>
                      <a:pt x="22" y="89"/>
                    </a:cubicBezTo>
                    <a:cubicBezTo>
                      <a:pt x="22" y="89"/>
                      <a:pt x="23" y="90"/>
                      <a:pt x="24" y="90"/>
                    </a:cubicBezTo>
                    <a:cubicBezTo>
                      <a:pt x="25" y="91"/>
                      <a:pt x="29" y="91"/>
                      <a:pt x="34" y="91"/>
                    </a:cubicBezTo>
                    <a:cubicBezTo>
                      <a:pt x="34" y="95"/>
                      <a:pt x="34" y="95"/>
                      <a:pt x="34" y="95"/>
                    </a:cubicBezTo>
                    <a:cubicBezTo>
                      <a:pt x="17" y="95"/>
                      <a:pt x="17" y="95"/>
                      <a:pt x="17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5" y="91"/>
                      <a:pt x="8" y="91"/>
                      <a:pt x="10" y="90"/>
                    </a:cubicBezTo>
                    <a:cubicBezTo>
                      <a:pt x="11" y="90"/>
                      <a:pt x="12" y="89"/>
                      <a:pt x="12" y="89"/>
                    </a:cubicBezTo>
                    <a:cubicBezTo>
                      <a:pt x="13" y="88"/>
                      <a:pt x="13" y="86"/>
                      <a:pt x="13" y="82"/>
                    </a:cubicBezTo>
                    <a:cubicBezTo>
                      <a:pt x="13" y="81"/>
                      <a:pt x="13" y="75"/>
                      <a:pt x="14" y="63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26"/>
                      <a:pt x="13" y="20"/>
                      <a:pt x="13" y="14"/>
                    </a:cubicBezTo>
                    <a:cubicBezTo>
                      <a:pt x="13" y="10"/>
                      <a:pt x="13" y="8"/>
                      <a:pt x="12" y="7"/>
                    </a:cubicBezTo>
                    <a:cubicBezTo>
                      <a:pt x="12" y="6"/>
                      <a:pt x="11" y="5"/>
                      <a:pt x="10" y="5"/>
                    </a:cubicBezTo>
                    <a:cubicBezTo>
                      <a:pt x="8" y="5"/>
                      <a:pt x="5" y="4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3" name="Freeform 17"/>
              <p:cNvSpPr>
                <a:spLocks noChangeAspect="1" noEditPoints="1"/>
              </p:cNvSpPr>
              <p:nvPr userDrawn="1"/>
            </p:nvSpPr>
            <p:spPr bwMode="auto">
              <a:xfrm>
                <a:off x="265113" y="6299200"/>
                <a:ext cx="87313" cy="79375"/>
              </a:xfrm>
              <a:custGeom>
                <a:avLst/>
                <a:gdLst>
                  <a:gd name="T0" fmla="*/ 15 w 107"/>
                  <a:gd name="T1" fmla="*/ 96 h 96"/>
                  <a:gd name="T2" fmla="*/ 33 w 107"/>
                  <a:gd name="T3" fmla="*/ 96 h 96"/>
                  <a:gd name="T4" fmla="*/ 33 w 107"/>
                  <a:gd name="T5" fmla="*/ 92 h 96"/>
                  <a:gd name="T6" fmla="*/ 24 w 107"/>
                  <a:gd name="T7" fmla="*/ 92 h 96"/>
                  <a:gd name="T8" fmla="*/ 21 w 107"/>
                  <a:gd name="T9" fmla="*/ 90 h 96"/>
                  <a:gd name="T10" fmla="*/ 21 w 107"/>
                  <a:gd name="T11" fmla="*/ 89 h 96"/>
                  <a:gd name="T12" fmla="*/ 23 w 107"/>
                  <a:gd name="T13" fmla="*/ 82 h 96"/>
                  <a:gd name="T14" fmla="*/ 30 w 107"/>
                  <a:gd name="T15" fmla="*/ 65 h 96"/>
                  <a:gd name="T16" fmla="*/ 71 w 107"/>
                  <a:gd name="T17" fmla="*/ 65 h 96"/>
                  <a:gd name="T18" fmla="*/ 80 w 107"/>
                  <a:gd name="T19" fmla="*/ 85 h 96"/>
                  <a:gd name="T20" fmla="*/ 81 w 107"/>
                  <a:gd name="T21" fmla="*/ 89 h 96"/>
                  <a:gd name="T22" fmla="*/ 80 w 107"/>
                  <a:gd name="T23" fmla="*/ 91 h 96"/>
                  <a:gd name="T24" fmla="*/ 78 w 107"/>
                  <a:gd name="T25" fmla="*/ 92 h 96"/>
                  <a:gd name="T26" fmla="*/ 68 w 107"/>
                  <a:gd name="T27" fmla="*/ 92 h 96"/>
                  <a:gd name="T28" fmla="*/ 68 w 107"/>
                  <a:gd name="T29" fmla="*/ 96 h 96"/>
                  <a:gd name="T30" fmla="*/ 91 w 107"/>
                  <a:gd name="T31" fmla="*/ 96 h 96"/>
                  <a:gd name="T32" fmla="*/ 107 w 107"/>
                  <a:gd name="T33" fmla="*/ 96 h 96"/>
                  <a:gd name="T34" fmla="*/ 107 w 107"/>
                  <a:gd name="T35" fmla="*/ 92 h 96"/>
                  <a:gd name="T36" fmla="*/ 99 w 107"/>
                  <a:gd name="T37" fmla="*/ 91 h 96"/>
                  <a:gd name="T38" fmla="*/ 96 w 107"/>
                  <a:gd name="T39" fmla="*/ 88 h 96"/>
                  <a:gd name="T40" fmla="*/ 87 w 107"/>
                  <a:gd name="T41" fmla="*/ 68 h 96"/>
                  <a:gd name="T42" fmla="*/ 56 w 107"/>
                  <a:gd name="T43" fmla="*/ 0 h 96"/>
                  <a:gd name="T44" fmla="*/ 52 w 107"/>
                  <a:gd name="T45" fmla="*/ 0 h 96"/>
                  <a:gd name="T46" fmla="*/ 40 w 107"/>
                  <a:gd name="T47" fmla="*/ 28 h 96"/>
                  <a:gd name="T48" fmla="*/ 22 w 107"/>
                  <a:gd name="T49" fmla="*/ 66 h 96"/>
                  <a:gd name="T50" fmla="*/ 13 w 107"/>
                  <a:gd name="T51" fmla="*/ 85 h 96"/>
                  <a:gd name="T52" fmla="*/ 9 w 107"/>
                  <a:gd name="T53" fmla="*/ 90 h 96"/>
                  <a:gd name="T54" fmla="*/ 7 w 107"/>
                  <a:gd name="T55" fmla="*/ 92 h 96"/>
                  <a:gd name="T56" fmla="*/ 0 w 107"/>
                  <a:gd name="T57" fmla="*/ 92 h 96"/>
                  <a:gd name="T58" fmla="*/ 0 w 107"/>
                  <a:gd name="T59" fmla="*/ 96 h 96"/>
                  <a:gd name="T60" fmla="*/ 15 w 107"/>
                  <a:gd name="T61" fmla="*/ 96 h 96"/>
                  <a:gd name="T62" fmla="*/ 51 w 107"/>
                  <a:gd name="T63" fmla="*/ 18 h 96"/>
                  <a:gd name="T64" fmla="*/ 68 w 107"/>
                  <a:gd name="T65" fmla="*/ 59 h 96"/>
                  <a:gd name="T66" fmla="*/ 33 w 107"/>
                  <a:gd name="T67" fmla="*/ 59 h 96"/>
                  <a:gd name="T68" fmla="*/ 51 w 107"/>
                  <a:gd name="T69" fmla="*/ 18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7" h="96">
                    <a:moveTo>
                      <a:pt x="15" y="96"/>
                    </a:moveTo>
                    <a:cubicBezTo>
                      <a:pt x="19" y="96"/>
                      <a:pt x="25" y="96"/>
                      <a:pt x="33" y="96"/>
                    </a:cubicBezTo>
                    <a:cubicBezTo>
                      <a:pt x="33" y="92"/>
                      <a:pt x="33" y="92"/>
                      <a:pt x="33" y="92"/>
                    </a:cubicBezTo>
                    <a:cubicBezTo>
                      <a:pt x="28" y="92"/>
                      <a:pt x="25" y="92"/>
                      <a:pt x="24" y="92"/>
                    </a:cubicBezTo>
                    <a:cubicBezTo>
                      <a:pt x="22" y="91"/>
                      <a:pt x="22" y="91"/>
                      <a:pt x="21" y="90"/>
                    </a:cubicBezTo>
                    <a:cubicBezTo>
                      <a:pt x="21" y="90"/>
                      <a:pt x="21" y="89"/>
                      <a:pt x="21" y="89"/>
                    </a:cubicBezTo>
                    <a:cubicBezTo>
                      <a:pt x="21" y="87"/>
                      <a:pt x="21" y="85"/>
                      <a:pt x="23" y="82"/>
                    </a:cubicBezTo>
                    <a:cubicBezTo>
                      <a:pt x="30" y="65"/>
                      <a:pt x="30" y="65"/>
                      <a:pt x="30" y="65"/>
                    </a:cubicBezTo>
                    <a:cubicBezTo>
                      <a:pt x="71" y="65"/>
                      <a:pt x="71" y="65"/>
                      <a:pt x="71" y="65"/>
                    </a:cubicBezTo>
                    <a:cubicBezTo>
                      <a:pt x="80" y="85"/>
                      <a:pt x="80" y="85"/>
                      <a:pt x="80" y="85"/>
                    </a:cubicBezTo>
                    <a:cubicBezTo>
                      <a:pt x="81" y="87"/>
                      <a:pt x="81" y="88"/>
                      <a:pt x="81" y="89"/>
                    </a:cubicBezTo>
                    <a:cubicBezTo>
                      <a:pt x="81" y="90"/>
                      <a:pt x="81" y="90"/>
                      <a:pt x="80" y="91"/>
                    </a:cubicBezTo>
                    <a:cubicBezTo>
                      <a:pt x="80" y="91"/>
                      <a:pt x="79" y="91"/>
                      <a:pt x="78" y="92"/>
                    </a:cubicBezTo>
                    <a:cubicBezTo>
                      <a:pt x="77" y="92"/>
                      <a:pt x="74" y="92"/>
                      <a:pt x="68" y="92"/>
                    </a:cubicBezTo>
                    <a:cubicBezTo>
                      <a:pt x="68" y="96"/>
                      <a:pt x="68" y="96"/>
                      <a:pt x="68" y="96"/>
                    </a:cubicBezTo>
                    <a:cubicBezTo>
                      <a:pt x="91" y="96"/>
                      <a:pt x="91" y="96"/>
                      <a:pt x="91" y="96"/>
                    </a:cubicBezTo>
                    <a:cubicBezTo>
                      <a:pt x="94" y="96"/>
                      <a:pt x="99" y="96"/>
                      <a:pt x="107" y="96"/>
                    </a:cubicBezTo>
                    <a:cubicBezTo>
                      <a:pt x="107" y="92"/>
                      <a:pt x="107" y="92"/>
                      <a:pt x="107" y="92"/>
                    </a:cubicBezTo>
                    <a:cubicBezTo>
                      <a:pt x="103" y="92"/>
                      <a:pt x="100" y="92"/>
                      <a:pt x="99" y="91"/>
                    </a:cubicBezTo>
                    <a:cubicBezTo>
                      <a:pt x="98" y="91"/>
                      <a:pt x="97" y="90"/>
                      <a:pt x="96" y="88"/>
                    </a:cubicBezTo>
                    <a:cubicBezTo>
                      <a:pt x="95" y="85"/>
                      <a:pt x="92" y="79"/>
                      <a:pt x="87" y="68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46" y="14"/>
                      <a:pt x="42" y="24"/>
                      <a:pt x="40" y="28"/>
                    </a:cubicBezTo>
                    <a:cubicBezTo>
                      <a:pt x="22" y="66"/>
                      <a:pt x="22" y="66"/>
                      <a:pt x="22" y="66"/>
                    </a:cubicBezTo>
                    <a:cubicBezTo>
                      <a:pt x="17" y="77"/>
                      <a:pt x="13" y="83"/>
                      <a:pt x="13" y="85"/>
                    </a:cubicBezTo>
                    <a:cubicBezTo>
                      <a:pt x="11" y="88"/>
                      <a:pt x="10" y="90"/>
                      <a:pt x="9" y="90"/>
                    </a:cubicBezTo>
                    <a:cubicBezTo>
                      <a:pt x="8" y="91"/>
                      <a:pt x="8" y="91"/>
                      <a:pt x="7" y="92"/>
                    </a:cubicBezTo>
                    <a:cubicBezTo>
                      <a:pt x="6" y="92"/>
                      <a:pt x="3" y="92"/>
                      <a:pt x="0" y="92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5" y="96"/>
                      <a:pt x="10" y="96"/>
                      <a:pt x="15" y="96"/>
                    </a:cubicBezTo>
                    <a:close/>
                    <a:moveTo>
                      <a:pt x="51" y="18"/>
                    </a:moveTo>
                    <a:cubicBezTo>
                      <a:pt x="68" y="59"/>
                      <a:pt x="68" y="59"/>
                      <a:pt x="68" y="59"/>
                    </a:cubicBezTo>
                    <a:cubicBezTo>
                      <a:pt x="33" y="59"/>
                      <a:pt x="33" y="59"/>
                      <a:pt x="33" y="59"/>
                    </a:cubicBezTo>
                    <a:lnTo>
                      <a:pt x="51" y="18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4" name="Freeform 18"/>
              <p:cNvSpPr>
                <a:spLocks noChangeAspect="1"/>
              </p:cNvSpPr>
              <p:nvPr userDrawn="1"/>
            </p:nvSpPr>
            <p:spPr bwMode="auto">
              <a:xfrm>
                <a:off x="336550" y="6300788"/>
                <a:ext cx="77788" cy="69850"/>
              </a:xfrm>
              <a:custGeom>
                <a:avLst/>
                <a:gdLst>
                  <a:gd name="T0" fmla="*/ 77 w 105"/>
                  <a:gd name="T1" fmla="*/ 14 h 95"/>
                  <a:gd name="T2" fmla="*/ 82 w 105"/>
                  <a:gd name="T3" fmla="*/ 7 h 95"/>
                  <a:gd name="T4" fmla="*/ 80 w 105"/>
                  <a:gd name="T5" fmla="*/ 5 h 95"/>
                  <a:gd name="T6" fmla="*/ 70 w 105"/>
                  <a:gd name="T7" fmla="*/ 4 h 95"/>
                  <a:gd name="T8" fmla="*/ 70 w 105"/>
                  <a:gd name="T9" fmla="*/ 0 h 95"/>
                  <a:gd name="T10" fmla="*/ 89 w 105"/>
                  <a:gd name="T11" fmla="*/ 0 h 95"/>
                  <a:gd name="T12" fmla="*/ 105 w 105"/>
                  <a:gd name="T13" fmla="*/ 0 h 95"/>
                  <a:gd name="T14" fmla="*/ 105 w 105"/>
                  <a:gd name="T15" fmla="*/ 4 h 95"/>
                  <a:gd name="T16" fmla="*/ 96 w 105"/>
                  <a:gd name="T17" fmla="*/ 5 h 95"/>
                  <a:gd name="T18" fmla="*/ 92 w 105"/>
                  <a:gd name="T19" fmla="*/ 7 h 95"/>
                  <a:gd name="T20" fmla="*/ 87 w 105"/>
                  <a:gd name="T21" fmla="*/ 13 h 95"/>
                  <a:gd name="T22" fmla="*/ 66 w 105"/>
                  <a:gd name="T23" fmla="*/ 43 h 95"/>
                  <a:gd name="T24" fmla="*/ 59 w 105"/>
                  <a:gd name="T25" fmla="*/ 54 h 95"/>
                  <a:gd name="T26" fmla="*/ 59 w 105"/>
                  <a:gd name="T27" fmla="*/ 58 h 95"/>
                  <a:gd name="T28" fmla="*/ 59 w 105"/>
                  <a:gd name="T29" fmla="*/ 63 h 95"/>
                  <a:gd name="T30" fmla="*/ 59 w 105"/>
                  <a:gd name="T31" fmla="*/ 81 h 95"/>
                  <a:gd name="T32" fmla="*/ 60 w 105"/>
                  <a:gd name="T33" fmla="*/ 89 h 95"/>
                  <a:gd name="T34" fmla="*/ 63 w 105"/>
                  <a:gd name="T35" fmla="*/ 90 h 95"/>
                  <a:gd name="T36" fmla="*/ 73 w 105"/>
                  <a:gd name="T37" fmla="*/ 91 h 95"/>
                  <a:gd name="T38" fmla="*/ 73 w 105"/>
                  <a:gd name="T39" fmla="*/ 95 h 95"/>
                  <a:gd name="T40" fmla="*/ 53 w 105"/>
                  <a:gd name="T41" fmla="*/ 95 h 95"/>
                  <a:gd name="T42" fmla="*/ 32 w 105"/>
                  <a:gd name="T43" fmla="*/ 95 h 95"/>
                  <a:gd name="T44" fmla="*/ 32 w 105"/>
                  <a:gd name="T45" fmla="*/ 91 h 95"/>
                  <a:gd name="T46" fmla="*/ 42 w 105"/>
                  <a:gd name="T47" fmla="*/ 90 h 95"/>
                  <a:gd name="T48" fmla="*/ 44 w 105"/>
                  <a:gd name="T49" fmla="*/ 89 h 95"/>
                  <a:gd name="T50" fmla="*/ 45 w 105"/>
                  <a:gd name="T51" fmla="*/ 82 h 95"/>
                  <a:gd name="T52" fmla="*/ 46 w 105"/>
                  <a:gd name="T53" fmla="*/ 63 h 95"/>
                  <a:gd name="T54" fmla="*/ 46 w 105"/>
                  <a:gd name="T55" fmla="*/ 56 h 95"/>
                  <a:gd name="T56" fmla="*/ 43 w 105"/>
                  <a:gd name="T57" fmla="*/ 50 h 95"/>
                  <a:gd name="T58" fmla="*/ 35 w 105"/>
                  <a:gd name="T59" fmla="*/ 39 h 95"/>
                  <a:gd name="T60" fmla="*/ 17 w 105"/>
                  <a:gd name="T61" fmla="*/ 13 h 95"/>
                  <a:gd name="T62" fmla="*/ 13 w 105"/>
                  <a:gd name="T63" fmla="*/ 7 h 95"/>
                  <a:gd name="T64" fmla="*/ 9 w 105"/>
                  <a:gd name="T65" fmla="*/ 5 h 95"/>
                  <a:gd name="T66" fmla="*/ 0 w 105"/>
                  <a:gd name="T67" fmla="*/ 4 h 95"/>
                  <a:gd name="T68" fmla="*/ 0 w 105"/>
                  <a:gd name="T69" fmla="*/ 0 h 95"/>
                  <a:gd name="T70" fmla="*/ 17 w 105"/>
                  <a:gd name="T71" fmla="*/ 0 h 95"/>
                  <a:gd name="T72" fmla="*/ 43 w 105"/>
                  <a:gd name="T73" fmla="*/ 0 h 95"/>
                  <a:gd name="T74" fmla="*/ 43 w 105"/>
                  <a:gd name="T75" fmla="*/ 4 h 95"/>
                  <a:gd name="T76" fmla="*/ 32 w 105"/>
                  <a:gd name="T77" fmla="*/ 5 h 95"/>
                  <a:gd name="T78" fmla="*/ 30 w 105"/>
                  <a:gd name="T79" fmla="*/ 7 h 95"/>
                  <a:gd name="T80" fmla="*/ 34 w 105"/>
                  <a:gd name="T81" fmla="*/ 14 h 95"/>
                  <a:gd name="T82" fmla="*/ 55 w 105"/>
                  <a:gd name="T83" fmla="*/ 48 h 95"/>
                  <a:gd name="T84" fmla="*/ 77 w 105"/>
                  <a:gd name="T85" fmla="*/ 14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05" h="95">
                    <a:moveTo>
                      <a:pt x="77" y="14"/>
                    </a:moveTo>
                    <a:cubicBezTo>
                      <a:pt x="80" y="10"/>
                      <a:pt x="82" y="7"/>
                      <a:pt x="82" y="7"/>
                    </a:cubicBezTo>
                    <a:cubicBezTo>
                      <a:pt x="82" y="6"/>
                      <a:pt x="81" y="5"/>
                      <a:pt x="80" y="5"/>
                    </a:cubicBezTo>
                    <a:cubicBezTo>
                      <a:pt x="79" y="5"/>
                      <a:pt x="75" y="4"/>
                      <a:pt x="70" y="4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79" y="0"/>
                      <a:pt x="84" y="0"/>
                      <a:pt x="89" y="0"/>
                    </a:cubicBezTo>
                    <a:cubicBezTo>
                      <a:pt x="93" y="0"/>
                      <a:pt x="96" y="0"/>
                      <a:pt x="105" y="0"/>
                    </a:cubicBezTo>
                    <a:cubicBezTo>
                      <a:pt x="105" y="4"/>
                      <a:pt x="105" y="4"/>
                      <a:pt x="105" y="4"/>
                    </a:cubicBezTo>
                    <a:cubicBezTo>
                      <a:pt x="100" y="4"/>
                      <a:pt x="97" y="5"/>
                      <a:pt x="96" y="5"/>
                    </a:cubicBezTo>
                    <a:cubicBezTo>
                      <a:pt x="95" y="5"/>
                      <a:pt x="93" y="6"/>
                      <a:pt x="92" y="7"/>
                    </a:cubicBezTo>
                    <a:cubicBezTo>
                      <a:pt x="91" y="7"/>
                      <a:pt x="89" y="10"/>
                      <a:pt x="87" y="13"/>
                    </a:cubicBezTo>
                    <a:cubicBezTo>
                      <a:pt x="66" y="43"/>
                      <a:pt x="66" y="43"/>
                      <a:pt x="66" y="43"/>
                    </a:cubicBezTo>
                    <a:cubicBezTo>
                      <a:pt x="62" y="49"/>
                      <a:pt x="60" y="53"/>
                      <a:pt x="59" y="54"/>
                    </a:cubicBezTo>
                    <a:cubicBezTo>
                      <a:pt x="59" y="56"/>
                      <a:pt x="59" y="57"/>
                      <a:pt x="59" y="58"/>
                    </a:cubicBezTo>
                    <a:cubicBezTo>
                      <a:pt x="59" y="63"/>
                      <a:pt x="59" y="63"/>
                      <a:pt x="59" y="63"/>
                    </a:cubicBezTo>
                    <a:cubicBezTo>
                      <a:pt x="59" y="69"/>
                      <a:pt x="59" y="75"/>
                      <a:pt x="59" y="81"/>
                    </a:cubicBezTo>
                    <a:cubicBezTo>
                      <a:pt x="59" y="85"/>
                      <a:pt x="60" y="88"/>
                      <a:pt x="60" y="89"/>
                    </a:cubicBezTo>
                    <a:cubicBezTo>
                      <a:pt x="61" y="89"/>
                      <a:pt x="61" y="90"/>
                      <a:pt x="63" y="90"/>
                    </a:cubicBezTo>
                    <a:cubicBezTo>
                      <a:pt x="64" y="91"/>
                      <a:pt x="67" y="91"/>
                      <a:pt x="73" y="91"/>
                    </a:cubicBezTo>
                    <a:cubicBezTo>
                      <a:pt x="73" y="95"/>
                      <a:pt x="73" y="95"/>
                      <a:pt x="73" y="95"/>
                    </a:cubicBezTo>
                    <a:cubicBezTo>
                      <a:pt x="65" y="95"/>
                      <a:pt x="58" y="95"/>
                      <a:pt x="53" y="95"/>
                    </a:cubicBezTo>
                    <a:cubicBezTo>
                      <a:pt x="47" y="95"/>
                      <a:pt x="40" y="95"/>
                      <a:pt x="32" y="95"/>
                    </a:cubicBezTo>
                    <a:cubicBezTo>
                      <a:pt x="32" y="91"/>
                      <a:pt x="32" y="91"/>
                      <a:pt x="32" y="91"/>
                    </a:cubicBezTo>
                    <a:cubicBezTo>
                      <a:pt x="37" y="91"/>
                      <a:pt x="40" y="91"/>
                      <a:pt x="42" y="90"/>
                    </a:cubicBezTo>
                    <a:cubicBezTo>
                      <a:pt x="43" y="90"/>
                      <a:pt x="44" y="90"/>
                      <a:pt x="44" y="89"/>
                    </a:cubicBezTo>
                    <a:cubicBezTo>
                      <a:pt x="45" y="88"/>
                      <a:pt x="45" y="86"/>
                      <a:pt x="45" y="82"/>
                    </a:cubicBezTo>
                    <a:cubicBezTo>
                      <a:pt x="45" y="81"/>
                      <a:pt x="45" y="75"/>
                      <a:pt x="46" y="63"/>
                    </a:cubicBezTo>
                    <a:cubicBezTo>
                      <a:pt x="46" y="56"/>
                      <a:pt x="46" y="56"/>
                      <a:pt x="46" y="56"/>
                    </a:cubicBezTo>
                    <a:cubicBezTo>
                      <a:pt x="45" y="54"/>
                      <a:pt x="44" y="52"/>
                      <a:pt x="43" y="50"/>
                    </a:cubicBezTo>
                    <a:cubicBezTo>
                      <a:pt x="42" y="49"/>
                      <a:pt x="40" y="45"/>
                      <a:pt x="35" y="39"/>
                    </a:cubicBezTo>
                    <a:cubicBezTo>
                      <a:pt x="17" y="13"/>
                      <a:pt x="17" y="13"/>
                      <a:pt x="17" y="13"/>
                    </a:cubicBezTo>
                    <a:cubicBezTo>
                      <a:pt x="15" y="10"/>
                      <a:pt x="14" y="7"/>
                      <a:pt x="13" y="7"/>
                    </a:cubicBezTo>
                    <a:cubicBezTo>
                      <a:pt x="12" y="6"/>
                      <a:pt x="10" y="5"/>
                      <a:pt x="9" y="5"/>
                    </a:cubicBezTo>
                    <a:cubicBezTo>
                      <a:pt x="8" y="5"/>
                      <a:pt x="6" y="4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0"/>
                      <a:pt x="12" y="0"/>
                      <a:pt x="17" y="0"/>
                    </a:cubicBezTo>
                    <a:cubicBezTo>
                      <a:pt x="22" y="0"/>
                      <a:pt x="34" y="0"/>
                      <a:pt x="43" y="0"/>
                    </a:cubicBezTo>
                    <a:cubicBezTo>
                      <a:pt x="43" y="4"/>
                      <a:pt x="43" y="4"/>
                      <a:pt x="43" y="4"/>
                    </a:cubicBezTo>
                    <a:cubicBezTo>
                      <a:pt x="38" y="4"/>
                      <a:pt x="33" y="5"/>
                      <a:pt x="32" y="5"/>
                    </a:cubicBezTo>
                    <a:cubicBezTo>
                      <a:pt x="31" y="5"/>
                      <a:pt x="30" y="6"/>
                      <a:pt x="30" y="7"/>
                    </a:cubicBezTo>
                    <a:cubicBezTo>
                      <a:pt x="30" y="7"/>
                      <a:pt x="31" y="10"/>
                      <a:pt x="34" y="14"/>
                    </a:cubicBezTo>
                    <a:cubicBezTo>
                      <a:pt x="55" y="48"/>
                      <a:pt x="55" y="48"/>
                      <a:pt x="55" y="48"/>
                    </a:cubicBezTo>
                    <a:lnTo>
                      <a:pt x="77" y="14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" name="Freeform 19"/>
              <p:cNvSpPr>
                <a:spLocks noChangeAspect="1" noEditPoints="1"/>
              </p:cNvSpPr>
              <p:nvPr userDrawn="1"/>
            </p:nvSpPr>
            <p:spPr bwMode="auto">
              <a:xfrm>
                <a:off x="420688" y="6299200"/>
                <a:ext cx="85725" cy="80963"/>
              </a:xfrm>
              <a:custGeom>
                <a:avLst/>
                <a:gdLst>
                  <a:gd name="T0" fmla="*/ 19 w 106"/>
                  <a:gd name="T1" fmla="*/ 24 h 99"/>
                  <a:gd name="T2" fmla="*/ 31 w 106"/>
                  <a:gd name="T3" fmla="*/ 10 h 99"/>
                  <a:gd name="T4" fmla="*/ 51 w 106"/>
                  <a:gd name="T5" fmla="*/ 5 h 99"/>
                  <a:gd name="T6" fmla="*/ 66 w 106"/>
                  <a:gd name="T7" fmla="*/ 8 h 99"/>
                  <a:gd name="T8" fmla="*/ 76 w 106"/>
                  <a:gd name="T9" fmla="*/ 13 h 99"/>
                  <a:gd name="T10" fmla="*/ 84 w 106"/>
                  <a:gd name="T11" fmla="*/ 21 h 99"/>
                  <a:gd name="T12" fmla="*/ 88 w 106"/>
                  <a:gd name="T13" fmla="*/ 31 h 99"/>
                  <a:gd name="T14" fmla="*/ 91 w 106"/>
                  <a:gd name="T15" fmla="*/ 51 h 99"/>
                  <a:gd name="T16" fmla="*/ 87 w 106"/>
                  <a:gd name="T17" fmla="*/ 73 h 99"/>
                  <a:gd name="T18" fmla="*/ 75 w 106"/>
                  <a:gd name="T19" fmla="*/ 88 h 99"/>
                  <a:gd name="T20" fmla="*/ 55 w 106"/>
                  <a:gd name="T21" fmla="*/ 93 h 99"/>
                  <a:gd name="T22" fmla="*/ 40 w 106"/>
                  <a:gd name="T23" fmla="*/ 91 h 99"/>
                  <a:gd name="T24" fmla="*/ 28 w 106"/>
                  <a:gd name="T25" fmla="*/ 82 h 99"/>
                  <a:gd name="T26" fmla="*/ 19 w 106"/>
                  <a:gd name="T27" fmla="*/ 69 h 99"/>
                  <a:gd name="T28" fmla="*/ 16 w 106"/>
                  <a:gd name="T29" fmla="*/ 57 h 99"/>
                  <a:gd name="T30" fmla="*/ 14 w 106"/>
                  <a:gd name="T31" fmla="*/ 45 h 99"/>
                  <a:gd name="T32" fmla="*/ 19 w 106"/>
                  <a:gd name="T33" fmla="*/ 24 h 99"/>
                  <a:gd name="T34" fmla="*/ 3 w 106"/>
                  <a:gd name="T35" fmla="*/ 69 h 99"/>
                  <a:gd name="T36" fmla="*/ 13 w 106"/>
                  <a:gd name="T37" fmla="*/ 86 h 99"/>
                  <a:gd name="T38" fmla="*/ 29 w 106"/>
                  <a:gd name="T39" fmla="*/ 96 h 99"/>
                  <a:gd name="T40" fmla="*/ 50 w 106"/>
                  <a:gd name="T41" fmla="*/ 99 h 99"/>
                  <a:gd name="T42" fmla="*/ 90 w 106"/>
                  <a:gd name="T43" fmla="*/ 84 h 99"/>
                  <a:gd name="T44" fmla="*/ 106 w 106"/>
                  <a:gd name="T45" fmla="*/ 46 h 99"/>
                  <a:gd name="T46" fmla="*/ 105 w 106"/>
                  <a:gd name="T47" fmla="*/ 33 h 99"/>
                  <a:gd name="T48" fmla="*/ 101 w 106"/>
                  <a:gd name="T49" fmla="*/ 22 h 99"/>
                  <a:gd name="T50" fmla="*/ 91 w 106"/>
                  <a:gd name="T51" fmla="*/ 11 h 99"/>
                  <a:gd name="T52" fmla="*/ 75 w 106"/>
                  <a:gd name="T53" fmla="*/ 3 h 99"/>
                  <a:gd name="T54" fmla="*/ 54 w 106"/>
                  <a:gd name="T55" fmla="*/ 0 h 99"/>
                  <a:gd name="T56" fmla="*/ 32 w 106"/>
                  <a:gd name="T57" fmla="*/ 3 h 99"/>
                  <a:gd name="T58" fmla="*/ 14 w 106"/>
                  <a:gd name="T59" fmla="*/ 14 h 99"/>
                  <a:gd name="T60" fmla="*/ 3 w 106"/>
                  <a:gd name="T61" fmla="*/ 30 h 99"/>
                  <a:gd name="T62" fmla="*/ 0 w 106"/>
                  <a:gd name="T63" fmla="*/ 50 h 99"/>
                  <a:gd name="T64" fmla="*/ 3 w 106"/>
                  <a:gd name="T65" fmla="*/ 69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6" h="99">
                    <a:moveTo>
                      <a:pt x="19" y="24"/>
                    </a:moveTo>
                    <a:cubicBezTo>
                      <a:pt x="22" y="18"/>
                      <a:pt x="26" y="13"/>
                      <a:pt x="31" y="10"/>
                    </a:cubicBezTo>
                    <a:cubicBezTo>
                      <a:pt x="37" y="7"/>
                      <a:pt x="44" y="5"/>
                      <a:pt x="51" y="5"/>
                    </a:cubicBezTo>
                    <a:cubicBezTo>
                      <a:pt x="56" y="5"/>
                      <a:pt x="61" y="6"/>
                      <a:pt x="66" y="8"/>
                    </a:cubicBezTo>
                    <a:cubicBezTo>
                      <a:pt x="70" y="9"/>
                      <a:pt x="74" y="11"/>
                      <a:pt x="76" y="13"/>
                    </a:cubicBezTo>
                    <a:cubicBezTo>
                      <a:pt x="79" y="16"/>
                      <a:pt x="82" y="18"/>
                      <a:pt x="84" y="21"/>
                    </a:cubicBezTo>
                    <a:cubicBezTo>
                      <a:pt x="86" y="24"/>
                      <a:pt x="87" y="27"/>
                      <a:pt x="88" y="31"/>
                    </a:cubicBezTo>
                    <a:cubicBezTo>
                      <a:pt x="90" y="37"/>
                      <a:pt x="91" y="44"/>
                      <a:pt x="91" y="51"/>
                    </a:cubicBezTo>
                    <a:cubicBezTo>
                      <a:pt x="91" y="59"/>
                      <a:pt x="90" y="67"/>
                      <a:pt x="87" y="73"/>
                    </a:cubicBezTo>
                    <a:cubicBezTo>
                      <a:pt x="85" y="79"/>
                      <a:pt x="80" y="84"/>
                      <a:pt x="75" y="88"/>
                    </a:cubicBezTo>
                    <a:cubicBezTo>
                      <a:pt x="69" y="91"/>
                      <a:pt x="63" y="93"/>
                      <a:pt x="55" y="93"/>
                    </a:cubicBezTo>
                    <a:cubicBezTo>
                      <a:pt x="50" y="93"/>
                      <a:pt x="45" y="92"/>
                      <a:pt x="40" y="91"/>
                    </a:cubicBezTo>
                    <a:cubicBezTo>
                      <a:pt x="36" y="89"/>
                      <a:pt x="32" y="86"/>
                      <a:pt x="28" y="82"/>
                    </a:cubicBezTo>
                    <a:cubicBezTo>
                      <a:pt x="24" y="79"/>
                      <a:pt x="21" y="74"/>
                      <a:pt x="19" y="69"/>
                    </a:cubicBezTo>
                    <a:cubicBezTo>
                      <a:pt x="18" y="66"/>
                      <a:pt x="17" y="62"/>
                      <a:pt x="16" y="57"/>
                    </a:cubicBezTo>
                    <a:cubicBezTo>
                      <a:pt x="15" y="53"/>
                      <a:pt x="14" y="49"/>
                      <a:pt x="14" y="45"/>
                    </a:cubicBezTo>
                    <a:cubicBezTo>
                      <a:pt x="14" y="37"/>
                      <a:pt x="16" y="30"/>
                      <a:pt x="19" y="24"/>
                    </a:cubicBezTo>
                    <a:close/>
                    <a:moveTo>
                      <a:pt x="3" y="69"/>
                    </a:moveTo>
                    <a:cubicBezTo>
                      <a:pt x="5" y="76"/>
                      <a:pt x="9" y="81"/>
                      <a:pt x="13" y="86"/>
                    </a:cubicBezTo>
                    <a:cubicBezTo>
                      <a:pt x="18" y="90"/>
                      <a:pt x="23" y="94"/>
                      <a:pt x="29" y="96"/>
                    </a:cubicBezTo>
                    <a:cubicBezTo>
                      <a:pt x="36" y="98"/>
                      <a:pt x="43" y="99"/>
                      <a:pt x="50" y="99"/>
                    </a:cubicBezTo>
                    <a:cubicBezTo>
                      <a:pt x="66" y="99"/>
                      <a:pt x="80" y="94"/>
                      <a:pt x="90" y="84"/>
                    </a:cubicBezTo>
                    <a:cubicBezTo>
                      <a:pt x="101" y="74"/>
                      <a:pt x="106" y="62"/>
                      <a:pt x="106" y="46"/>
                    </a:cubicBezTo>
                    <a:cubicBezTo>
                      <a:pt x="106" y="42"/>
                      <a:pt x="106" y="37"/>
                      <a:pt x="105" y="33"/>
                    </a:cubicBezTo>
                    <a:cubicBezTo>
                      <a:pt x="104" y="29"/>
                      <a:pt x="102" y="25"/>
                      <a:pt x="101" y="22"/>
                    </a:cubicBezTo>
                    <a:cubicBezTo>
                      <a:pt x="98" y="18"/>
                      <a:pt x="95" y="15"/>
                      <a:pt x="91" y="11"/>
                    </a:cubicBezTo>
                    <a:cubicBezTo>
                      <a:pt x="87" y="8"/>
                      <a:pt x="82" y="5"/>
                      <a:pt x="75" y="3"/>
                    </a:cubicBezTo>
                    <a:cubicBezTo>
                      <a:pt x="69" y="1"/>
                      <a:pt x="62" y="0"/>
                      <a:pt x="54" y="0"/>
                    </a:cubicBezTo>
                    <a:cubicBezTo>
                      <a:pt x="46" y="0"/>
                      <a:pt x="38" y="1"/>
                      <a:pt x="32" y="3"/>
                    </a:cubicBezTo>
                    <a:cubicBezTo>
                      <a:pt x="25" y="6"/>
                      <a:pt x="19" y="9"/>
                      <a:pt x="14" y="14"/>
                    </a:cubicBezTo>
                    <a:cubicBezTo>
                      <a:pt x="9" y="19"/>
                      <a:pt x="5" y="24"/>
                      <a:pt x="3" y="30"/>
                    </a:cubicBezTo>
                    <a:cubicBezTo>
                      <a:pt x="1" y="36"/>
                      <a:pt x="0" y="43"/>
                      <a:pt x="0" y="50"/>
                    </a:cubicBezTo>
                    <a:cubicBezTo>
                      <a:pt x="0" y="56"/>
                      <a:pt x="1" y="63"/>
                      <a:pt x="3" y="69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9043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5/30/19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42A1-13E6-472B-8AA4-7AB52122D4B4}" type="slidenum">
              <a:rPr lang="en-US" smtClean="0"/>
              <a:t>‹#›</a:t>
            </a:fld>
            <a:endParaRPr lang="en-US"/>
          </a:p>
        </p:txBody>
      </p:sp>
      <p:grpSp>
        <p:nvGrpSpPr>
          <p:cNvPr id="19" name="Group 18"/>
          <p:cNvGrpSpPr>
            <a:grpSpLocks noChangeAspect="1"/>
          </p:cNvGrpSpPr>
          <p:nvPr/>
        </p:nvGrpSpPr>
        <p:grpSpPr>
          <a:xfrm>
            <a:off x="121439" y="4714874"/>
            <a:ext cx="315516" cy="344091"/>
            <a:chOff x="120650" y="6299200"/>
            <a:chExt cx="420688" cy="458788"/>
          </a:xfrm>
          <a:solidFill>
            <a:srgbClr val="FFFFFF"/>
          </a:solidFill>
        </p:grpSpPr>
        <p:sp>
          <p:nvSpPr>
            <p:cNvPr id="20" name="Freeform 9"/>
            <p:cNvSpPr>
              <a:spLocks noChangeAspect="1" noEditPoints="1"/>
            </p:cNvSpPr>
            <p:nvPr userDrawn="1"/>
          </p:nvSpPr>
          <p:spPr bwMode="auto">
            <a:xfrm>
              <a:off x="184150" y="6523038"/>
              <a:ext cx="293688" cy="234950"/>
            </a:xfrm>
            <a:custGeom>
              <a:avLst/>
              <a:gdLst>
                <a:gd name="T0" fmla="*/ 283 w 359"/>
                <a:gd name="T1" fmla="*/ 0 h 287"/>
                <a:gd name="T2" fmla="*/ 207 w 359"/>
                <a:gd name="T3" fmla="*/ 0 h 287"/>
                <a:gd name="T4" fmla="*/ 207 w 359"/>
                <a:gd name="T5" fmla="*/ 86 h 287"/>
                <a:gd name="T6" fmla="*/ 244 w 359"/>
                <a:gd name="T7" fmla="*/ 171 h 287"/>
                <a:gd name="T8" fmla="*/ 244 w 359"/>
                <a:gd name="T9" fmla="*/ 159 h 287"/>
                <a:gd name="T10" fmla="*/ 224 w 359"/>
                <a:gd name="T11" fmla="*/ 96 h 287"/>
                <a:gd name="T12" fmla="*/ 224 w 359"/>
                <a:gd name="T13" fmla="*/ 74 h 287"/>
                <a:gd name="T14" fmla="*/ 253 w 359"/>
                <a:gd name="T15" fmla="*/ 74 h 287"/>
                <a:gd name="T16" fmla="*/ 253 w 359"/>
                <a:gd name="T17" fmla="*/ 171 h 287"/>
                <a:gd name="T18" fmla="*/ 180 w 359"/>
                <a:gd name="T19" fmla="*/ 280 h 287"/>
                <a:gd name="T20" fmla="*/ 106 w 359"/>
                <a:gd name="T21" fmla="*/ 177 h 287"/>
                <a:gd name="T22" fmla="*/ 151 w 359"/>
                <a:gd name="T23" fmla="*/ 86 h 287"/>
                <a:gd name="T24" fmla="*/ 151 w 359"/>
                <a:gd name="T25" fmla="*/ 74 h 287"/>
                <a:gd name="T26" fmla="*/ 180 w 359"/>
                <a:gd name="T27" fmla="*/ 74 h 287"/>
                <a:gd name="T28" fmla="*/ 198 w 359"/>
                <a:gd name="T29" fmla="*/ 74 h 287"/>
                <a:gd name="T30" fmla="*/ 198 w 359"/>
                <a:gd name="T31" fmla="*/ 56 h 287"/>
                <a:gd name="T32" fmla="*/ 180 w 359"/>
                <a:gd name="T33" fmla="*/ 56 h 287"/>
                <a:gd name="T34" fmla="*/ 151 w 359"/>
                <a:gd name="T35" fmla="*/ 56 h 287"/>
                <a:gd name="T36" fmla="*/ 151 w 359"/>
                <a:gd name="T37" fmla="*/ 56 h 287"/>
                <a:gd name="T38" fmla="*/ 134 w 359"/>
                <a:gd name="T39" fmla="*/ 56 h 287"/>
                <a:gd name="T40" fmla="*/ 134 w 359"/>
                <a:gd name="T41" fmla="*/ 56 h 287"/>
                <a:gd name="T42" fmla="*/ 89 w 359"/>
                <a:gd name="T43" fmla="*/ 56 h 287"/>
                <a:gd name="T44" fmla="*/ 89 w 359"/>
                <a:gd name="T45" fmla="*/ 159 h 287"/>
                <a:gd name="T46" fmla="*/ 89 w 359"/>
                <a:gd name="T47" fmla="*/ 169 h 287"/>
                <a:gd name="T48" fmla="*/ 89 w 359"/>
                <a:gd name="T49" fmla="*/ 169 h 287"/>
                <a:gd name="T50" fmla="*/ 106 w 359"/>
                <a:gd name="T51" fmla="*/ 155 h 287"/>
                <a:gd name="T52" fmla="*/ 106 w 359"/>
                <a:gd name="T53" fmla="*/ 155 h 287"/>
                <a:gd name="T54" fmla="*/ 106 w 359"/>
                <a:gd name="T55" fmla="*/ 74 h 287"/>
                <a:gd name="T56" fmla="*/ 134 w 359"/>
                <a:gd name="T57" fmla="*/ 74 h 287"/>
                <a:gd name="T58" fmla="*/ 134 w 359"/>
                <a:gd name="T59" fmla="*/ 74 h 287"/>
                <a:gd name="T60" fmla="*/ 134 w 359"/>
                <a:gd name="T61" fmla="*/ 96 h 287"/>
                <a:gd name="T62" fmla="*/ 75 w 359"/>
                <a:gd name="T63" fmla="*/ 186 h 287"/>
                <a:gd name="T64" fmla="*/ 17 w 359"/>
                <a:gd name="T65" fmla="*/ 96 h 287"/>
                <a:gd name="T66" fmla="*/ 17 w 359"/>
                <a:gd name="T67" fmla="*/ 18 h 287"/>
                <a:gd name="T68" fmla="*/ 75 w 359"/>
                <a:gd name="T69" fmla="*/ 18 h 287"/>
                <a:gd name="T70" fmla="*/ 134 w 359"/>
                <a:gd name="T71" fmla="*/ 18 h 287"/>
                <a:gd name="T72" fmla="*/ 134 w 359"/>
                <a:gd name="T73" fmla="*/ 48 h 287"/>
                <a:gd name="T74" fmla="*/ 151 w 359"/>
                <a:gd name="T75" fmla="*/ 48 h 287"/>
                <a:gd name="T76" fmla="*/ 151 w 359"/>
                <a:gd name="T77" fmla="*/ 0 h 287"/>
                <a:gd name="T78" fmla="*/ 75 w 359"/>
                <a:gd name="T79" fmla="*/ 0 h 287"/>
                <a:gd name="T80" fmla="*/ 0 w 359"/>
                <a:gd name="T81" fmla="*/ 0 h 287"/>
                <a:gd name="T82" fmla="*/ 0 w 359"/>
                <a:gd name="T83" fmla="*/ 86 h 287"/>
                <a:gd name="T84" fmla="*/ 75 w 359"/>
                <a:gd name="T85" fmla="*/ 192 h 287"/>
                <a:gd name="T86" fmla="*/ 91 w 359"/>
                <a:gd name="T87" fmla="*/ 186 h 287"/>
                <a:gd name="T88" fmla="*/ 180 w 359"/>
                <a:gd name="T89" fmla="*/ 287 h 287"/>
                <a:gd name="T90" fmla="*/ 269 w 359"/>
                <a:gd name="T91" fmla="*/ 186 h 287"/>
                <a:gd name="T92" fmla="*/ 283 w 359"/>
                <a:gd name="T93" fmla="*/ 192 h 287"/>
                <a:gd name="T94" fmla="*/ 359 w 359"/>
                <a:gd name="T95" fmla="*/ 86 h 287"/>
                <a:gd name="T96" fmla="*/ 359 w 359"/>
                <a:gd name="T97" fmla="*/ 0 h 287"/>
                <a:gd name="T98" fmla="*/ 283 w 359"/>
                <a:gd name="T99" fmla="*/ 0 h 287"/>
                <a:gd name="T100" fmla="*/ 341 w 359"/>
                <a:gd name="T101" fmla="*/ 96 h 287"/>
                <a:gd name="T102" fmla="*/ 283 w 359"/>
                <a:gd name="T103" fmla="*/ 186 h 287"/>
                <a:gd name="T104" fmla="*/ 270 w 359"/>
                <a:gd name="T105" fmla="*/ 179 h 287"/>
                <a:gd name="T106" fmla="*/ 271 w 359"/>
                <a:gd name="T107" fmla="*/ 159 h 287"/>
                <a:gd name="T108" fmla="*/ 271 w 359"/>
                <a:gd name="T109" fmla="*/ 56 h 287"/>
                <a:gd name="T110" fmla="*/ 224 w 359"/>
                <a:gd name="T111" fmla="*/ 56 h 287"/>
                <a:gd name="T112" fmla="*/ 224 w 359"/>
                <a:gd name="T113" fmla="*/ 18 h 287"/>
                <a:gd name="T114" fmla="*/ 283 w 359"/>
                <a:gd name="T115" fmla="*/ 18 h 287"/>
                <a:gd name="T116" fmla="*/ 341 w 359"/>
                <a:gd name="T117" fmla="*/ 18 h 287"/>
                <a:gd name="T118" fmla="*/ 341 w 359"/>
                <a:gd name="T119" fmla="*/ 9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59" h="287">
                  <a:moveTo>
                    <a:pt x="283" y="0"/>
                  </a:moveTo>
                  <a:cubicBezTo>
                    <a:pt x="207" y="0"/>
                    <a:pt x="207" y="0"/>
                    <a:pt x="207" y="0"/>
                  </a:cubicBezTo>
                  <a:cubicBezTo>
                    <a:pt x="207" y="86"/>
                    <a:pt x="207" y="86"/>
                    <a:pt x="207" y="86"/>
                  </a:cubicBezTo>
                  <a:cubicBezTo>
                    <a:pt x="207" y="125"/>
                    <a:pt x="221" y="152"/>
                    <a:pt x="244" y="171"/>
                  </a:cubicBezTo>
                  <a:cubicBezTo>
                    <a:pt x="244" y="159"/>
                    <a:pt x="244" y="159"/>
                    <a:pt x="244" y="159"/>
                  </a:cubicBezTo>
                  <a:cubicBezTo>
                    <a:pt x="227" y="139"/>
                    <a:pt x="224" y="116"/>
                    <a:pt x="224" y="96"/>
                  </a:cubicBezTo>
                  <a:cubicBezTo>
                    <a:pt x="224" y="74"/>
                    <a:pt x="224" y="74"/>
                    <a:pt x="224" y="74"/>
                  </a:cubicBezTo>
                  <a:cubicBezTo>
                    <a:pt x="253" y="74"/>
                    <a:pt x="253" y="74"/>
                    <a:pt x="253" y="74"/>
                  </a:cubicBezTo>
                  <a:cubicBezTo>
                    <a:pt x="253" y="171"/>
                    <a:pt x="253" y="171"/>
                    <a:pt x="253" y="171"/>
                  </a:cubicBezTo>
                  <a:cubicBezTo>
                    <a:pt x="253" y="207"/>
                    <a:pt x="243" y="252"/>
                    <a:pt x="180" y="280"/>
                  </a:cubicBezTo>
                  <a:cubicBezTo>
                    <a:pt x="119" y="253"/>
                    <a:pt x="107" y="211"/>
                    <a:pt x="106" y="177"/>
                  </a:cubicBezTo>
                  <a:cubicBezTo>
                    <a:pt x="135" y="157"/>
                    <a:pt x="151" y="129"/>
                    <a:pt x="151" y="86"/>
                  </a:cubicBezTo>
                  <a:cubicBezTo>
                    <a:pt x="151" y="74"/>
                    <a:pt x="151" y="74"/>
                    <a:pt x="151" y="74"/>
                  </a:cubicBezTo>
                  <a:cubicBezTo>
                    <a:pt x="180" y="74"/>
                    <a:pt x="180" y="74"/>
                    <a:pt x="180" y="74"/>
                  </a:cubicBezTo>
                  <a:cubicBezTo>
                    <a:pt x="198" y="74"/>
                    <a:pt x="198" y="74"/>
                    <a:pt x="198" y="74"/>
                  </a:cubicBezTo>
                  <a:cubicBezTo>
                    <a:pt x="198" y="56"/>
                    <a:pt x="198" y="56"/>
                    <a:pt x="198" y="56"/>
                  </a:cubicBezTo>
                  <a:cubicBezTo>
                    <a:pt x="180" y="56"/>
                    <a:pt x="180" y="56"/>
                    <a:pt x="180" y="56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89" y="162"/>
                    <a:pt x="89" y="166"/>
                    <a:pt x="89" y="169"/>
                  </a:cubicBezTo>
                  <a:cubicBezTo>
                    <a:pt x="89" y="169"/>
                    <a:pt x="89" y="169"/>
                    <a:pt x="89" y="169"/>
                  </a:cubicBezTo>
                  <a:cubicBezTo>
                    <a:pt x="96" y="165"/>
                    <a:pt x="101" y="160"/>
                    <a:pt x="106" y="155"/>
                  </a:cubicBezTo>
                  <a:cubicBezTo>
                    <a:pt x="106" y="155"/>
                    <a:pt x="106" y="155"/>
                    <a:pt x="106" y="155"/>
                  </a:cubicBezTo>
                  <a:cubicBezTo>
                    <a:pt x="106" y="74"/>
                    <a:pt x="106" y="74"/>
                    <a:pt x="106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4" y="96"/>
                    <a:pt x="134" y="96"/>
                    <a:pt x="134" y="96"/>
                  </a:cubicBezTo>
                  <a:cubicBezTo>
                    <a:pt x="134" y="126"/>
                    <a:pt x="128" y="162"/>
                    <a:pt x="75" y="186"/>
                  </a:cubicBezTo>
                  <a:cubicBezTo>
                    <a:pt x="23" y="162"/>
                    <a:pt x="17" y="126"/>
                    <a:pt x="17" y="96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75" y="18"/>
                    <a:pt x="75" y="18"/>
                    <a:pt x="75" y="18"/>
                  </a:cubicBezTo>
                  <a:cubicBezTo>
                    <a:pt x="134" y="18"/>
                    <a:pt x="134" y="18"/>
                    <a:pt x="134" y="18"/>
                  </a:cubicBezTo>
                  <a:cubicBezTo>
                    <a:pt x="134" y="48"/>
                    <a:pt x="134" y="48"/>
                    <a:pt x="134" y="48"/>
                  </a:cubicBezTo>
                  <a:cubicBezTo>
                    <a:pt x="151" y="48"/>
                    <a:pt x="151" y="48"/>
                    <a:pt x="151" y="48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143"/>
                    <a:pt x="28" y="174"/>
                    <a:pt x="75" y="192"/>
                  </a:cubicBezTo>
                  <a:cubicBezTo>
                    <a:pt x="81" y="190"/>
                    <a:pt x="86" y="188"/>
                    <a:pt x="91" y="186"/>
                  </a:cubicBezTo>
                  <a:cubicBezTo>
                    <a:pt x="99" y="237"/>
                    <a:pt x="131" y="268"/>
                    <a:pt x="180" y="287"/>
                  </a:cubicBezTo>
                  <a:cubicBezTo>
                    <a:pt x="228" y="268"/>
                    <a:pt x="260" y="238"/>
                    <a:pt x="269" y="186"/>
                  </a:cubicBezTo>
                  <a:cubicBezTo>
                    <a:pt x="273" y="188"/>
                    <a:pt x="278" y="190"/>
                    <a:pt x="283" y="192"/>
                  </a:cubicBezTo>
                  <a:cubicBezTo>
                    <a:pt x="330" y="174"/>
                    <a:pt x="359" y="143"/>
                    <a:pt x="359" y="86"/>
                  </a:cubicBezTo>
                  <a:cubicBezTo>
                    <a:pt x="359" y="0"/>
                    <a:pt x="359" y="0"/>
                    <a:pt x="359" y="0"/>
                  </a:cubicBezTo>
                  <a:lnTo>
                    <a:pt x="283" y="0"/>
                  </a:lnTo>
                  <a:close/>
                  <a:moveTo>
                    <a:pt x="341" y="96"/>
                  </a:moveTo>
                  <a:cubicBezTo>
                    <a:pt x="341" y="126"/>
                    <a:pt x="336" y="162"/>
                    <a:pt x="283" y="186"/>
                  </a:cubicBezTo>
                  <a:cubicBezTo>
                    <a:pt x="278" y="184"/>
                    <a:pt x="274" y="182"/>
                    <a:pt x="270" y="179"/>
                  </a:cubicBezTo>
                  <a:cubicBezTo>
                    <a:pt x="270" y="173"/>
                    <a:pt x="271" y="166"/>
                    <a:pt x="271" y="159"/>
                  </a:cubicBezTo>
                  <a:cubicBezTo>
                    <a:pt x="271" y="56"/>
                    <a:pt x="271" y="56"/>
                    <a:pt x="271" y="56"/>
                  </a:cubicBezTo>
                  <a:cubicBezTo>
                    <a:pt x="224" y="56"/>
                    <a:pt x="224" y="56"/>
                    <a:pt x="224" y="56"/>
                  </a:cubicBezTo>
                  <a:cubicBezTo>
                    <a:pt x="224" y="18"/>
                    <a:pt x="224" y="18"/>
                    <a:pt x="224" y="18"/>
                  </a:cubicBezTo>
                  <a:cubicBezTo>
                    <a:pt x="283" y="18"/>
                    <a:pt x="283" y="18"/>
                    <a:pt x="283" y="18"/>
                  </a:cubicBezTo>
                  <a:cubicBezTo>
                    <a:pt x="341" y="18"/>
                    <a:pt x="341" y="18"/>
                    <a:pt x="341" y="18"/>
                  </a:cubicBezTo>
                  <a:lnTo>
                    <a:pt x="341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1" name="Group 20"/>
            <p:cNvGrpSpPr/>
            <p:nvPr userDrawn="1"/>
          </p:nvGrpSpPr>
          <p:grpSpPr>
            <a:xfrm>
              <a:off x="120650" y="6299200"/>
              <a:ext cx="420688" cy="187326"/>
              <a:chOff x="120650" y="6299200"/>
              <a:chExt cx="420688" cy="187326"/>
            </a:xfrm>
            <a:grpFill/>
          </p:grpSpPr>
          <p:sp>
            <p:nvSpPr>
              <p:cNvPr id="22" name="Freeform 10"/>
              <p:cNvSpPr>
                <a:spLocks noChangeAspect="1"/>
              </p:cNvSpPr>
              <p:nvPr userDrawn="1"/>
            </p:nvSpPr>
            <p:spPr bwMode="auto">
              <a:xfrm>
                <a:off x="206375" y="6405563"/>
                <a:ext cx="63500" cy="79375"/>
              </a:xfrm>
              <a:custGeom>
                <a:avLst/>
                <a:gdLst>
                  <a:gd name="T0" fmla="*/ 6 w 76"/>
                  <a:gd name="T1" fmla="*/ 96 h 96"/>
                  <a:gd name="T2" fmla="*/ 6 w 76"/>
                  <a:gd name="T3" fmla="*/ 92 h 96"/>
                  <a:gd name="T4" fmla="*/ 12 w 76"/>
                  <a:gd name="T5" fmla="*/ 89 h 96"/>
                  <a:gd name="T6" fmla="*/ 13 w 76"/>
                  <a:gd name="T7" fmla="*/ 88 h 96"/>
                  <a:gd name="T8" fmla="*/ 13 w 76"/>
                  <a:gd name="T9" fmla="*/ 80 h 96"/>
                  <a:gd name="T10" fmla="*/ 14 w 76"/>
                  <a:gd name="T11" fmla="*/ 68 h 96"/>
                  <a:gd name="T12" fmla="*/ 14 w 76"/>
                  <a:gd name="T13" fmla="*/ 32 h 96"/>
                  <a:gd name="T14" fmla="*/ 13 w 76"/>
                  <a:gd name="T15" fmla="*/ 14 h 96"/>
                  <a:gd name="T16" fmla="*/ 12 w 76"/>
                  <a:gd name="T17" fmla="*/ 6 h 96"/>
                  <a:gd name="T18" fmla="*/ 10 w 76"/>
                  <a:gd name="T19" fmla="*/ 5 h 96"/>
                  <a:gd name="T20" fmla="*/ 0 w 76"/>
                  <a:gd name="T21" fmla="*/ 4 h 96"/>
                  <a:gd name="T22" fmla="*/ 0 w 76"/>
                  <a:gd name="T23" fmla="*/ 0 h 96"/>
                  <a:gd name="T24" fmla="*/ 21 w 76"/>
                  <a:gd name="T25" fmla="*/ 0 h 96"/>
                  <a:gd name="T26" fmla="*/ 41 w 76"/>
                  <a:gd name="T27" fmla="*/ 0 h 96"/>
                  <a:gd name="T28" fmla="*/ 41 w 76"/>
                  <a:gd name="T29" fmla="*/ 4 h 96"/>
                  <a:gd name="T30" fmla="*/ 31 w 76"/>
                  <a:gd name="T31" fmla="*/ 5 h 96"/>
                  <a:gd name="T32" fmla="*/ 29 w 76"/>
                  <a:gd name="T33" fmla="*/ 6 h 96"/>
                  <a:gd name="T34" fmla="*/ 28 w 76"/>
                  <a:gd name="T35" fmla="*/ 13 h 96"/>
                  <a:gd name="T36" fmla="*/ 27 w 76"/>
                  <a:gd name="T37" fmla="*/ 32 h 96"/>
                  <a:gd name="T38" fmla="*/ 27 w 76"/>
                  <a:gd name="T39" fmla="*/ 78 h 96"/>
                  <a:gd name="T40" fmla="*/ 28 w 76"/>
                  <a:gd name="T41" fmla="*/ 89 h 96"/>
                  <a:gd name="T42" fmla="*/ 39 w 76"/>
                  <a:gd name="T43" fmla="*/ 90 h 96"/>
                  <a:gd name="T44" fmla="*/ 67 w 76"/>
                  <a:gd name="T45" fmla="*/ 87 h 96"/>
                  <a:gd name="T46" fmla="*/ 69 w 76"/>
                  <a:gd name="T47" fmla="*/ 82 h 96"/>
                  <a:gd name="T48" fmla="*/ 72 w 76"/>
                  <a:gd name="T49" fmla="*/ 71 h 96"/>
                  <a:gd name="T50" fmla="*/ 76 w 76"/>
                  <a:gd name="T51" fmla="*/ 71 h 96"/>
                  <a:gd name="T52" fmla="*/ 73 w 76"/>
                  <a:gd name="T53" fmla="*/ 95 h 96"/>
                  <a:gd name="T54" fmla="*/ 69 w 76"/>
                  <a:gd name="T55" fmla="*/ 96 h 96"/>
                  <a:gd name="T56" fmla="*/ 57 w 76"/>
                  <a:gd name="T57" fmla="*/ 96 h 96"/>
                  <a:gd name="T58" fmla="*/ 20 w 76"/>
                  <a:gd name="T59" fmla="*/ 95 h 96"/>
                  <a:gd name="T60" fmla="*/ 6 w 76"/>
                  <a:gd name="T61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6" h="96">
                    <a:moveTo>
                      <a:pt x="6" y="96"/>
                    </a:moveTo>
                    <a:cubicBezTo>
                      <a:pt x="6" y="92"/>
                      <a:pt x="6" y="92"/>
                      <a:pt x="6" y="92"/>
                    </a:cubicBezTo>
                    <a:cubicBezTo>
                      <a:pt x="9" y="91"/>
                      <a:pt x="11" y="90"/>
                      <a:pt x="12" y="89"/>
                    </a:cubicBezTo>
                    <a:cubicBezTo>
                      <a:pt x="12" y="89"/>
                      <a:pt x="12" y="88"/>
                      <a:pt x="13" y="88"/>
                    </a:cubicBezTo>
                    <a:cubicBezTo>
                      <a:pt x="13" y="86"/>
                      <a:pt x="13" y="84"/>
                      <a:pt x="13" y="80"/>
                    </a:cubicBezTo>
                    <a:cubicBezTo>
                      <a:pt x="14" y="73"/>
                      <a:pt x="14" y="70"/>
                      <a:pt x="14" y="68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26"/>
                      <a:pt x="14" y="20"/>
                      <a:pt x="13" y="14"/>
                    </a:cubicBezTo>
                    <a:cubicBezTo>
                      <a:pt x="13" y="10"/>
                      <a:pt x="13" y="7"/>
                      <a:pt x="12" y="6"/>
                    </a:cubicBezTo>
                    <a:cubicBezTo>
                      <a:pt x="12" y="6"/>
                      <a:pt x="11" y="5"/>
                      <a:pt x="10" y="5"/>
                    </a:cubicBezTo>
                    <a:cubicBezTo>
                      <a:pt x="9" y="4"/>
                      <a:pt x="5" y="4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0"/>
                      <a:pt x="18" y="0"/>
                      <a:pt x="21" y="0"/>
                    </a:cubicBezTo>
                    <a:cubicBezTo>
                      <a:pt x="24" y="0"/>
                      <a:pt x="31" y="0"/>
                      <a:pt x="41" y="0"/>
                    </a:cubicBezTo>
                    <a:cubicBezTo>
                      <a:pt x="41" y="4"/>
                      <a:pt x="41" y="4"/>
                      <a:pt x="41" y="4"/>
                    </a:cubicBezTo>
                    <a:cubicBezTo>
                      <a:pt x="36" y="4"/>
                      <a:pt x="32" y="4"/>
                      <a:pt x="31" y="5"/>
                    </a:cubicBezTo>
                    <a:cubicBezTo>
                      <a:pt x="30" y="5"/>
                      <a:pt x="29" y="6"/>
                      <a:pt x="29" y="6"/>
                    </a:cubicBezTo>
                    <a:cubicBezTo>
                      <a:pt x="28" y="7"/>
                      <a:pt x="28" y="9"/>
                      <a:pt x="28" y="13"/>
                    </a:cubicBezTo>
                    <a:cubicBezTo>
                      <a:pt x="27" y="14"/>
                      <a:pt x="27" y="20"/>
                      <a:pt x="27" y="32"/>
                    </a:cubicBezTo>
                    <a:cubicBezTo>
                      <a:pt x="27" y="78"/>
                      <a:pt x="27" y="78"/>
                      <a:pt x="27" y="78"/>
                    </a:cubicBezTo>
                    <a:cubicBezTo>
                      <a:pt x="27" y="82"/>
                      <a:pt x="27" y="86"/>
                      <a:pt x="28" y="89"/>
                    </a:cubicBezTo>
                    <a:cubicBezTo>
                      <a:pt x="33" y="89"/>
                      <a:pt x="33" y="90"/>
                      <a:pt x="39" y="90"/>
                    </a:cubicBezTo>
                    <a:cubicBezTo>
                      <a:pt x="52" y="90"/>
                      <a:pt x="62" y="89"/>
                      <a:pt x="67" y="87"/>
                    </a:cubicBezTo>
                    <a:cubicBezTo>
                      <a:pt x="68" y="86"/>
                      <a:pt x="68" y="84"/>
                      <a:pt x="69" y="82"/>
                    </a:cubicBezTo>
                    <a:cubicBezTo>
                      <a:pt x="72" y="71"/>
                      <a:pt x="72" y="71"/>
                      <a:pt x="72" y="71"/>
                    </a:cubicBezTo>
                    <a:cubicBezTo>
                      <a:pt x="76" y="71"/>
                      <a:pt x="76" y="71"/>
                      <a:pt x="76" y="71"/>
                    </a:cubicBezTo>
                    <a:cubicBezTo>
                      <a:pt x="75" y="78"/>
                      <a:pt x="74" y="86"/>
                      <a:pt x="73" y="95"/>
                    </a:cubicBezTo>
                    <a:cubicBezTo>
                      <a:pt x="71" y="95"/>
                      <a:pt x="70" y="95"/>
                      <a:pt x="69" y="96"/>
                    </a:cubicBezTo>
                    <a:cubicBezTo>
                      <a:pt x="66" y="96"/>
                      <a:pt x="63" y="96"/>
                      <a:pt x="57" y="96"/>
                    </a:cubicBezTo>
                    <a:cubicBezTo>
                      <a:pt x="20" y="95"/>
                      <a:pt x="20" y="95"/>
                      <a:pt x="20" y="95"/>
                    </a:cubicBezTo>
                    <a:cubicBezTo>
                      <a:pt x="15" y="95"/>
                      <a:pt x="11" y="95"/>
                      <a:pt x="6" y="9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" name="Freeform 11"/>
              <p:cNvSpPr>
                <a:spLocks noChangeAspect="1" noEditPoints="1"/>
              </p:cNvSpPr>
              <p:nvPr userDrawn="1"/>
            </p:nvSpPr>
            <p:spPr bwMode="auto">
              <a:xfrm>
                <a:off x="276225" y="6405563"/>
                <a:ext cx="34925" cy="79375"/>
              </a:xfrm>
              <a:custGeom>
                <a:avLst/>
                <a:gdLst>
                  <a:gd name="T0" fmla="*/ 42 w 42"/>
                  <a:gd name="T1" fmla="*/ 91 h 96"/>
                  <a:gd name="T2" fmla="*/ 42 w 42"/>
                  <a:gd name="T3" fmla="*/ 96 h 96"/>
                  <a:gd name="T4" fmla="*/ 22 w 42"/>
                  <a:gd name="T5" fmla="*/ 95 h 96"/>
                  <a:gd name="T6" fmla="*/ 0 w 42"/>
                  <a:gd name="T7" fmla="*/ 96 h 96"/>
                  <a:gd name="T8" fmla="*/ 0 w 42"/>
                  <a:gd name="T9" fmla="*/ 91 h 96"/>
                  <a:gd name="T10" fmla="*/ 10 w 42"/>
                  <a:gd name="T11" fmla="*/ 91 h 96"/>
                  <a:gd name="T12" fmla="*/ 13 w 42"/>
                  <a:gd name="T13" fmla="*/ 89 h 96"/>
                  <a:gd name="T14" fmla="*/ 14 w 42"/>
                  <a:gd name="T15" fmla="*/ 83 h 96"/>
                  <a:gd name="T16" fmla="*/ 14 w 42"/>
                  <a:gd name="T17" fmla="*/ 63 h 96"/>
                  <a:gd name="T18" fmla="*/ 14 w 42"/>
                  <a:gd name="T19" fmla="*/ 32 h 96"/>
                  <a:gd name="T20" fmla="*/ 14 w 42"/>
                  <a:gd name="T21" fmla="*/ 14 h 96"/>
                  <a:gd name="T22" fmla="*/ 13 w 42"/>
                  <a:gd name="T23" fmla="*/ 6 h 96"/>
                  <a:gd name="T24" fmla="*/ 10 w 42"/>
                  <a:gd name="T25" fmla="*/ 5 h 96"/>
                  <a:gd name="T26" fmla="*/ 0 w 42"/>
                  <a:gd name="T27" fmla="*/ 4 h 96"/>
                  <a:gd name="T28" fmla="*/ 0 w 42"/>
                  <a:gd name="T29" fmla="*/ 0 h 96"/>
                  <a:gd name="T30" fmla="*/ 21 w 42"/>
                  <a:gd name="T31" fmla="*/ 0 h 96"/>
                  <a:gd name="T32" fmla="*/ 42 w 42"/>
                  <a:gd name="T33" fmla="*/ 0 h 96"/>
                  <a:gd name="T34" fmla="*/ 42 w 42"/>
                  <a:gd name="T35" fmla="*/ 4 h 96"/>
                  <a:gd name="T36" fmla="*/ 32 w 42"/>
                  <a:gd name="T37" fmla="*/ 5 h 96"/>
                  <a:gd name="T38" fmla="*/ 29 w 42"/>
                  <a:gd name="T39" fmla="*/ 6 h 96"/>
                  <a:gd name="T40" fmla="*/ 28 w 42"/>
                  <a:gd name="T41" fmla="*/ 13 h 96"/>
                  <a:gd name="T42" fmla="*/ 28 w 42"/>
                  <a:gd name="T43" fmla="*/ 32 h 96"/>
                  <a:gd name="T44" fmla="*/ 28 w 42"/>
                  <a:gd name="T45" fmla="*/ 63 h 96"/>
                  <a:gd name="T46" fmla="*/ 28 w 42"/>
                  <a:gd name="T47" fmla="*/ 81 h 96"/>
                  <a:gd name="T48" fmla="*/ 29 w 42"/>
                  <a:gd name="T49" fmla="*/ 89 h 96"/>
                  <a:gd name="T50" fmla="*/ 32 w 42"/>
                  <a:gd name="T51" fmla="*/ 91 h 96"/>
                  <a:gd name="T52" fmla="*/ 42 w 42"/>
                  <a:gd name="T53" fmla="*/ 91 h 96"/>
                  <a:gd name="T54" fmla="*/ 28 w 42"/>
                  <a:gd name="T55" fmla="*/ 13 h 96"/>
                  <a:gd name="T56" fmla="*/ 28 w 42"/>
                  <a:gd name="T57" fmla="*/ 32 h 96"/>
                  <a:gd name="T58" fmla="*/ 28 w 42"/>
                  <a:gd name="T59" fmla="*/ 63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42" h="96">
                    <a:moveTo>
                      <a:pt x="42" y="91"/>
                    </a:moveTo>
                    <a:cubicBezTo>
                      <a:pt x="42" y="96"/>
                      <a:pt x="42" y="96"/>
                      <a:pt x="42" y="96"/>
                    </a:cubicBezTo>
                    <a:cubicBezTo>
                      <a:pt x="32" y="95"/>
                      <a:pt x="25" y="95"/>
                      <a:pt x="22" y="95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6" y="91"/>
                      <a:pt x="9" y="91"/>
                      <a:pt x="10" y="91"/>
                    </a:cubicBezTo>
                    <a:cubicBezTo>
                      <a:pt x="12" y="90"/>
                      <a:pt x="12" y="90"/>
                      <a:pt x="13" y="89"/>
                    </a:cubicBezTo>
                    <a:cubicBezTo>
                      <a:pt x="13" y="88"/>
                      <a:pt x="14" y="86"/>
                      <a:pt x="14" y="83"/>
                    </a:cubicBezTo>
                    <a:cubicBezTo>
                      <a:pt x="14" y="82"/>
                      <a:pt x="14" y="75"/>
                      <a:pt x="14" y="63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26"/>
                      <a:pt x="14" y="20"/>
                      <a:pt x="14" y="14"/>
                    </a:cubicBezTo>
                    <a:cubicBezTo>
                      <a:pt x="14" y="10"/>
                      <a:pt x="13" y="7"/>
                      <a:pt x="13" y="6"/>
                    </a:cubicBezTo>
                    <a:cubicBezTo>
                      <a:pt x="12" y="6"/>
                      <a:pt x="12" y="5"/>
                      <a:pt x="10" y="5"/>
                    </a:cubicBezTo>
                    <a:cubicBezTo>
                      <a:pt x="9" y="4"/>
                      <a:pt x="6" y="4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0"/>
                      <a:pt x="16" y="0"/>
                      <a:pt x="21" y="0"/>
                    </a:cubicBezTo>
                    <a:cubicBezTo>
                      <a:pt x="26" y="0"/>
                      <a:pt x="33" y="0"/>
                      <a:pt x="42" y="0"/>
                    </a:cubicBezTo>
                    <a:cubicBezTo>
                      <a:pt x="42" y="4"/>
                      <a:pt x="42" y="4"/>
                      <a:pt x="42" y="4"/>
                    </a:cubicBezTo>
                    <a:cubicBezTo>
                      <a:pt x="36" y="4"/>
                      <a:pt x="33" y="4"/>
                      <a:pt x="32" y="5"/>
                    </a:cubicBezTo>
                    <a:cubicBezTo>
                      <a:pt x="30" y="5"/>
                      <a:pt x="30" y="6"/>
                      <a:pt x="29" y="6"/>
                    </a:cubicBezTo>
                    <a:cubicBezTo>
                      <a:pt x="29" y="7"/>
                      <a:pt x="28" y="9"/>
                      <a:pt x="28" y="13"/>
                    </a:cubicBezTo>
                    <a:cubicBezTo>
                      <a:pt x="28" y="14"/>
                      <a:pt x="28" y="20"/>
                      <a:pt x="28" y="32"/>
                    </a:cubicBezTo>
                    <a:cubicBezTo>
                      <a:pt x="28" y="63"/>
                      <a:pt x="28" y="63"/>
                      <a:pt x="28" y="63"/>
                    </a:cubicBezTo>
                    <a:cubicBezTo>
                      <a:pt x="28" y="69"/>
                      <a:pt x="28" y="75"/>
                      <a:pt x="28" y="81"/>
                    </a:cubicBezTo>
                    <a:cubicBezTo>
                      <a:pt x="28" y="86"/>
                      <a:pt x="28" y="88"/>
                      <a:pt x="29" y="89"/>
                    </a:cubicBezTo>
                    <a:cubicBezTo>
                      <a:pt x="29" y="90"/>
                      <a:pt x="30" y="90"/>
                      <a:pt x="32" y="91"/>
                    </a:cubicBezTo>
                    <a:cubicBezTo>
                      <a:pt x="33" y="91"/>
                      <a:pt x="36" y="91"/>
                      <a:pt x="42" y="91"/>
                    </a:cubicBezTo>
                    <a:close/>
                    <a:moveTo>
                      <a:pt x="28" y="13"/>
                    </a:moveTo>
                    <a:cubicBezTo>
                      <a:pt x="28" y="14"/>
                      <a:pt x="28" y="20"/>
                      <a:pt x="28" y="32"/>
                    </a:cubicBezTo>
                    <a:cubicBezTo>
                      <a:pt x="28" y="63"/>
                      <a:pt x="28" y="63"/>
                      <a:pt x="28" y="63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" name="Freeform 12"/>
              <p:cNvSpPr>
                <a:spLocks noChangeAspect="1"/>
              </p:cNvSpPr>
              <p:nvPr userDrawn="1"/>
            </p:nvSpPr>
            <p:spPr bwMode="auto">
              <a:xfrm>
                <a:off x="323850" y="6405563"/>
                <a:ext cx="90488" cy="80963"/>
              </a:xfrm>
              <a:custGeom>
                <a:avLst/>
                <a:gdLst>
                  <a:gd name="T0" fmla="*/ 0 w 111"/>
                  <a:gd name="T1" fmla="*/ 96 h 98"/>
                  <a:gd name="T2" fmla="*/ 0 w 111"/>
                  <a:gd name="T3" fmla="*/ 91 h 98"/>
                  <a:gd name="T4" fmla="*/ 10 w 111"/>
                  <a:gd name="T5" fmla="*/ 90 h 98"/>
                  <a:gd name="T6" fmla="*/ 11 w 111"/>
                  <a:gd name="T7" fmla="*/ 89 h 98"/>
                  <a:gd name="T8" fmla="*/ 12 w 111"/>
                  <a:gd name="T9" fmla="*/ 82 h 98"/>
                  <a:gd name="T10" fmla="*/ 13 w 111"/>
                  <a:gd name="T11" fmla="*/ 67 h 98"/>
                  <a:gd name="T12" fmla="*/ 13 w 111"/>
                  <a:gd name="T13" fmla="*/ 12 h 98"/>
                  <a:gd name="T14" fmla="*/ 13 w 111"/>
                  <a:gd name="T15" fmla="*/ 9 h 98"/>
                  <a:gd name="T16" fmla="*/ 10 w 111"/>
                  <a:gd name="T17" fmla="*/ 6 h 98"/>
                  <a:gd name="T18" fmla="*/ 7 w 111"/>
                  <a:gd name="T19" fmla="*/ 4 h 98"/>
                  <a:gd name="T20" fmla="*/ 0 w 111"/>
                  <a:gd name="T21" fmla="*/ 4 h 98"/>
                  <a:gd name="T22" fmla="*/ 0 w 111"/>
                  <a:gd name="T23" fmla="*/ 0 h 98"/>
                  <a:gd name="T24" fmla="*/ 15 w 111"/>
                  <a:gd name="T25" fmla="*/ 0 h 98"/>
                  <a:gd name="T26" fmla="*/ 26 w 111"/>
                  <a:gd name="T27" fmla="*/ 0 h 98"/>
                  <a:gd name="T28" fmla="*/ 34 w 111"/>
                  <a:gd name="T29" fmla="*/ 11 h 98"/>
                  <a:gd name="T30" fmla="*/ 49 w 111"/>
                  <a:gd name="T31" fmla="*/ 28 h 98"/>
                  <a:gd name="T32" fmla="*/ 70 w 111"/>
                  <a:gd name="T33" fmla="*/ 52 h 98"/>
                  <a:gd name="T34" fmla="*/ 86 w 111"/>
                  <a:gd name="T35" fmla="*/ 71 h 98"/>
                  <a:gd name="T36" fmla="*/ 92 w 111"/>
                  <a:gd name="T37" fmla="*/ 78 h 98"/>
                  <a:gd name="T38" fmla="*/ 92 w 111"/>
                  <a:gd name="T39" fmla="*/ 29 h 98"/>
                  <a:gd name="T40" fmla="*/ 92 w 111"/>
                  <a:gd name="T41" fmla="*/ 13 h 98"/>
                  <a:gd name="T42" fmla="*/ 91 w 111"/>
                  <a:gd name="T43" fmla="*/ 6 h 98"/>
                  <a:gd name="T44" fmla="*/ 90 w 111"/>
                  <a:gd name="T45" fmla="*/ 5 h 98"/>
                  <a:gd name="T46" fmla="*/ 80 w 111"/>
                  <a:gd name="T47" fmla="*/ 4 h 98"/>
                  <a:gd name="T48" fmla="*/ 80 w 111"/>
                  <a:gd name="T49" fmla="*/ 0 h 98"/>
                  <a:gd name="T50" fmla="*/ 97 w 111"/>
                  <a:gd name="T51" fmla="*/ 0 h 98"/>
                  <a:gd name="T52" fmla="*/ 111 w 111"/>
                  <a:gd name="T53" fmla="*/ 0 h 98"/>
                  <a:gd name="T54" fmla="*/ 111 w 111"/>
                  <a:gd name="T55" fmla="*/ 4 h 98"/>
                  <a:gd name="T56" fmla="*/ 102 w 111"/>
                  <a:gd name="T57" fmla="*/ 5 h 98"/>
                  <a:gd name="T58" fmla="*/ 100 w 111"/>
                  <a:gd name="T59" fmla="*/ 6 h 98"/>
                  <a:gd name="T60" fmla="*/ 99 w 111"/>
                  <a:gd name="T61" fmla="*/ 13 h 98"/>
                  <a:gd name="T62" fmla="*/ 99 w 111"/>
                  <a:gd name="T63" fmla="*/ 29 h 98"/>
                  <a:gd name="T64" fmla="*/ 99 w 111"/>
                  <a:gd name="T65" fmla="*/ 61 h 98"/>
                  <a:gd name="T66" fmla="*/ 99 w 111"/>
                  <a:gd name="T67" fmla="*/ 98 h 98"/>
                  <a:gd name="T68" fmla="*/ 92 w 111"/>
                  <a:gd name="T69" fmla="*/ 98 h 98"/>
                  <a:gd name="T70" fmla="*/ 91 w 111"/>
                  <a:gd name="T71" fmla="*/ 96 h 98"/>
                  <a:gd name="T72" fmla="*/ 89 w 111"/>
                  <a:gd name="T73" fmla="*/ 95 h 98"/>
                  <a:gd name="T74" fmla="*/ 87 w 111"/>
                  <a:gd name="T75" fmla="*/ 93 h 98"/>
                  <a:gd name="T76" fmla="*/ 78 w 111"/>
                  <a:gd name="T77" fmla="*/ 83 h 98"/>
                  <a:gd name="T78" fmla="*/ 69 w 111"/>
                  <a:gd name="T79" fmla="*/ 72 h 98"/>
                  <a:gd name="T80" fmla="*/ 19 w 111"/>
                  <a:gd name="T81" fmla="*/ 14 h 98"/>
                  <a:gd name="T82" fmla="*/ 19 w 111"/>
                  <a:gd name="T83" fmla="*/ 66 h 98"/>
                  <a:gd name="T84" fmla="*/ 20 w 111"/>
                  <a:gd name="T85" fmla="*/ 82 h 98"/>
                  <a:gd name="T86" fmla="*/ 20 w 111"/>
                  <a:gd name="T87" fmla="*/ 89 h 98"/>
                  <a:gd name="T88" fmla="*/ 22 w 111"/>
                  <a:gd name="T89" fmla="*/ 90 h 98"/>
                  <a:gd name="T90" fmla="*/ 32 w 111"/>
                  <a:gd name="T91" fmla="*/ 91 h 98"/>
                  <a:gd name="T92" fmla="*/ 32 w 111"/>
                  <a:gd name="T93" fmla="*/ 96 h 98"/>
                  <a:gd name="T94" fmla="*/ 18 w 111"/>
                  <a:gd name="T95" fmla="*/ 95 h 98"/>
                  <a:gd name="T96" fmla="*/ 0 w 111"/>
                  <a:gd name="T97" fmla="*/ 96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11" h="98">
                    <a:moveTo>
                      <a:pt x="0" y="96"/>
                    </a:moveTo>
                    <a:cubicBezTo>
                      <a:pt x="0" y="91"/>
                      <a:pt x="0" y="91"/>
                      <a:pt x="0" y="91"/>
                    </a:cubicBezTo>
                    <a:cubicBezTo>
                      <a:pt x="5" y="91"/>
                      <a:pt x="8" y="91"/>
                      <a:pt x="10" y="90"/>
                    </a:cubicBezTo>
                    <a:cubicBezTo>
                      <a:pt x="11" y="90"/>
                      <a:pt x="11" y="90"/>
                      <a:pt x="11" y="89"/>
                    </a:cubicBezTo>
                    <a:cubicBezTo>
                      <a:pt x="12" y="88"/>
                      <a:pt x="12" y="86"/>
                      <a:pt x="12" y="82"/>
                    </a:cubicBezTo>
                    <a:cubicBezTo>
                      <a:pt x="13" y="76"/>
                      <a:pt x="13" y="71"/>
                      <a:pt x="13" y="67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3" y="10"/>
                      <a:pt x="13" y="9"/>
                      <a:pt x="13" y="9"/>
                    </a:cubicBezTo>
                    <a:cubicBezTo>
                      <a:pt x="12" y="8"/>
                      <a:pt x="11" y="7"/>
                      <a:pt x="10" y="6"/>
                    </a:cubicBezTo>
                    <a:cubicBezTo>
                      <a:pt x="9" y="5"/>
                      <a:pt x="8" y="5"/>
                      <a:pt x="7" y="4"/>
                    </a:cubicBezTo>
                    <a:cubicBezTo>
                      <a:pt x="6" y="4"/>
                      <a:pt x="3" y="4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8" y="0"/>
                      <a:pt x="13" y="0"/>
                      <a:pt x="15" y="0"/>
                    </a:cubicBezTo>
                    <a:cubicBezTo>
                      <a:pt x="19" y="0"/>
                      <a:pt x="22" y="0"/>
                      <a:pt x="26" y="0"/>
                    </a:cubicBezTo>
                    <a:cubicBezTo>
                      <a:pt x="30" y="5"/>
                      <a:pt x="32" y="8"/>
                      <a:pt x="34" y="11"/>
                    </a:cubicBezTo>
                    <a:cubicBezTo>
                      <a:pt x="49" y="28"/>
                      <a:pt x="49" y="28"/>
                      <a:pt x="49" y="28"/>
                    </a:cubicBezTo>
                    <a:cubicBezTo>
                      <a:pt x="70" y="52"/>
                      <a:pt x="70" y="52"/>
                      <a:pt x="70" y="52"/>
                    </a:cubicBezTo>
                    <a:cubicBezTo>
                      <a:pt x="76" y="60"/>
                      <a:pt x="82" y="66"/>
                      <a:pt x="86" y="71"/>
                    </a:cubicBezTo>
                    <a:cubicBezTo>
                      <a:pt x="88" y="74"/>
                      <a:pt x="91" y="76"/>
                      <a:pt x="92" y="78"/>
                    </a:cubicBezTo>
                    <a:cubicBezTo>
                      <a:pt x="92" y="29"/>
                      <a:pt x="92" y="29"/>
                      <a:pt x="92" y="29"/>
                    </a:cubicBezTo>
                    <a:cubicBezTo>
                      <a:pt x="92" y="24"/>
                      <a:pt x="92" y="19"/>
                      <a:pt x="92" y="13"/>
                    </a:cubicBezTo>
                    <a:cubicBezTo>
                      <a:pt x="92" y="9"/>
                      <a:pt x="91" y="7"/>
                      <a:pt x="91" y="6"/>
                    </a:cubicBezTo>
                    <a:cubicBezTo>
                      <a:pt x="91" y="6"/>
                      <a:pt x="90" y="5"/>
                      <a:pt x="90" y="5"/>
                    </a:cubicBezTo>
                    <a:cubicBezTo>
                      <a:pt x="88" y="4"/>
                      <a:pt x="85" y="4"/>
                      <a:pt x="80" y="4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85" y="0"/>
                      <a:pt x="91" y="0"/>
                      <a:pt x="97" y="0"/>
                    </a:cubicBezTo>
                    <a:cubicBezTo>
                      <a:pt x="102" y="0"/>
                      <a:pt x="107" y="0"/>
                      <a:pt x="111" y="0"/>
                    </a:cubicBezTo>
                    <a:cubicBezTo>
                      <a:pt x="111" y="4"/>
                      <a:pt x="111" y="4"/>
                      <a:pt x="111" y="4"/>
                    </a:cubicBezTo>
                    <a:cubicBezTo>
                      <a:pt x="106" y="4"/>
                      <a:pt x="103" y="4"/>
                      <a:pt x="102" y="5"/>
                    </a:cubicBezTo>
                    <a:cubicBezTo>
                      <a:pt x="101" y="5"/>
                      <a:pt x="101" y="6"/>
                      <a:pt x="100" y="6"/>
                    </a:cubicBezTo>
                    <a:cubicBezTo>
                      <a:pt x="100" y="7"/>
                      <a:pt x="99" y="10"/>
                      <a:pt x="99" y="13"/>
                    </a:cubicBezTo>
                    <a:cubicBezTo>
                      <a:pt x="99" y="19"/>
                      <a:pt x="99" y="24"/>
                      <a:pt x="99" y="29"/>
                    </a:cubicBezTo>
                    <a:cubicBezTo>
                      <a:pt x="99" y="61"/>
                      <a:pt x="99" y="61"/>
                      <a:pt x="99" y="61"/>
                    </a:cubicBezTo>
                    <a:cubicBezTo>
                      <a:pt x="99" y="68"/>
                      <a:pt x="99" y="80"/>
                      <a:pt x="99" y="98"/>
                    </a:cubicBezTo>
                    <a:cubicBezTo>
                      <a:pt x="92" y="98"/>
                      <a:pt x="92" y="98"/>
                      <a:pt x="92" y="98"/>
                    </a:cubicBezTo>
                    <a:cubicBezTo>
                      <a:pt x="91" y="96"/>
                      <a:pt x="91" y="96"/>
                      <a:pt x="91" y="96"/>
                    </a:cubicBezTo>
                    <a:cubicBezTo>
                      <a:pt x="90" y="96"/>
                      <a:pt x="90" y="95"/>
                      <a:pt x="89" y="95"/>
                    </a:cubicBezTo>
                    <a:cubicBezTo>
                      <a:pt x="89" y="95"/>
                      <a:pt x="88" y="94"/>
                      <a:pt x="87" y="93"/>
                    </a:cubicBezTo>
                    <a:cubicBezTo>
                      <a:pt x="83" y="88"/>
                      <a:pt x="80" y="85"/>
                      <a:pt x="78" y="83"/>
                    </a:cubicBezTo>
                    <a:cubicBezTo>
                      <a:pt x="69" y="72"/>
                      <a:pt x="69" y="72"/>
                      <a:pt x="69" y="72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66"/>
                      <a:pt x="19" y="66"/>
                      <a:pt x="19" y="66"/>
                    </a:cubicBezTo>
                    <a:cubicBezTo>
                      <a:pt x="19" y="71"/>
                      <a:pt x="19" y="76"/>
                      <a:pt x="20" y="82"/>
                    </a:cubicBezTo>
                    <a:cubicBezTo>
                      <a:pt x="20" y="86"/>
                      <a:pt x="20" y="88"/>
                      <a:pt x="20" y="89"/>
                    </a:cubicBezTo>
                    <a:cubicBezTo>
                      <a:pt x="21" y="90"/>
                      <a:pt x="21" y="90"/>
                      <a:pt x="22" y="90"/>
                    </a:cubicBezTo>
                    <a:cubicBezTo>
                      <a:pt x="23" y="91"/>
                      <a:pt x="27" y="91"/>
                      <a:pt x="32" y="91"/>
                    </a:cubicBezTo>
                    <a:cubicBezTo>
                      <a:pt x="32" y="96"/>
                      <a:pt x="32" y="96"/>
                      <a:pt x="32" y="96"/>
                    </a:cubicBezTo>
                    <a:cubicBezTo>
                      <a:pt x="28" y="95"/>
                      <a:pt x="23" y="95"/>
                      <a:pt x="18" y="95"/>
                    </a:cubicBezTo>
                    <a:cubicBezTo>
                      <a:pt x="13" y="95"/>
                      <a:pt x="7" y="95"/>
                      <a:pt x="0" y="9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" name="Freeform 13"/>
              <p:cNvSpPr>
                <a:spLocks noChangeAspect="1"/>
              </p:cNvSpPr>
              <p:nvPr userDrawn="1"/>
            </p:nvSpPr>
            <p:spPr bwMode="auto">
              <a:xfrm>
                <a:off x="425450" y="6405563"/>
                <a:ext cx="33338" cy="79375"/>
              </a:xfrm>
              <a:custGeom>
                <a:avLst/>
                <a:gdLst>
                  <a:gd name="T0" fmla="*/ 41 w 41"/>
                  <a:gd name="T1" fmla="*/ 91 h 96"/>
                  <a:gd name="T2" fmla="*/ 41 w 41"/>
                  <a:gd name="T3" fmla="*/ 96 h 96"/>
                  <a:gd name="T4" fmla="*/ 21 w 41"/>
                  <a:gd name="T5" fmla="*/ 95 h 96"/>
                  <a:gd name="T6" fmla="*/ 0 w 41"/>
                  <a:gd name="T7" fmla="*/ 96 h 96"/>
                  <a:gd name="T8" fmla="*/ 0 w 41"/>
                  <a:gd name="T9" fmla="*/ 91 h 96"/>
                  <a:gd name="T10" fmla="*/ 10 w 41"/>
                  <a:gd name="T11" fmla="*/ 91 h 96"/>
                  <a:gd name="T12" fmla="*/ 12 w 41"/>
                  <a:gd name="T13" fmla="*/ 89 h 96"/>
                  <a:gd name="T14" fmla="*/ 13 w 41"/>
                  <a:gd name="T15" fmla="*/ 83 h 96"/>
                  <a:gd name="T16" fmla="*/ 14 w 41"/>
                  <a:gd name="T17" fmla="*/ 63 h 96"/>
                  <a:gd name="T18" fmla="*/ 14 w 41"/>
                  <a:gd name="T19" fmla="*/ 32 h 96"/>
                  <a:gd name="T20" fmla="*/ 13 w 41"/>
                  <a:gd name="T21" fmla="*/ 14 h 96"/>
                  <a:gd name="T22" fmla="*/ 12 w 41"/>
                  <a:gd name="T23" fmla="*/ 6 h 96"/>
                  <a:gd name="T24" fmla="*/ 10 w 41"/>
                  <a:gd name="T25" fmla="*/ 5 h 96"/>
                  <a:gd name="T26" fmla="*/ 0 w 41"/>
                  <a:gd name="T27" fmla="*/ 4 h 96"/>
                  <a:gd name="T28" fmla="*/ 0 w 41"/>
                  <a:gd name="T29" fmla="*/ 0 h 96"/>
                  <a:gd name="T30" fmla="*/ 20 w 41"/>
                  <a:gd name="T31" fmla="*/ 0 h 96"/>
                  <a:gd name="T32" fmla="*/ 41 w 41"/>
                  <a:gd name="T33" fmla="*/ 0 h 96"/>
                  <a:gd name="T34" fmla="*/ 41 w 41"/>
                  <a:gd name="T35" fmla="*/ 4 h 96"/>
                  <a:gd name="T36" fmla="*/ 31 w 41"/>
                  <a:gd name="T37" fmla="*/ 5 h 96"/>
                  <a:gd name="T38" fmla="*/ 28 w 41"/>
                  <a:gd name="T39" fmla="*/ 6 h 96"/>
                  <a:gd name="T40" fmla="*/ 27 w 41"/>
                  <a:gd name="T41" fmla="*/ 13 h 96"/>
                  <a:gd name="T42" fmla="*/ 27 w 41"/>
                  <a:gd name="T43" fmla="*/ 32 h 96"/>
                  <a:gd name="T44" fmla="*/ 27 w 41"/>
                  <a:gd name="T45" fmla="*/ 63 h 96"/>
                  <a:gd name="T46" fmla="*/ 27 w 41"/>
                  <a:gd name="T47" fmla="*/ 81 h 96"/>
                  <a:gd name="T48" fmla="*/ 28 w 41"/>
                  <a:gd name="T49" fmla="*/ 89 h 96"/>
                  <a:gd name="T50" fmla="*/ 31 w 41"/>
                  <a:gd name="T51" fmla="*/ 91 h 96"/>
                  <a:gd name="T52" fmla="*/ 41 w 41"/>
                  <a:gd name="T53" fmla="*/ 91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41" h="96">
                    <a:moveTo>
                      <a:pt x="41" y="91"/>
                    </a:moveTo>
                    <a:cubicBezTo>
                      <a:pt x="41" y="96"/>
                      <a:pt x="41" y="96"/>
                      <a:pt x="41" y="96"/>
                    </a:cubicBezTo>
                    <a:cubicBezTo>
                      <a:pt x="31" y="95"/>
                      <a:pt x="24" y="95"/>
                      <a:pt x="21" y="95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5" y="91"/>
                      <a:pt x="8" y="91"/>
                      <a:pt x="10" y="91"/>
                    </a:cubicBezTo>
                    <a:cubicBezTo>
                      <a:pt x="11" y="90"/>
                      <a:pt x="12" y="90"/>
                      <a:pt x="12" y="89"/>
                    </a:cubicBezTo>
                    <a:cubicBezTo>
                      <a:pt x="13" y="88"/>
                      <a:pt x="13" y="86"/>
                      <a:pt x="13" y="83"/>
                    </a:cubicBezTo>
                    <a:cubicBezTo>
                      <a:pt x="13" y="82"/>
                      <a:pt x="13" y="75"/>
                      <a:pt x="14" y="63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26"/>
                      <a:pt x="13" y="20"/>
                      <a:pt x="13" y="14"/>
                    </a:cubicBezTo>
                    <a:cubicBezTo>
                      <a:pt x="13" y="10"/>
                      <a:pt x="13" y="7"/>
                      <a:pt x="12" y="6"/>
                    </a:cubicBezTo>
                    <a:cubicBezTo>
                      <a:pt x="12" y="6"/>
                      <a:pt x="11" y="5"/>
                      <a:pt x="10" y="5"/>
                    </a:cubicBezTo>
                    <a:cubicBezTo>
                      <a:pt x="8" y="4"/>
                      <a:pt x="5" y="4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0"/>
                      <a:pt x="15" y="0"/>
                      <a:pt x="20" y="0"/>
                    </a:cubicBezTo>
                    <a:cubicBezTo>
                      <a:pt x="25" y="0"/>
                      <a:pt x="32" y="0"/>
                      <a:pt x="41" y="0"/>
                    </a:cubicBezTo>
                    <a:cubicBezTo>
                      <a:pt x="41" y="4"/>
                      <a:pt x="41" y="4"/>
                      <a:pt x="41" y="4"/>
                    </a:cubicBezTo>
                    <a:cubicBezTo>
                      <a:pt x="35" y="4"/>
                      <a:pt x="32" y="4"/>
                      <a:pt x="31" y="5"/>
                    </a:cubicBezTo>
                    <a:cubicBezTo>
                      <a:pt x="30" y="5"/>
                      <a:pt x="29" y="6"/>
                      <a:pt x="28" y="6"/>
                    </a:cubicBezTo>
                    <a:cubicBezTo>
                      <a:pt x="28" y="7"/>
                      <a:pt x="27" y="9"/>
                      <a:pt x="27" y="13"/>
                    </a:cubicBezTo>
                    <a:cubicBezTo>
                      <a:pt x="27" y="14"/>
                      <a:pt x="27" y="20"/>
                      <a:pt x="27" y="32"/>
                    </a:cubicBezTo>
                    <a:cubicBezTo>
                      <a:pt x="27" y="63"/>
                      <a:pt x="27" y="63"/>
                      <a:pt x="27" y="63"/>
                    </a:cubicBezTo>
                    <a:cubicBezTo>
                      <a:pt x="27" y="69"/>
                      <a:pt x="27" y="75"/>
                      <a:pt x="27" y="81"/>
                    </a:cubicBezTo>
                    <a:cubicBezTo>
                      <a:pt x="27" y="86"/>
                      <a:pt x="28" y="88"/>
                      <a:pt x="28" y="89"/>
                    </a:cubicBezTo>
                    <a:cubicBezTo>
                      <a:pt x="29" y="90"/>
                      <a:pt x="30" y="90"/>
                      <a:pt x="31" y="91"/>
                    </a:cubicBezTo>
                    <a:cubicBezTo>
                      <a:pt x="32" y="91"/>
                      <a:pt x="35" y="91"/>
                      <a:pt x="41" y="9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" name="Freeform 14"/>
              <p:cNvSpPr>
                <a:spLocks noChangeAspect="1"/>
              </p:cNvSpPr>
              <p:nvPr userDrawn="1"/>
            </p:nvSpPr>
            <p:spPr bwMode="auto">
              <a:xfrm>
                <a:off x="463550" y="6403975"/>
                <a:ext cx="77788" cy="82550"/>
              </a:xfrm>
              <a:custGeom>
                <a:avLst/>
                <a:gdLst>
                  <a:gd name="T0" fmla="*/ 94 w 94"/>
                  <a:gd name="T1" fmla="*/ 86 h 100"/>
                  <a:gd name="T2" fmla="*/ 91 w 94"/>
                  <a:gd name="T3" fmla="*/ 92 h 100"/>
                  <a:gd name="T4" fmla="*/ 75 w 94"/>
                  <a:gd name="T5" fmla="*/ 98 h 100"/>
                  <a:gd name="T6" fmla="*/ 57 w 94"/>
                  <a:gd name="T7" fmla="*/ 100 h 100"/>
                  <a:gd name="T8" fmla="*/ 37 w 94"/>
                  <a:gd name="T9" fmla="*/ 97 h 100"/>
                  <a:gd name="T10" fmla="*/ 21 w 94"/>
                  <a:gd name="T11" fmla="*/ 89 h 100"/>
                  <a:gd name="T12" fmla="*/ 9 w 94"/>
                  <a:gd name="T13" fmla="*/ 78 h 100"/>
                  <a:gd name="T14" fmla="*/ 2 w 94"/>
                  <a:gd name="T15" fmla="*/ 65 h 100"/>
                  <a:gd name="T16" fmla="*/ 0 w 94"/>
                  <a:gd name="T17" fmla="*/ 50 h 100"/>
                  <a:gd name="T18" fmla="*/ 16 w 94"/>
                  <a:gd name="T19" fmla="*/ 14 h 100"/>
                  <a:gd name="T20" fmla="*/ 59 w 94"/>
                  <a:gd name="T21" fmla="*/ 0 h 100"/>
                  <a:gd name="T22" fmla="*/ 71 w 94"/>
                  <a:gd name="T23" fmla="*/ 1 h 100"/>
                  <a:gd name="T24" fmla="*/ 84 w 94"/>
                  <a:gd name="T25" fmla="*/ 3 h 100"/>
                  <a:gd name="T26" fmla="*/ 94 w 94"/>
                  <a:gd name="T27" fmla="*/ 6 h 100"/>
                  <a:gd name="T28" fmla="*/ 91 w 94"/>
                  <a:gd name="T29" fmla="*/ 13 h 100"/>
                  <a:gd name="T30" fmla="*/ 90 w 94"/>
                  <a:gd name="T31" fmla="*/ 26 h 100"/>
                  <a:gd name="T32" fmla="*/ 85 w 94"/>
                  <a:gd name="T33" fmla="*/ 26 h 100"/>
                  <a:gd name="T34" fmla="*/ 85 w 94"/>
                  <a:gd name="T35" fmla="*/ 18 h 100"/>
                  <a:gd name="T36" fmla="*/ 78 w 94"/>
                  <a:gd name="T37" fmla="*/ 9 h 100"/>
                  <a:gd name="T38" fmla="*/ 57 w 94"/>
                  <a:gd name="T39" fmla="*/ 5 h 100"/>
                  <a:gd name="T40" fmla="*/ 40 w 94"/>
                  <a:gd name="T41" fmla="*/ 8 h 100"/>
                  <a:gd name="T42" fmla="*/ 28 w 94"/>
                  <a:gd name="T43" fmla="*/ 15 h 100"/>
                  <a:gd name="T44" fmla="*/ 19 w 94"/>
                  <a:gd name="T45" fmla="*/ 28 h 100"/>
                  <a:gd name="T46" fmla="*/ 16 w 94"/>
                  <a:gd name="T47" fmla="*/ 47 h 100"/>
                  <a:gd name="T48" fmla="*/ 29 w 94"/>
                  <a:gd name="T49" fmla="*/ 80 h 100"/>
                  <a:gd name="T50" fmla="*/ 63 w 94"/>
                  <a:gd name="T51" fmla="*/ 92 h 100"/>
                  <a:gd name="T52" fmla="*/ 81 w 94"/>
                  <a:gd name="T53" fmla="*/ 90 h 100"/>
                  <a:gd name="T54" fmla="*/ 92 w 94"/>
                  <a:gd name="T55" fmla="*/ 84 h 100"/>
                  <a:gd name="T56" fmla="*/ 94 w 94"/>
                  <a:gd name="T57" fmla="*/ 86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4" h="100">
                    <a:moveTo>
                      <a:pt x="94" y="86"/>
                    </a:moveTo>
                    <a:cubicBezTo>
                      <a:pt x="91" y="92"/>
                      <a:pt x="91" y="92"/>
                      <a:pt x="91" y="92"/>
                    </a:cubicBezTo>
                    <a:cubicBezTo>
                      <a:pt x="85" y="95"/>
                      <a:pt x="80" y="97"/>
                      <a:pt x="75" y="98"/>
                    </a:cubicBezTo>
                    <a:cubicBezTo>
                      <a:pt x="69" y="99"/>
                      <a:pt x="64" y="100"/>
                      <a:pt x="57" y="100"/>
                    </a:cubicBezTo>
                    <a:cubicBezTo>
                      <a:pt x="50" y="100"/>
                      <a:pt x="43" y="99"/>
                      <a:pt x="37" y="97"/>
                    </a:cubicBezTo>
                    <a:cubicBezTo>
                      <a:pt x="31" y="95"/>
                      <a:pt x="25" y="93"/>
                      <a:pt x="21" y="89"/>
                    </a:cubicBezTo>
                    <a:cubicBezTo>
                      <a:pt x="16" y="86"/>
                      <a:pt x="12" y="83"/>
                      <a:pt x="9" y="78"/>
                    </a:cubicBezTo>
                    <a:cubicBezTo>
                      <a:pt x="6" y="74"/>
                      <a:pt x="4" y="70"/>
                      <a:pt x="2" y="65"/>
                    </a:cubicBezTo>
                    <a:cubicBezTo>
                      <a:pt x="1" y="61"/>
                      <a:pt x="0" y="55"/>
                      <a:pt x="0" y="50"/>
                    </a:cubicBezTo>
                    <a:cubicBezTo>
                      <a:pt x="0" y="35"/>
                      <a:pt x="5" y="24"/>
                      <a:pt x="16" y="14"/>
                    </a:cubicBezTo>
                    <a:cubicBezTo>
                      <a:pt x="26" y="5"/>
                      <a:pt x="41" y="0"/>
                      <a:pt x="59" y="0"/>
                    </a:cubicBezTo>
                    <a:cubicBezTo>
                      <a:pt x="63" y="0"/>
                      <a:pt x="67" y="0"/>
                      <a:pt x="71" y="1"/>
                    </a:cubicBezTo>
                    <a:cubicBezTo>
                      <a:pt x="74" y="1"/>
                      <a:pt x="79" y="2"/>
                      <a:pt x="84" y="3"/>
                    </a:cubicBezTo>
                    <a:cubicBezTo>
                      <a:pt x="89" y="5"/>
                      <a:pt x="92" y="6"/>
                      <a:pt x="94" y="6"/>
                    </a:cubicBezTo>
                    <a:cubicBezTo>
                      <a:pt x="93" y="8"/>
                      <a:pt x="92" y="11"/>
                      <a:pt x="91" y="13"/>
                    </a:cubicBezTo>
                    <a:cubicBezTo>
                      <a:pt x="91" y="17"/>
                      <a:pt x="90" y="21"/>
                      <a:pt x="90" y="26"/>
                    </a:cubicBezTo>
                    <a:cubicBezTo>
                      <a:pt x="85" y="26"/>
                      <a:pt x="85" y="26"/>
                      <a:pt x="85" y="26"/>
                    </a:cubicBezTo>
                    <a:cubicBezTo>
                      <a:pt x="85" y="18"/>
                      <a:pt x="85" y="18"/>
                      <a:pt x="85" y="18"/>
                    </a:cubicBezTo>
                    <a:cubicBezTo>
                      <a:pt x="85" y="14"/>
                      <a:pt x="82" y="11"/>
                      <a:pt x="78" y="9"/>
                    </a:cubicBezTo>
                    <a:cubicBezTo>
                      <a:pt x="73" y="6"/>
                      <a:pt x="66" y="5"/>
                      <a:pt x="57" y="5"/>
                    </a:cubicBezTo>
                    <a:cubicBezTo>
                      <a:pt x="51" y="5"/>
                      <a:pt x="45" y="6"/>
                      <a:pt x="40" y="8"/>
                    </a:cubicBezTo>
                    <a:cubicBezTo>
                      <a:pt x="36" y="9"/>
                      <a:pt x="31" y="12"/>
                      <a:pt x="28" y="15"/>
                    </a:cubicBezTo>
                    <a:cubicBezTo>
                      <a:pt x="24" y="18"/>
                      <a:pt x="21" y="23"/>
                      <a:pt x="19" y="28"/>
                    </a:cubicBezTo>
                    <a:cubicBezTo>
                      <a:pt x="17" y="33"/>
                      <a:pt x="16" y="39"/>
                      <a:pt x="16" y="47"/>
                    </a:cubicBezTo>
                    <a:cubicBezTo>
                      <a:pt x="16" y="61"/>
                      <a:pt x="20" y="72"/>
                      <a:pt x="29" y="80"/>
                    </a:cubicBezTo>
                    <a:cubicBezTo>
                      <a:pt x="37" y="88"/>
                      <a:pt x="49" y="92"/>
                      <a:pt x="63" y="92"/>
                    </a:cubicBezTo>
                    <a:cubicBezTo>
                      <a:pt x="70" y="92"/>
                      <a:pt x="76" y="91"/>
                      <a:pt x="81" y="90"/>
                    </a:cubicBezTo>
                    <a:cubicBezTo>
                      <a:pt x="85" y="89"/>
                      <a:pt x="89" y="87"/>
                      <a:pt x="92" y="84"/>
                    </a:cubicBezTo>
                    <a:lnTo>
                      <a:pt x="94" y="8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" name="Freeform 15"/>
              <p:cNvSpPr>
                <a:spLocks noChangeAspect="1"/>
              </p:cNvSpPr>
              <p:nvPr userDrawn="1"/>
            </p:nvSpPr>
            <p:spPr bwMode="auto">
              <a:xfrm>
                <a:off x="120650" y="6403975"/>
                <a:ext cx="77788" cy="82550"/>
              </a:xfrm>
              <a:custGeom>
                <a:avLst/>
                <a:gdLst>
                  <a:gd name="T0" fmla="*/ 94 w 94"/>
                  <a:gd name="T1" fmla="*/ 86 h 100"/>
                  <a:gd name="T2" fmla="*/ 91 w 94"/>
                  <a:gd name="T3" fmla="*/ 92 h 100"/>
                  <a:gd name="T4" fmla="*/ 75 w 94"/>
                  <a:gd name="T5" fmla="*/ 98 h 100"/>
                  <a:gd name="T6" fmla="*/ 57 w 94"/>
                  <a:gd name="T7" fmla="*/ 100 h 100"/>
                  <a:gd name="T8" fmla="*/ 37 w 94"/>
                  <a:gd name="T9" fmla="*/ 97 h 100"/>
                  <a:gd name="T10" fmla="*/ 21 w 94"/>
                  <a:gd name="T11" fmla="*/ 89 h 100"/>
                  <a:gd name="T12" fmla="*/ 9 w 94"/>
                  <a:gd name="T13" fmla="*/ 78 h 100"/>
                  <a:gd name="T14" fmla="*/ 2 w 94"/>
                  <a:gd name="T15" fmla="*/ 65 h 100"/>
                  <a:gd name="T16" fmla="*/ 0 w 94"/>
                  <a:gd name="T17" fmla="*/ 50 h 100"/>
                  <a:gd name="T18" fmla="*/ 16 w 94"/>
                  <a:gd name="T19" fmla="*/ 14 h 100"/>
                  <a:gd name="T20" fmla="*/ 59 w 94"/>
                  <a:gd name="T21" fmla="*/ 0 h 100"/>
                  <a:gd name="T22" fmla="*/ 71 w 94"/>
                  <a:gd name="T23" fmla="*/ 1 h 100"/>
                  <a:gd name="T24" fmla="*/ 84 w 94"/>
                  <a:gd name="T25" fmla="*/ 3 h 100"/>
                  <a:gd name="T26" fmla="*/ 94 w 94"/>
                  <a:gd name="T27" fmla="*/ 6 h 100"/>
                  <a:gd name="T28" fmla="*/ 91 w 94"/>
                  <a:gd name="T29" fmla="*/ 13 h 100"/>
                  <a:gd name="T30" fmla="*/ 90 w 94"/>
                  <a:gd name="T31" fmla="*/ 26 h 100"/>
                  <a:gd name="T32" fmla="*/ 86 w 94"/>
                  <a:gd name="T33" fmla="*/ 26 h 100"/>
                  <a:gd name="T34" fmla="*/ 85 w 94"/>
                  <a:gd name="T35" fmla="*/ 18 h 100"/>
                  <a:gd name="T36" fmla="*/ 78 w 94"/>
                  <a:gd name="T37" fmla="*/ 9 h 100"/>
                  <a:gd name="T38" fmla="*/ 57 w 94"/>
                  <a:gd name="T39" fmla="*/ 5 h 100"/>
                  <a:gd name="T40" fmla="*/ 40 w 94"/>
                  <a:gd name="T41" fmla="*/ 8 h 100"/>
                  <a:gd name="T42" fmla="*/ 28 w 94"/>
                  <a:gd name="T43" fmla="*/ 15 h 100"/>
                  <a:gd name="T44" fmla="*/ 19 w 94"/>
                  <a:gd name="T45" fmla="*/ 28 h 100"/>
                  <a:gd name="T46" fmla="*/ 16 w 94"/>
                  <a:gd name="T47" fmla="*/ 47 h 100"/>
                  <a:gd name="T48" fmla="*/ 29 w 94"/>
                  <a:gd name="T49" fmla="*/ 80 h 100"/>
                  <a:gd name="T50" fmla="*/ 63 w 94"/>
                  <a:gd name="T51" fmla="*/ 92 h 100"/>
                  <a:gd name="T52" fmla="*/ 81 w 94"/>
                  <a:gd name="T53" fmla="*/ 90 h 100"/>
                  <a:gd name="T54" fmla="*/ 92 w 94"/>
                  <a:gd name="T55" fmla="*/ 84 h 100"/>
                  <a:gd name="T56" fmla="*/ 94 w 94"/>
                  <a:gd name="T57" fmla="*/ 86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4" h="100">
                    <a:moveTo>
                      <a:pt x="94" y="86"/>
                    </a:moveTo>
                    <a:cubicBezTo>
                      <a:pt x="91" y="92"/>
                      <a:pt x="91" y="92"/>
                      <a:pt x="91" y="92"/>
                    </a:cubicBezTo>
                    <a:cubicBezTo>
                      <a:pt x="85" y="95"/>
                      <a:pt x="80" y="97"/>
                      <a:pt x="75" y="98"/>
                    </a:cubicBezTo>
                    <a:cubicBezTo>
                      <a:pt x="69" y="99"/>
                      <a:pt x="64" y="100"/>
                      <a:pt x="57" y="100"/>
                    </a:cubicBezTo>
                    <a:cubicBezTo>
                      <a:pt x="50" y="100"/>
                      <a:pt x="43" y="99"/>
                      <a:pt x="37" y="97"/>
                    </a:cubicBezTo>
                    <a:cubicBezTo>
                      <a:pt x="31" y="95"/>
                      <a:pt x="25" y="93"/>
                      <a:pt x="21" y="89"/>
                    </a:cubicBezTo>
                    <a:cubicBezTo>
                      <a:pt x="16" y="86"/>
                      <a:pt x="12" y="83"/>
                      <a:pt x="9" y="78"/>
                    </a:cubicBezTo>
                    <a:cubicBezTo>
                      <a:pt x="6" y="74"/>
                      <a:pt x="4" y="70"/>
                      <a:pt x="2" y="65"/>
                    </a:cubicBezTo>
                    <a:cubicBezTo>
                      <a:pt x="1" y="61"/>
                      <a:pt x="0" y="55"/>
                      <a:pt x="0" y="50"/>
                    </a:cubicBezTo>
                    <a:cubicBezTo>
                      <a:pt x="0" y="35"/>
                      <a:pt x="5" y="24"/>
                      <a:pt x="16" y="14"/>
                    </a:cubicBezTo>
                    <a:cubicBezTo>
                      <a:pt x="26" y="5"/>
                      <a:pt x="41" y="0"/>
                      <a:pt x="59" y="0"/>
                    </a:cubicBezTo>
                    <a:cubicBezTo>
                      <a:pt x="63" y="0"/>
                      <a:pt x="67" y="0"/>
                      <a:pt x="71" y="1"/>
                    </a:cubicBezTo>
                    <a:cubicBezTo>
                      <a:pt x="74" y="1"/>
                      <a:pt x="79" y="2"/>
                      <a:pt x="84" y="3"/>
                    </a:cubicBezTo>
                    <a:cubicBezTo>
                      <a:pt x="89" y="5"/>
                      <a:pt x="92" y="6"/>
                      <a:pt x="94" y="6"/>
                    </a:cubicBezTo>
                    <a:cubicBezTo>
                      <a:pt x="93" y="8"/>
                      <a:pt x="92" y="11"/>
                      <a:pt x="91" y="13"/>
                    </a:cubicBezTo>
                    <a:cubicBezTo>
                      <a:pt x="91" y="17"/>
                      <a:pt x="90" y="21"/>
                      <a:pt x="90" y="26"/>
                    </a:cubicBezTo>
                    <a:cubicBezTo>
                      <a:pt x="86" y="26"/>
                      <a:pt x="86" y="26"/>
                      <a:pt x="86" y="26"/>
                    </a:cubicBezTo>
                    <a:cubicBezTo>
                      <a:pt x="85" y="18"/>
                      <a:pt x="85" y="18"/>
                      <a:pt x="85" y="18"/>
                    </a:cubicBezTo>
                    <a:cubicBezTo>
                      <a:pt x="85" y="14"/>
                      <a:pt x="82" y="11"/>
                      <a:pt x="78" y="9"/>
                    </a:cubicBezTo>
                    <a:cubicBezTo>
                      <a:pt x="73" y="6"/>
                      <a:pt x="66" y="5"/>
                      <a:pt x="57" y="5"/>
                    </a:cubicBezTo>
                    <a:cubicBezTo>
                      <a:pt x="51" y="5"/>
                      <a:pt x="45" y="6"/>
                      <a:pt x="40" y="8"/>
                    </a:cubicBezTo>
                    <a:cubicBezTo>
                      <a:pt x="36" y="9"/>
                      <a:pt x="31" y="12"/>
                      <a:pt x="28" y="15"/>
                    </a:cubicBezTo>
                    <a:cubicBezTo>
                      <a:pt x="24" y="18"/>
                      <a:pt x="21" y="23"/>
                      <a:pt x="19" y="28"/>
                    </a:cubicBezTo>
                    <a:cubicBezTo>
                      <a:pt x="17" y="33"/>
                      <a:pt x="16" y="39"/>
                      <a:pt x="16" y="47"/>
                    </a:cubicBezTo>
                    <a:cubicBezTo>
                      <a:pt x="16" y="61"/>
                      <a:pt x="20" y="72"/>
                      <a:pt x="29" y="80"/>
                    </a:cubicBezTo>
                    <a:cubicBezTo>
                      <a:pt x="37" y="88"/>
                      <a:pt x="49" y="92"/>
                      <a:pt x="63" y="92"/>
                    </a:cubicBezTo>
                    <a:cubicBezTo>
                      <a:pt x="70" y="92"/>
                      <a:pt x="76" y="91"/>
                      <a:pt x="81" y="90"/>
                    </a:cubicBezTo>
                    <a:cubicBezTo>
                      <a:pt x="85" y="89"/>
                      <a:pt x="89" y="87"/>
                      <a:pt x="92" y="84"/>
                    </a:cubicBezTo>
                    <a:lnTo>
                      <a:pt x="94" y="8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" name="Freeform 16"/>
              <p:cNvSpPr>
                <a:spLocks noChangeAspect="1"/>
              </p:cNvSpPr>
              <p:nvPr userDrawn="1"/>
            </p:nvSpPr>
            <p:spPr bwMode="auto">
              <a:xfrm>
                <a:off x="153988" y="6300788"/>
                <a:ext cx="106363" cy="79375"/>
              </a:xfrm>
              <a:custGeom>
                <a:avLst/>
                <a:gdLst>
                  <a:gd name="T0" fmla="*/ 0 w 130"/>
                  <a:gd name="T1" fmla="*/ 4 h 97"/>
                  <a:gd name="T2" fmla="*/ 0 w 130"/>
                  <a:gd name="T3" fmla="*/ 0 h 97"/>
                  <a:gd name="T4" fmla="*/ 14 w 130"/>
                  <a:gd name="T5" fmla="*/ 0 h 97"/>
                  <a:gd name="T6" fmla="*/ 27 w 130"/>
                  <a:gd name="T7" fmla="*/ 0 h 97"/>
                  <a:gd name="T8" fmla="*/ 38 w 130"/>
                  <a:gd name="T9" fmla="*/ 24 h 97"/>
                  <a:gd name="T10" fmla="*/ 65 w 130"/>
                  <a:gd name="T11" fmla="*/ 76 h 97"/>
                  <a:gd name="T12" fmla="*/ 89 w 130"/>
                  <a:gd name="T13" fmla="*/ 28 h 97"/>
                  <a:gd name="T14" fmla="*/ 102 w 130"/>
                  <a:gd name="T15" fmla="*/ 0 h 97"/>
                  <a:gd name="T16" fmla="*/ 115 w 130"/>
                  <a:gd name="T17" fmla="*/ 0 h 97"/>
                  <a:gd name="T18" fmla="*/ 130 w 130"/>
                  <a:gd name="T19" fmla="*/ 0 h 97"/>
                  <a:gd name="T20" fmla="*/ 130 w 130"/>
                  <a:gd name="T21" fmla="*/ 4 h 97"/>
                  <a:gd name="T22" fmla="*/ 120 w 130"/>
                  <a:gd name="T23" fmla="*/ 5 h 97"/>
                  <a:gd name="T24" fmla="*/ 118 w 130"/>
                  <a:gd name="T25" fmla="*/ 7 h 97"/>
                  <a:gd name="T26" fmla="*/ 117 w 130"/>
                  <a:gd name="T27" fmla="*/ 13 h 97"/>
                  <a:gd name="T28" fmla="*/ 116 w 130"/>
                  <a:gd name="T29" fmla="*/ 32 h 97"/>
                  <a:gd name="T30" fmla="*/ 116 w 130"/>
                  <a:gd name="T31" fmla="*/ 63 h 97"/>
                  <a:gd name="T32" fmla="*/ 117 w 130"/>
                  <a:gd name="T33" fmla="*/ 81 h 97"/>
                  <a:gd name="T34" fmla="*/ 118 w 130"/>
                  <a:gd name="T35" fmla="*/ 89 h 97"/>
                  <a:gd name="T36" fmla="*/ 120 w 130"/>
                  <a:gd name="T37" fmla="*/ 90 h 97"/>
                  <a:gd name="T38" fmla="*/ 130 w 130"/>
                  <a:gd name="T39" fmla="*/ 91 h 97"/>
                  <a:gd name="T40" fmla="*/ 130 w 130"/>
                  <a:gd name="T41" fmla="*/ 95 h 97"/>
                  <a:gd name="T42" fmla="*/ 110 w 130"/>
                  <a:gd name="T43" fmla="*/ 95 h 97"/>
                  <a:gd name="T44" fmla="*/ 89 w 130"/>
                  <a:gd name="T45" fmla="*/ 95 h 97"/>
                  <a:gd name="T46" fmla="*/ 89 w 130"/>
                  <a:gd name="T47" fmla="*/ 91 h 97"/>
                  <a:gd name="T48" fmla="*/ 100 w 130"/>
                  <a:gd name="T49" fmla="*/ 90 h 97"/>
                  <a:gd name="T50" fmla="*/ 102 w 130"/>
                  <a:gd name="T51" fmla="*/ 89 h 97"/>
                  <a:gd name="T52" fmla="*/ 103 w 130"/>
                  <a:gd name="T53" fmla="*/ 82 h 97"/>
                  <a:gd name="T54" fmla="*/ 103 w 130"/>
                  <a:gd name="T55" fmla="*/ 63 h 97"/>
                  <a:gd name="T56" fmla="*/ 103 w 130"/>
                  <a:gd name="T57" fmla="*/ 14 h 97"/>
                  <a:gd name="T58" fmla="*/ 79 w 130"/>
                  <a:gd name="T59" fmla="*/ 62 h 97"/>
                  <a:gd name="T60" fmla="*/ 70 w 130"/>
                  <a:gd name="T61" fmla="*/ 81 h 97"/>
                  <a:gd name="T62" fmla="*/ 63 w 130"/>
                  <a:gd name="T63" fmla="*/ 97 h 97"/>
                  <a:gd name="T64" fmla="*/ 60 w 130"/>
                  <a:gd name="T65" fmla="*/ 97 h 97"/>
                  <a:gd name="T66" fmla="*/ 59 w 130"/>
                  <a:gd name="T67" fmla="*/ 93 h 97"/>
                  <a:gd name="T68" fmla="*/ 54 w 130"/>
                  <a:gd name="T69" fmla="*/ 83 h 97"/>
                  <a:gd name="T70" fmla="*/ 20 w 130"/>
                  <a:gd name="T71" fmla="*/ 16 h 97"/>
                  <a:gd name="T72" fmla="*/ 20 w 130"/>
                  <a:gd name="T73" fmla="*/ 63 h 97"/>
                  <a:gd name="T74" fmla="*/ 20 w 130"/>
                  <a:gd name="T75" fmla="*/ 81 h 97"/>
                  <a:gd name="T76" fmla="*/ 22 w 130"/>
                  <a:gd name="T77" fmla="*/ 89 h 97"/>
                  <a:gd name="T78" fmla="*/ 24 w 130"/>
                  <a:gd name="T79" fmla="*/ 90 h 97"/>
                  <a:gd name="T80" fmla="*/ 34 w 130"/>
                  <a:gd name="T81" fmla="*/ 91 h 97"/>
                  <a:gd name="T82" fmla="*/ 34 w 130"/>
                  <a:gd name="T83" fmla="*/ 95 h 97"/>
                  <a:gd name="T84" fmla="*/ 17 w 130"/>
                  <a:gd name="T85" fmla="*/ 95 h 97"/>
                  <a:gd name="T86" fmla="*/ 0 w 130"/>
                  <a:gd name="T87" fmla="*/ 95 h 97"/>
                  <a:gd name="T88" fmla="*/ 0 w 130"/>
                  <a:gd name="T89" fmla="*/ 91 h 97"/>
                  <a:gd name="T90" fmla="*/ 10 w 130"/>
                  <a:gd name="T91" fmla="*/ 90 h 97"/>
                  <a:gd name="T92" fmla="*/ 12 w 130"/>
                  <a:gd name="T93" fmla="*/ 89 h 97"/>
                  <a:gd name="T94" fmla="*/ 13 w 130"/>
                  <a:gd name="T95" fmla="*/ 82 h 97"/>
                  <a:gd name="T96" fmla="*/ 14 w 130"/>
                  <a:gd name="T97" fmla="*/ 63 h 97"/>
                  <a:gd name="T98" fmla="*/ 14 w 130"/>
                  <a:gd name="T99" fmla="*/ 32 h 97"/>
                  <a:gd name="T100" fmla="*/ 13 w 130"/>
                  <a:gd name="T101" fmla="*/ 14 h 97"/>
                  <a:gd name="T102" fmla="*/ 12 w 130"/>
                  <a:gd name="T103" fmla="*/ 7 h 97"/>
                  <a:gd name="T104" fmla="*/ 10 w 130"/>
                  <a:gd name="T105" fmla="*/ 5 h 97"/>
                  <a:gd name="T106" fmla="*/ 0 w 130"/>
                  <a:gd name="T107" fmla="*/ 4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30" h="97">
                    <a:moveTo>
                      <a:pt x="0" y="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9" y="0"/>
                      <a:pt x="14" y="0"/>
                    </a:cubicBezTo>
                    <a:cubicBezTo>
                      <a:pt x="18" y="0"/>
                      <a:pt x="23" y="0"/>
                      <a:pt x="27" y="0"/>
                    </a:cubicBezTo>
                    <a:cubicBezTo>
                      <a:pt x="31" y="9"/>
                      <a:pt x="35" y="17"/>
                      <a:pt x="38" y="24"/>
                    </a:cubicBezTo>
                    <a:cubicBezTo>
                      <a:pt x="65" y="76"/>
                      <a:pt x="65" y="76"/>
                      <a:pt x="65" y="76"/>
                    </a:cubicBezTo>
                    <a:cubicBezTo>
                      <a:pt x="89" y="28"/>
                      <a:pt x="89" y="28"/>
                      <a:pt x="89" y="28"/>
                    </a:cubicBezTo>
                    <a:cubicBezTo>
                      <a:pt x="96" y="15"/>
                      <a:pt x="100" y="5"/>
                      <a:pt x="102" y="0"/>
                    </a:cubicBezTo>
                    <a:cubicBezTo>
                      <a:pt x="107" y="0"/>
                      <a:pt x="112" y="0"/>
                      <a:pt x="115" y="0"/>
                    </a:cubicBezTo>
                    <a:cubicBezTo>
                      <a:pt x="118" y="0"/>
                      <a:pt x="123" y="0"/>
                      <a:pt x="130" y="0"/>
                    </a:cubicBezTo>
                    <a:cubicBezTo>
                      <a:pt x="130" y="4"/>
                      <a:pt x="130" y="4"/>
                      <a:pt x="130" y="4"/>
                    </a:cubicBezTo>
                    <a:cubicBezTo>
                      <a:pt x="125" y="4"/>
                      <a:pt x="121" y="5"/>
                      <a:pt x="120" y="5"/>
                    </a:cubicBezTo>
                    <a:cubicBezTo>
                      <a:pt x="119" y="5"/>
                      <a:pt x="118" y="6"/>
                      <a:pt x="118" y="7"/>
                    </a:cubicBezTo>
                    <a:cubicBezTo>
                      <a:pt x="117" y="8"/>
                      <a:pt x="117" y="10"/>
                      <a:pt x="117" y="13"/>
                    </a:cubicBezTo>
                    <a:cubicBezTo>
                      <a:pt x="116" y="14"/>
                      <a:pt x="116" y="20"/>
                      <a:pt x="116" y="32"/>
                    </a:cubicBezTo>
                    <a:cubicBezTo>
                      <a:pt x="116" y="63"/>
                      <a:pt x="116" y="63"/>
                      <a:pt x="116" y="63"/>
                    </a:cubicBezTo>
                    <a:cubicBezTo>
                      <a:pt x="116" y="69"/>
                      <a:pt x="116" y="75"/>
                      <a:pt x="117" y="81"/>
                    </a:cubicBezTo>
                    <a:cubicBezTo>
                      <a:pt x="117" y="85"/>
                      <a:pt x="117" y="88"/>
                      <a:pt x="118" y="89"/>
                    </a:cubicBezTo>
                    <a:cubicBezTo>
                      <a:pt x="118" y="89"/>
                      <a:pt x="119" y="90"/>
                      <a:pt x="120" y="90"/>
                    </a:cubicBezTo>
                    <a:cubicBezTo>
                      <a:pt x="121" y="91"/>
                      <a:pt x="125" y="91"/>
                      <a:pt x="130" y="91"/>
                    </a:cubicBezTo>
                    <a:cubicBezTo>
                      <a:pt x="130" y="95"/>
                      <a:pt x="130" y="95"/>
                      <a:pt x="130" y="95"/>
                    </a:cubicBezTo>
                    <a:cubicBezTo>
                      <a:pt x="121" y="95"/>
                      <a:pt x="114" y="95"/>
                      <a:pt x="110" y="95"/>
                    </a:cubicBezTo>
                    <a:cubicBezTo>
                      <a:pt x="107" y="95"/>
                      <a:pt x="100" y="95"/>
                      <a:pt x="89" y="95"/>
                    </a:cubicBezTo>
                    <a:cubicBezTo>
                      <a:pt x="89" y="91"/>
                      <a:pt x="89" y="91"/>
                      <a:pt x="89" y="91"/>
                    </a:cubicBezTo>
                    <a:cubicBezTo>
                      <a:pt x="95" y="91"/>
                      <a:pt x="98" y="91"/>
                      <a:pt x="100" y="90"/>
                    </a:cubicBezTo>
                    <a:cubicBezTo>
                      <a:pt x="101" y="90"/>
                      <a:pt x="102" y="89"/>
                      <a:pt x="102" y="89"/>
                    </a:cubicBezTo>
                    <a:cubicBezTo>
                      <a:pt x="103" y="88"/>
                      <a:pt x="103" y="86"/>
                      <a:pt x="103" y="82"/>
                    </a:cubicBezTo>
                    <a:cubicBezTo>
                      <a:pt x="103" y="81"/>
                      <a:pt x="103" y="75"/>
                      <a:pt x="103" y="63"/>
                    </a:cubicBezTo>
                    <a:cubicBezTo>
                      <a:pt x="103" y="14"/>
                      <a:pt x="103" y="14"/>
                      <a:pt x="103" y="14"/>
                    </a:cubicBezTo>
                    <a:cubicBezTo>
                      <a:pt x="79" y="62"/>
                      <a:pt x="79" y="62"/>
                      <a:pt x="79" y="62"/>
                    </a:cubicBezTo>
                    <a:cubicBezTo>
                      <a:pt x="75" y="70"/>
                      <a:pt x="72" y="76"/>
                      <a:pt x="70" y="81"/>
                    </a:cubicBezTo>
                    <a:cubicBezTo>
                      <a:pt x="69" y="84"/>
                      <a:pt x="66" y="89"/>
                      <a:pt x="63" y="97"/>
                    </a:cubicBezTo>
                    <a:cubicBezTo>
                      <a:pt x="60" y="97"/>
                      <a:pt x="60" y="97"/>
                      <a:pt x="60" y="97"/>
                    </a:cubicBezTo>
                    <a:cubicBezTo>
                      <a:pt x="60" y="95"/>
                      <a:pt x="59" y="94"/>
                      <a:pt x="59" y="93"/>
                    </a:cubicBezTo>
                    <a:cubicBezTo>
                      <a:pt x="54" y="83"/>
                      <a:pt x="54" y="83"/>
                      <a:pt x="54" y="83"/>
                    </a:cubicBezTo>
                    <a:cubicBezTo>
                      <a:pt x="20" y="16"/>
                      <a:pt x="20" y="16"/>
                      <a:pt x="20" y="16"/>
                    </a:cubicBezTo>
                    <a:cubicBezTo>
                      <a:pt x="20" y="63"/>
                      <a:pt x="20" y="63"/>
                      <a:pt x="20" y="63"/>
                    </a:cubicBezTo>
                    <a:cubicBezTo>
                      <a:pt x="20" y="69"/>
                      <a:pt x="20" y="75"/>
                      <a:pt x="20" y="81"/>
                    </a:cubicBezTo>
                    <a:cubicBezTo>
                      <a:pt x="21" y="85"/>
                      <a:pt x="21" y="88"/>
                      <a:pt x="22" y="89"/>
                    </a:cubicBezTo>
                    <a:cubicBezTo>
                      <a:pt x="22" y="89"/>
                      <a:pt x="23" y="90"/>
                      <a:pt x="24" y="90"/>
                    </a:cubicBezTo>
                    <a:cubicBezTo>
                      <a:pt x="25" y="91"/>
                      <a:pt x="29" y="91"/>
                      <a:pt x="34" y="91"/>
                    </a:cubicBezTo>
                    <a:cubicBezTo>
                      <a:pt x="34" y="95"/>
                      <a:pt x="34" y="95"/>
                      <a:pt x="34" y="95"/>
                    </a:cubicBezTo>
                    <a:cubicBezTo>
                      <a:pt x="17" y="95"/>
                      <a:pt x="17" y="95"/>
                      <a:pt x="17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5" y="91"/>
                      <a:pt x="8" y="91"/>
                      <a:pt x="10" y="90"/>
                    </a:cubicBezTo>
                    <a:cubicBezTo>
                      <a:pt x="11" y="90"/>
                      <a:pt x="12" y="89"/>
                      <a:pt x="12" y="89"/>
                    </a:cubicBezTo>
                    <a:cubicBezTo>
                      <a:pt x="13" y="88"/>
                      <a:pt x="13" y="86"/>
                      <a:pt x="13" y="82"/>
                    </a:cubicBezTo>
                    <a:cubicBezTo>
                      <a:pt x="13" y="81"/>
                      <a:pt x="13" y="75"/>
                      <a:pt x="14" y="63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26"/>
                      <a:pt x="13" y="20"/>
                      <a:pt x="13" y="14"/>
                    </a:cubicBezTo>
                    <a:cubicBezTo>
                      <a:pt x="13" y="10"/>
                      <a:pt x="13" y="8"/>
                      <a:pt x="12" y="7"/>
                    </a:cubicBezTo>
                    <a:cubicBezTo>
                      <a:pt x="12" y="6"/>
                      <a:pt x="11" y="5"/>
                      <a:pt x="10" y="5"/>
                    </a:cubicBezTo>
                    <a:cubicBezTo>
                      <a:pt x="8" y="5"/>
                      <a:pt x="5" y="4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" name="Freeform 17"/>
              <p:cNvSpPr>
                <a:spLocks noChangeAspect="1" noEditPoints="1"/>
              </p:cNvSpPr>
              <p:nvPr userDrawn="1"/>
            </p:nvSpPr>
            <p:spPr bwMode="auto">
              <a:xfrm>
                <a:off x="265113" y="6299200"/>
                <a:ext cx="87313" cy="79375"/>
              </a:xfrm>
              <a:custGeom>
                <a:avLst/>
                <a:gdLst>
                  <a:gd name="T0" fmla="*/ 15 w 107"/>
                  <a:gd name="T1" fmla="*/ 96 h 96"/>
                  <a:gd name="T2" fmla="*/ 33 w 107"/>
                  <a:gd name="T3" fmla="*/ 96 h 96"/>
                  <a:gd name="T4" fmla="*/ 33 w 107"/>
                  <a:gd name="T5" fmla="*/ 92 h 96"/>
                  <a:gd name="T6" fmla="*/ 24 w 107"/>
                  <a:gd name="T7" fmla="*/ 92 h 96"/>
                  <a:gd name="T8" fmla="*/ 21 w 107"/>
                  <a:gd name="T9" fmla="*/ 90 h 96"/>
                  <a:gd name="T10" fmla="*/ 21 w 107"/>
                  <a:gd name="T11" fmla="*/ 89 h 96"/>
                  <a:gd name="T12" fmla="*/ 23 w 107"/>
                  <a:gd name="T13" fmla="*/ 82 h 96"/>
                  <a:gd name="T14" fmla="*/ 30 w 107"/>
                  <a:gd name="T15" fmla="*/ 65 h 96"/>
                  <a:gd name="T16" fmla="*/ 71 w 107"/>
                  <a:gd name="T17" fmla="*/ 65 h 96"/>
                  <a:gd name="T18" fmla="*/ 80 w 107"/>
                  <a:gd name="T19" fmla="*/ 85 h 96"/>
                  <a:gd name="T20" fmla="*/ 81 w 107"/>
                  <a:gd name="T21" fmla="*/ 89 h 96"/>
                  <a:gd name="T22" fmla="*/ 80 w 107"/>
                  <a:gd name="T23" fmla="*/ 91 h 96"/>
                  <a:gd name="T24" fmla="*/ 78 w 107"/>
                  <a:gd name="T25" fmla="*/ 92 h 96"/>
                  <a:gd name="T26" fmla="*/ 68 w 107"/>
                  <a:gd name="T27" fmla="*/ 92 h 96"/>
                  <a:gd name="T28" fmla="*/ 68 w 107"/>
                  <a:gd name="T29" fmla="*/ 96 h 96"/>
                  <a:gd name="T30" fmla="*/ 91 w 107"/>
                  <a:gd name="T31" fmla="*/ 96 h 96"/>
                  <a:gd name="T32" fmla="*/ 107 w 107"/>
                  <a:gd name="T33" fmla="*/ 96 h 96"/>
                  <a:gd name="T34" fmla="*/ 107 w 107"/>
                  <a:gd name="T35" fmla="*/ 92 h 96"/>
                  <a:gd name="T36" fmla="*/ 99 w 107"/>
                  <a:gd name="T37" fmla="*/ 91 h 96"/>
                  <a:gd name="T38" fmla="*/ 96 w 107"/>
                  <a:gd name="T39" fmla="*/ 88 h 96"/>
                  <a:gd name="T40" fmla="*/ 87 w 107"/>
                  <a:gd name="T41" fmla="*/ 68 h 96"/>
                  <a:gd name="T42" fmla="*/ 56 w 107"/>
                  <a:gd name="T43" fmla="*/ 0 h 96"/>
                  <a:gd name="T44" fmla="*/ 52 w 107"/>
                  <a:gd name="T45" fmla="*/ 0 h 96"/>
                  <a:gd name="T46" fmla="*/ 40 w 107"/>
                  <a:gd name="T47" fmla="*/ 28 h 96"/>
                  <a:gd name="T48" fmla="*/ 22 w 107"/>
                  <a:gd name="T49" fmla="*/ 66 h 96"/>
                  <a:gd name="T50" fmla="*/ 13 w 107"/>
                  <a:gd name="T51" fmla="*/ 85 h 96"/>
                  <a:gd name="T52" fmla="*/ 9 w 107"/>
                  <a:gd name="T53" fmla="*/ 90 h 96"/>
                  <a:gd name="T54" fmla="*/ 7 w 107"/>
                  <a:gd name="T55" fmla="*/ 92 h 96"/>
                  <a:gd name="T56" fmla="*/ 0 w 107"/>
                  <a:gd name="T57" fmla="*/ 92 h 96"/>
                  <a:gd name="T58" fmla="*/ 0 w 107"/>
                  <a:gd name="T59" fmla="*/ 96 h 96"/>
                  <a:gd name="T60" fmla="*/ 15 w 107"/>
                  <a:gd name="T61" fmla="*/ 96 h 96"/>
                  <a:gd name="T62" fmla="*/ 51 w 107"/>
                  <a:gd name="T63" fmla="*/ 18 h 96"/>
                  <a:gd name="T64" fmla="*/ 68 w 107"/>
                  <a:gd name="T65" fmla="*/ 59 h 96"/>
                  <a:gd name="T66" fmla="*/ 33 w 107"/>
                  <a:gd name="T67" fmla="*/ 59 h 96"/>
                  <a:gd name="T68" fmla="*/ 51 w 107"/>
                  <a:gd name="T69" fmla="*/ 18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7" h="96">
                    <a:moveTo>
                      <a:pt x="15" y="96"/>
                    </a:moveTo>
                    <a:cubicBezTo>
                      <a:pt x="19" y="96"/>
                      <a:pt x="25" y="96"/>
                      <a:pt x="33" y="96"/>
                    </a:cubicBezTo>
                    <a:cubicBezTo>
                      <a:pt x="33" y="92"/>
                      <a:pt x="33" y="92"/>
                      <a:pt x="33" y="92"/>
                    </a:cubicBezTo>
                    <a:cubicBezTo>
                      <a:pt x="28" y="92"/>
                      <a:pt x="25" y="92"/>
                      <a:pt x="24" y="92"/>
                    </a:cubicBezTo>
                    <a:cubicBezTo>
                      <a:pt x="22" y="91"/>
                      <a:pt x="22" y="91"/>
                      <a:pt x="21" y="90"/>
                    </a:cubicBezTo>
                    <a:cubicBezTo>
                      <a:pt x="21" y="90"/>
                      <a:pt x="21" y="89"/>
                      <a:pt x="21" y="89"/>
                    </a:cubicBezTo>
                    <a:cubicBezTo>
                      <a:pt x="21" y="87"/>
                      <a:pt x="21" y="85"/>
                      <a:pt x="23" y="82"/>
                    </a:cubicBezTo>
                    <a:cubicBezTo>
                      <a:pt x="30" y="65"/>
                      <a:pt x="30" y="65"/>
                      <a:pt x="30" y="65"/>
                    </a:cubicBezTo>
                    <a:cubicBezTo>
                      <a:pt x="71" y="65"/>
                      <a:pt x="71" y="65"/>
                      <a:pt x="71" y="65"/>
                    </a:cubicBezTo>
                    <a:cubicBezTo>
                      <a:pt x="80" y="85"/>
                      <a:pt x="80" y="85"/>
                      <a:pt x="80" y="85"/>
                    </a:cubicBezTo>
                    <a:cubicBezTo>
                      <a:pt x="81" y="87"/>
                      <a:pt x="81" y="88"/>
                      <a:pt x="81" y="89"/>
                    </a:cubicBezTo>
                    <a:cubicBezTo>
                      <a:pt x="81" y="90"/>
                      <a:pt x="81" y="90"/>
                      <a:pt x="80" y="91"/>
                    </a:cubicBezTo>
                    <a:cubicBezTo>
                      <a:pt x="80" y="91"/>
                      <a:pt x="79" y="91"/>
                      <a:pt x="78" y="92"/>
                    </a:cubicBezTo>
                    <a:cubicBezTo>
                      <a:pt x="77" y="92"/>
                      <a:pt x="74" y="92"/>
                      <a:pt x="68" y="92"/>
                    </a:cubicBezTo>
                    <a:cubicBezTo>
                      <a:pt x="68" y="96"/>
                      <a:pt x="68" y="96"/>
                      <a:pt x="68" y="96"/>
                    </a:cubicBezTo>
                    <a:cubicBezTo>
                      <a:pt x="91" y="96"/>
                      <a:pt x="91" y="96"/>
                      <a:pt x="91" y="96"/>
                    </a:cubicBezTo>
                    <a:cubicBezTo>
                      <a:pt x="94" y="96"/>
                      <a:pt x="99" y="96"/>
                      <a:pt x="107" y="96"/>
                    </a:cubicBezTo>
                    <a:cubicBezTo>
                      <a:pt x="107" y="92"/>
                      <a:pt x="107" y="92"/>
                      <a:pt x="107" y="92"/>
                    </a:cubicBezTo>
                    <a:cubicBezTo>
                      <a:pt x="103" y="92"/>
                      <a:pt x="100" y="92"/>
                      <a:pt x="99" y="91"/>
                    </a:cubicBezTo>
                    <a:cubicBezTo>
                      <a:pt x="98" y="91"/>
                      <a:pt x="97" y="90"/>
                      <a:pt x="96" y="88"/>
                    </a:cubicBezTo>
                    <a:cubicBezTo>
                      <a:pt x="95" y="85"/>
                      <a:pt x="92" y="79"/>
                      <a:pt x="87" y="68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46" y="14"/>
                      <a:pt x="42" y="24"/>
                      <a:pt x="40" y="28"/>
                    </a:cubicBezTo>
                    <a:cubicBezTo>
                      <a:pt x="22" y="66"/>
                      <a:pt x="22" y="66"/>
                      <a:pt x="22" y="66"/>
                    </a:cubicBezTo>
                    <a:cubicBezTo>
                      <a:pt x="17" y="77"/>
                      <a:pt x="13" y="83"/>
                      <a:pt x="13" y="85"/>
                    </a:cubicBezTo>
                    <a:cubicBezTo>
                      <a:pt x="11" y="88"/>
                      <a:pt x="10" y="90"/>
                      <a:pt x="9" y="90"/>
                    </a:cubicBezTo>
                    <a:cubicBezTo>
                      <a:pt x="8" y="91"/>
                      <a:pt x="8" y="91"/>
                      <a:pt x="7" y="92"/>
                    </a:cubicBezTo>
                    <a:cubicBezTo>
                      <a:pt x="6" y="92"/>
                      <a:pt x="3" y="92"/>
                      <a:pt x="0" y="92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5" y="96"/>
                      <a:pt x="10" y="96"/>
                      <a:pt x="15" y="96"/>
                    </a:cubicBezTo>
                    <a:close/>
                    <a:moveTo>
                      <a:pt x="51" y="18"/>
                    </a:moveTo>
                    <a:cubicBezTo>
                      <a:pt x="68" y="59"/>
                      <a:pt x="68" y="59"/>
                      <a:pt x="68" y="59"/>
                    </a:cubicBezTo>
                    <a:cubicBezTo>
                      <a:pt x="33" y="59"/>
                      <a:pt x="33" y="59"/>
                      <a:pt x="33" y="59"/>
                    </a:cubicBezTo>
                    <a:lnTo>
                      <a:pt x="51" y="18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" name="Freeform 18"/>
              <p:cNvSpPr>
                <a:spLocks noChangeAspect="1"/>
              </p:cNvSpPr>
              <p:nvPr userDrawn="1"/>
            </p:nvSpPr>
            <p:spPr bwMode="auto">
              <a:xfrm>
                <a:off x="336550" y="6300788"/>
                <a:ext cx="77788" cy="69850"/>
              </a:xfrm>
              <a:custGeom>
                <a:avLst/>
                <a:gdLst>
                  <a:gd name="T0" fmla="*/ 77 w 105"/>
                  <a:gd name="T1" fmla="*/ 14 h 95"/>
                  <a:gd name="T2" fmla="*/ 82 w 105"/>
                  <a:gd name="T3" fmla="*/ 7 h 95"/>
                  <a:gd name="T4" fmla="*/ 80 w 105"/>
                  <a:gd name="T5" fmla="*/ 5 h 95"/>
                  <a:gd name="T6" fmla="*/ 70 w 105"/>
                  <a:gd name="T7" fmla="*/ 4 h 95"/>
                  <a:gd name="T8" fmla="*/ 70 w 105"/>
                  <a:gd name="T9" fmla="*/ 0 h 95"/>
                  <a:gd name="T10" fmla="*/ 89 w 105"/>
                  <a:gd name="T11" fmla="*/ 0 h 95"/>
                  <a:gd name="T12" fmla="*/ 105 w 105"/>
                  <a:gd name="T13" fmla="*/ 0 h 95"/>
                  <a:gd name="T14" fmla="*/ 105 w 105"/>
                  <a:gd name="T15" fmla="*/ 4 h 95"/>
                  <a:gd name="T16" fmla="*/ 96 w 105"/>
                  <a:gd name="T17" fmla="*/ 5 h 95"/>
                  <a:gd name="T18" fmla="*/ 92 w 105"/>
                  <a:gd name="T19" fmla="*/ 7 h 95"/>
                  <a:gd name="T20" fmla="*/ 87 w 105"/>
                  <a:gd name="T21" fmla="*/ 13 h 95"/>
                  <a:gd name="T22" fmla="*/ 66 w 105"/>
                  <a:gd name="T23" fmla="*/ 43 h 95"/>
                  <a:gd name="T24" fmla="*/ 59 w 105"/>
                  <a:gd name="T25" fmla="*/ 54 h 95"/>
                  <a:gd name="T26" fmla="*/ 59 w 105"/>
                  <a:gd name="T27" fmla="*/ 58 h 95"/>
                  <a:gd name="T28" fmla="*/ 59 w 105"/>
                  <a:gd name="T29" fmla="*/ 63 h 95"/>
                  <a:gd name="T30" fmla="*/ 59 w 105"/>
                  <a:gd name="T31" fmla="*/ 81 h 95"/>
                  <a:gd name="T32" fmla="*/ 60 w 105"/>
                  <a:gd name="T33" fmla="*/ 89 h 95"/>
                  <a:gd name="T34" fmla="*/ 63 w 105"/>
                  <a:gd name="T35" fmla="*/ 90 h 95"/>
                  <a:gd name="T36" fmla="*/ 73 w 105"/>
                  <a:gd name="T37" fmla="*/ 91 h 95"/>
                  <a:gd name="T38" fmla="*/ 73 w 105"/>
                  <a:gd name="T39" fmla="*/ 95 h 95"/>
                  <a:gd name="T40" fmla="*/ 53 w 105"/>
                  <a:gd name="T41" fmla="*/ 95 h 95"/>
                  <a:gd name="T42" fmla="*/ 32 w 105"/>
                  <a:gd name="T43" fmla="*/ 95 h 95"/>
                  <a:gd name="T44" fmla="*/ 32 w 105"/>
                  <a:gd name="T45" fmla="*/ 91 h 95"/>
                  <a:gd name="T46" fmla="*/ 42 w 105"/>
                  <a:gd name="T47" fmla="*/ 90 h 95"/>
                  <a:gd name="T48" fmla="*/ 44 w 105"/>
                  <a:gd name="T49" fmla="*/ 89 h 95"/>
                  <a:gd name="T50" fmla="*/ 45 w 105"/>
                  <a:gd name="T51" fmla="*/ 82 h 95"/>
                  <a:gd name="T52" fmla="*/ 46 w 105"/>
                  <a:gd name="T53" fmla="*/ 63 h 95"/>
                  <a:gd name="T54" fmla="*/ 46 w 105"/>
                  <a:gd name="T55" fmla="*/ 56 h 95"/>
                  <a:gd name="T56" fmla="*/ 43 w 105"/>
                  <a:gd name="T57" fmla="*/ 50 h 95"/>
                  <a:gd name="T58" fmla="*/ 35 w 105"/>
                  <a:gd name="T59" fmla="*/ 39 h 95"/>
                  <a:gd name="T60" fmla="*/ 17 w 105"/>
                  <a:gd name="T61" fmla="*/ 13 h 95"/>
                  <a:gd name="T62" fmla="*/ 13 w 105"/>
                  <a:gd name="T63" fmla="*/ 7 h 95"/>
                  <a:gd name="T64" fmla="*/ 9 w 105"/>
                  <a:gd name="T65" fmla="*/ 5 h 95"/>
                  <a:gd name="T66" fmla="*/ 0 w 105"/>
                  <a:gd name="T67" fmla="*/ 4 h 95"/>
                  <a:gd name="T68" fmla="*/ 0 w 105"/>
                  <a:gd name="T69" fmla="*/ 0 h 95"/>
                  <a:gd name="T70" fmla="*/ 17 w 105"/>
                  <a:gd name="T71" fmla="*/ 0 h 95"/>
                  <a:gd name="T72" fmla="*/ 43 w 105"/>
                  <a:gd name="T73" fmla="*/ 0 h 95"/>
                  <a:gd name="T74" fmla="*/ 43 w 105"/>
                  <a:gd name="T75" fmla="*/ 4 h 95"/>
                  <a:gd name="T76" fmla="*/ 32 w 105"/>
                  <a:gd name="T77" fmla="*/ 5 h 95"/>
                  <a:gd name="T78" fmla="*/ 30 w 105"/>
                  <a:gd name="T79" fmla="*/ 7 h 95"/>
                  <a:gd name="T80" fmla="*/ 34 w 105"/>
                  <a:gd name="T81" fmla="*/ 14 h 95"/>
                  <a:gd name="T82" fmla="*/ 55 w 105"/>
                  <a:gd name="T83" fmla="*/ 48 h 95"/>
                  <a:gd name="T84" fmla="*/ 77 w 105"/>
                  <a:gd name="T85" fmla="*/ 14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05" h="95">
                    <a:moveTo>
                      <a:pt x="77" y="14"/>
                    </a:moveTo>
                    <a:cubicBezTo>
                      <a:pt x="80" y="10"/>
                      <a:pt x="82" y="7"/>
                      <a:pt x="82" y="7"/>
                    </a:cubicBezTo>
                    <a:cubicBezTo>
                      <a:pt x="82" y="6"/>
                      <a:pt x="81" y="5"/>
                      <a:pt x="80" y="5"/>
                    </a:cubicBezTo>
                    <a:cubicBezTo>
                      <a:pt x="79" y="5"/>
                      <a:pt x="75" y="4"/>
                      <a:pt x="70" y="4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79" y="0"/>
                      <a:pt x="84" y="0"/>
                      <a:pt x="89" y="0"/>
                    </a:cubicBezTo>
                    <a:cubicBezTo>
                      <a:pt x="93" y="0"/>
                      <a:pt x="96" y="0"/>
                      <a:pt x="105" y="0"/>
                    </a:cubicBezTo>
                    <a:cubicBezTo>
                      <a:pt x="105" y="4"/>
                      <a:pt x="105" y="4"/>
                      <a:pt x="105" y="4"/>
                    </a:cubicBezTo>
                    <a:cubicBezTo>
                      <a:pt x="100" y="4"/>
                      <a:pt x="97" y="5"/>
                      <a:pt x="96" y="5"/>
                    </a:cubicBezTo>
                    <a:cubicBezTo>
                      <a:pt x="95" y="5"/>
                      <a:pt x="93" y="6"/>
                      <a:pt x="92" y="7"/>
                    </a:cubicBezTo>
                    <a:cubicBezTo>
                      <a:pt x="91" y="7"/>
                      <a:pt x="89" y="10"/>
                      <a:pt x="87" y="13"/>
                    </a:cubicBezTo>
                    <a:cubicBezTo>
                      <a:pt x="66" y="43"/>
                      <a:pt x="66" y="43"/>
                      <a:pt x="66" y="43"/>
                    </a:cubicBezTo>
                    <a:cubicBezTo>
                      <a:pt x="62" y="49"/>
                      <a:pt x="60" y="53"/>
                      <a:pt x="59" y="54"/>
                    </a:cubicBezTo>
                    <a:cubicBezTo>
                      <a:pt x="59" y="56"/>
                      <a:pt x="59" y="57"/>
                      <a:pt x="59" y="58"/>
                    </a:cubicBezTo>
                    <a:cubicBezTo>
                      <a:pt x="59" y="63"/>
                      <a:pt x="59" y="63"/>
                      <a:pt x="59" y="63"/>
                    </a:cubicBezTo>
                    <a:cubicBezTo>
                      <a:pt x="59" y="69"/>
                      <a:pt x="59" y="75"/>
                      <a:pt x="59" y="81"/>
                    </a:cubicBezTo>
                    <a:cubicBezTo>
                      <a:pt x="59" y="85"/>
                      <a:pt x="60" y="88"/>
                      <a:pt x="60" y="89"/>
                    </a:cubicBezTo>
                    <a:cubicBezTo>
                      <a:pt x="61" y="89"/>
                      <a:pt x="61" y="90"/>
                      <a:pt x="63" y="90"/>
                    </a:cubicBezTo>
                    <a:cubicBezTo>
                      <a:pt x="64" y="91"/>
                      <a:pt x="67" y="91"/>
                      <a:pt x="73" y="91"/>
                    </a:cubicBezTo>
                    <a:cubicBezTo>
                      <a:pt x="73" y="95"/>
                      <a:pt x="73" y="95"/>
                      <a:pt x="73" y="95"/>
                    </a:cubicBezTo>
                    <a:cubicBezTo>
                      <a:pt x="65" y="95"/>
                      <a:pt x="58" y="95"/>
                      <a:pt x="53" y="95"/>
                    </a:cubicBezTo>
                    <a:cubicBezTo>
                      <a:pt x="47" y="95"/>
                      <a:pt x="40" y="95"/>
                      <a:pt x="32" y="95"/>
                    </a:cubicBezTo>
                    <a:cubicBezTo>
                      <a:pt x="32" y="91"/>
                      <a:pt x="32" y="91"/>
                      <a:pt x="32" y="91"/>
                    </a:cubicBezTo>
                    <a:cubicBezTo>
                      <a:pt x="37" y="91"/>
                      <a:pt x="40" y="91"/>
                      <a:pt x="42" y="90"/>
                    </a:cubicBezTo>
                    <a:cubicBezTo>
                      <a:pt x="43" y="90"/>
                      <a:pt x="44" y="90"/>
                      <a:pt x="44" y="89"/>
                    </a:cubicBezTo>
                    <a:cubicBezTo>
                      <a:pt x="45" y="88"/>
                      <a:pt x="45" y="86"/>
                      <a:pt x="45" y="82"/>
                    </a:cubicBezTo>
                    <a:cubicBezTo>
                      <a:pt x="45" y="81"/>
                      <a:pt x="45" y="75"/>
                      <a:pt x="46" y="63"/>
                    </a:cubicBezTo>
                    <a:cubicBezTo>
                      <a:pt x="46" y="56"/>
                      <a:pt x="46" y="56"/>
                      <a:pt x="46" y="56"/>
                    </a:cubicBezTo>
                    <a:cubicBezTo>
                      <a:pt x="45" y="54"/>
                      <a:pt x="44" y="52"/>
                      <a:pt x="43" y="50"/>
                    </a:cubicBezTo>
                    <a:cubicBezTo>
                      <a:pt x="42" y="49"/>
                      <a:pt x="40" y="45"/>
                      <a:pt x="35" y="39"/>
                    </a:cubicBezTo>
                    <a:cubicBezTo>
                      <a:pt x="17" y="13"/>
                      <a:pt x="17" y="13"/>
                      <a:pt x="17" y="13"/>
                    </a:cubicBezTo>
                    <a:cubicBezTo>
                      <a:pt x="15" y="10"/>
                      <a:pt x="14" y="7"/>
                      <a:pt x="13" y="7"/>
                    </a:cubicBezTo>
                    <a:cubicBezTo>
                      <a:pt x="12" y="6"/>
                      <a:pt x="10" y="5"/>
                      <a:pt x="9" y="5"/>
                    </a:cubicBezTo>
                    <a:cubicBezTo>
                      <a:pt x="8" y="5"/>
                      <a:pt x="6" y="4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0"/>
                      <a:pt x="12" y="0"/>
                      <a:pt x="17" y="0"/>
                    </a:cubicBezTo>
                    <a:cubicBezTo>
                      <a:pt x="22" y="0"/>
                      <a:pt x="34" y="0"/>
                      <a:pt x="43" y="0"/>
                    </a:cubicBezTo>
                    <a:cubicBezTo>
                      <a:pt x="43" y="4"/>
                      <a:pt x="43" y="4"/>
                      <a:pt x="43" y="4"/>
                    </a:cubicBezTo>
                    <a:cubicBezTo>
                      <a:pt x="38" y="4"/>
                      <a:pt x="33" y="5"/>
                      <a:pt x="32" y="5"/>
                    </a:cubicBezTo>
                    <a:cubicBezTo>
                      <a:pt x="31" y="5"/>
                      <a:pt x="30" y="6"/>
                      <a:pt x="30" y="7"/>
                    </a:cubicBezTo>
                    <a:cubicBezTo>
                      <a:pt x="30" y="7"/>
                      <a:pt x="31" y="10"/>
                      <a:pt x="34" y="14"/>
                    </a:cubicBezTo>
                    <a:cubicBezTo>
                      <a:pt x="55" y="48"/>
                      <a:pt x="55" y="48"/>
                      <a:pt x="55" y="48"/>
                    </a:cubicBezTo>
                    <a:lnTo>
                      <a:pt x="77" y="14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" name="Freeform 19"/>
              <p:cNvSpPr>
                <a:spLocks noChangeAspect="1" noEditPoints="1"/>
              </p:cNvSpPr>
              <p:nvPr userDrawn="1"/>
            </p:nvSpPr>
            <p:spPr bwMode="auto">
              <a:xfrm>
                <a:off x="420688" y="6299200"/>
                <a:ext cx="85725" cy="80963"/>
              </a:xfrm>
              <a:custGeom>
                <a:avLst/>
                <a:gdLst>
                  <a:gd name="T0" fmla="*/ 19 w 106"/>
                  <a:gd name="T1" fmla="*/ 24 h 99"/>
                  <a:gd name="T2" fmla="*/ 31 w 106"/>
                  <a:gd name="T3" fmla="*/ 10 h 99"/>
                  <a:gd name="T4" fmla="*/ 51 w 106"/>
                  <a:gd name="T5" fmla="*/ 5 h 99"/>
                  <a:gd name="T6" fmla="*/ 66 w 106"/>
                  <a:gd name="T7" fmla="*/ 8 h 99"/>
                  <a:gd name="T8" fmla="*/ 76 w 106"/>
                  <a:gd name="T9" fmla="*/ 13 h 99"/>
                  <a:gd name="T10" fmla="*/ 84 w 106"/>
                  <a:gd name="T11" fmla="*/ 21 h 99"/>
                  <a:gd name="T12" fmla="*/ 88 w 106"/>
                  <a:gd name="T13" fmla="*/ 31 h 99"/>
                  <a:gd name="T14" fmla="*/ 91 w 106"/>
                  <a:gd name="T15" fmla="*/ 51 h 99"/>
                  <a:gd name="T16" fmla="*/ 87 w 106"/>
                  <a:gd name="T17" fmla="*/ 73 h 99"/>
                  <a:gd name="T18" fmla="*/ 75 w 106"/>
                  <a:gd name="T19" fmla="*/ 88 h 99"/>
                  <a:gd name="T20" fmla="*/ 55 w 106"/>
                  <a:gd name="T21" fmla="*/ 93 h 99"/>
                  <a:gd name="T22" fmla="*/ 40 w 106"/>
                  <a:gd name="T23" fmla="*/ 91 h 99"/>
                  <a:gd name="T24" fmla="*/ 28 w 106"/>
                  <a:gd name="T25" fmla="*/ 82 h 99"/>
                  <a:gd name="T26" fmla="*/ 19 w 106"/>
                  <a:gd name="T27" fmla="*/ 69 h 99"/>
                  <a:gd name="T28" fmla="*/ 16 w 106"/>
                  <a:gd name="T29" fmla="*/ 57 h 99"/>
                  <a:gd name="T30" fmla="*/ 14 w 106"/>
                  <a:gd name="T31" fmla="*/ 45 h 99"/>
                  <a:gd name="T32" fmla="*/ 19 w 106"/>
                  <a:gd name="T33" fmla="*/ 24 h 99"/>
                  <a:gd name="T34" fmla="*/ 3 w 106"/>
                  <a:gd name="T35" fmla="*/ 69 h 99"/>
                  <a:gd name="T36" fmla="*/ 13 w 106"/>
                  <a:gd name="T37" fmla="*/ 86 h 99"/>
                  <a:gd name="T38" fmla="*/ 29 w 106"/>
                  <a:gd name="T39" fmla="*/ 96 h 99"/>
                  <a:gd name="T40" fmla="*/ 50 w 106"/>
                  <a:gd name="T41" fmla="*/ 99 h 99"/>
                  <a:gd name="T42" fmla="*/ 90 w 106"/>
                  <a:gd name="T43" fmla="*/ 84 h 99"/>
                  <a:gd name="T44" fmla="*/ 106 w 106"/>
                  <a:gd name="T45" fmla="*/ 46 h 99"/>
                  <a:gd name="T46" fmla="*/ 105 w 106"/>
                  <a:gd name="T47" fmla="*/ 33 h 99"/>
                  <a:gd name="T48" fmla="*/ 101 w 106"/>
                  <a:gd name="T49" fmla="*/ 22 h 99"/>
                  <a:gd name="T50" fmla="*/ 91 w 106"/>
                  <a:gd name="T51" fmla="*/ 11 h 99"/>
                  <a:gd name="T52" fmla="*/ 75 w 106"/>
                  <a:gd name="T53" fmla="*/ 3 h 99"/>
                  <a:gd name="T54" fmla="*/ 54 w 106"/>
                  <a:gd name="T55" fmla="*/ 0 h 99"/>
                  <a:gd name="T56" fmla="*/ 32 w 106"/>
                  <a:gd name="T57" fmla="*/ 3 h 99"/>
                  <a:gd name="T58" fmla="*/ 14 w 106"/>
                  <a:gd name="T59" fmla="*/ 14 h 99"/>
                  <a:gd name="T60" fmla="*/ 3 w 106"/>
                  <a:gd name="T61" fmla="*/ 30 h 99"/>
                  <a:gd name="T62" fmla="*/ 0 w 106"/>
                  <a:gd name="T63" fmla="*/ 50 h 99"/>
                  <a:gd name="T64" fmla="*/ 3 w 106"/>
                  <a:gd name="T65" fmla="*/ 69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6" h="99">
                    <a:moveTo>
                      <a:pt x="19" y="24"/>
                    </a:moveTo>
                    <a:cubicBezTo>
                      <a:pt x="22" y="18"/>
                      <a:pt x="26" y="13"/>
                      <a:pt x="31" y="10"/>
                    </a:cubicBezTo>
                    <a:cubicBezTo>
                      <a:pt x="37" y="7"/>
                      <a:pt x="44" y="5"/>
                      <a:pt x="51" y="5"/>
                    </a:cubicBezTo>
                    <a:cubicBezTo>
                      <a:pt x="56" y="5"/>
                      <a:pt x="61" y="6"/>
                      <a:pt x="66" y="8"/>
                    </a:cubicBezTo>
                    <a:cubicBezTo>
                      <a:pt x="70" y="9"/>
                      <a:pt x="74" y="11"/>
                      <a:pt x="76" y="13"/>
                    </a:cubicBezTo>
                    <a:cubicBezTo>
                      <a:pt x="79" y="16"/>
                      <a:pt x="82" y="18"/>
                      <a:pt x="84" y="21"/>
                    </a:cubicBezTo>
                    <a:cubicBezTo>
                      <a:pt x="86" y="24"/>
                      <a:pt x="87" y="27"/>
                      <a:pt x="88" y="31"/>
                    </a:cubicBezTo>
                    <a:cubicBezTo>
                      <a:pt x="90" y="37"/>
                      <a:pt x="91" y="44"/>
                      <a:pt x="91" y="51"/>
                    </a:cubicBezTo>
                    <a:cubicBezTo>
                      <a:pt x="91" y="59"/>
                      <a:pt x="90" y="67"/>
                      <a:pt x="87" y="73"/>
                    </a:cubicBezTo>
                    <a:cubicBezTo>
                      <a:pt x="85" y="79"/>
                      <a:pt x="80" y="84"/>
                      <a:pt x="75" y="88"/>
                    </a:cubicBezTo>
                    <a:cubicBezTo>
                      <a:pt x="69" y="91"/>
                      <a:pt x="63" y="93"/>
                      <a:pt x="55" y="93"/>
                    </a:cubicBezTo>
                    <a:cubicBezTo>
                      <a:pt x="50" y="93"/>
                      <a:pt x="45" y="92"/>
                      <a:pt x="40" y="91"/>
                    </a:cubicBezTo>
                    <a:cubicBezTo>
                      <a:pt x="36" y="89"/>
                      <a:pt x="32" y="86"/>
                      <a:pt x="28" y="82"/>
                    </a:cubicBezTo>
                    <a:cubicBezTo>
                      <a:pt x="24" y="79"/>
                      <a:pt x="21" y="74"/>
                      <a:pt x="19" y="69"/>
                    </a:cubicBezTo>
                    <a:cubicBezTo>
                      <a:pt x="18" y="66"/>
                      <a:pt x="17" y="62"/>
                      <a:pt x="16" y="57"/>
                    </a:cubicBezTo>
                    <a:cubicBezTo>
                      <a:pt x="15" y="53"/>
                      <a:pt x="14" y="49"/>
                      <a:pt x="14" y="45"/>
                    </a:cubicBezTo>
                    <a:cubicBezTo>
                      <a:pt x="14" y="37"/>
                      <a:pt x="16" y="30"/>
                      <a:pt x="19" y="24"/>
                    </a:cubicBezTo>
                    <a:close/>
                    <a:moveTo>
                      <a:pt x="3" y="69"/>
                    </a:moveTo>
                    <a:cubicBezTo>
                      <a:pt x="5" y="76"/>
                      <a:pt x="9" y="81"/>
                      <a:pt x="13" y="86"/>
                    </a:cubicBezTo>
                    <a:cubicBezTo>
                      <a:pt x="18" y="90"/>
                      <a:pt x="23" y="94"/>
                      <a:pt x="29" y="96"/>
                    </a:cubicBezTo>
                    <a:cubicBezTo>
                      <a:pt x="36" y="98"/>
                      <a:pt x="43" y="99"/>
                      <a:pt x="50" y="99"/>
                    </a:cubicBezTo>
                    <a:cubicBezTo>
                      <a:pt x="66" y="99"/>
                      <a:pt x="80" y="94"/>
                      <a:pt x="90" y="84"/>
                    </a:cubicBezTo>
                    <a:cubicBezTo>
                      <a:pt x="101" y="74"/>
                      <a:pt x="106" y="62"/>
                      <a:pt x="106" y="46"/>
                    </a:cubicBezTo>
                    <a:cubicBezTo>
                      <a:pt x="106" y="42"/>
                      <a:pt x="106" y="37"/>
                      <a:pt x="105" y="33"/>
                    </a:cubicBezTo>
                    <a:cubicBezTo>
                      <a:pt x="104" y="29"/>
                      <a:pt x="102" y="25"/>
                      <a:pt x="101" y="22"/>
                    </a:cubicBezTo>
                    <a:cubicBezTo>
                      <a:pt x="98" y="18"/>
                      <a:pt x="95" y="15"/>
                      <a:pt x="91" y="11"/>
                    </a:cubicBezTo>
                    <a:cubicBezTo>
                      <a:pt x="87" y="8"/>
                      <a:pt x="82" y="5"/>
                      <a:pt x="75" y="3"/>
                    </a:cubicBezTo>
                    <a:cubicBezTo>
                      <a:pt x="69" y="1"/>
                      <a:pt x="62" y="0"/>
                      <a:pt x="54" y="0"/>
                    </a:cubicBezTo>
                    <a:cubicBezTo>
                      <a:pt x="46" y="0"/>
                      <a:pt x="38" y="1"/>
                      <a:pt x="32" y="3"/>
                    </a:cubicBezTo>
                    <a:cubicBezTo>
                      <a:pt x="25" y="6"/>
                      <a:pt x="19" y="9"/>
                      <a:pt x="14" y="14"/>
                    </a:cubicBezTo>
                    <a:cubicBezTo>
                      <a:pt x="9" y="19"/>
                      <a:pt x="5" y="24"/>
                      <a:pt x="3" y="30"/>
                    </a:cubicBezTo>
                    <a:cubicBezTo>
                      <a:pt x="1" y="36"/>
                      <a:pt x="0" y="43"/>
                      <a:pt x="0" y="50"/>
                    </a:cubicBezTo>
                    <a:cubicBezTo>
                      <a:pt x="0" y="56"/>
                      <a:pt x="1" y="63"/>
                      <a:pt x="3" y="69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80499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5/30/19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42A1-13E6-472B-8AA4-7AB52122D4B4}" type="slidenum">
              <a:rPr lang="en-US" smtClean="0"/>
              <a:t>‹#›</a:t>
            </a:fld>
            <a:endParaRPr lang="en-US"/>
          </a:p>
        </p:txBody>
      </p: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121439" y="4714874"/>
            <a:ext cx="315516" cy="344091"/>
            <a:chOff x="120650" y="6299200"/>
            <a:chExt cx="420688" cy="458788"/>
          </a:xfrm>
          <a:solidFill>
            <a:srgbClr val="FFFFFF"/>
          </a:solidFill>
        </p:grpSpPr>
        <p:sp>
          <p:nvSpPr>
            <p:cNvPr id="19" name="Freeform 9"/>
            <p:cNvSpPr>
              <a:spLocks noChangeAspect="1" noEditPoints="1"/>
            </p:cNvSpPr>
            <p:nvPr userDrawn="1"/>
          </p:nvSpPr>
          <p:spPr bwMode="auto">
            <a:xfrm>
              <a:off x="184150" y="6523038"/>
              <a:ext cx="293688" cy="234950"/>
            </a:xfrm>
            <a:custGeom>
              <a:avLst/>
              <a:gdLst>
                <a:gd name="T0" fmla="*/ 283 w 359"/>
                <a:gd name="T1" fmla="*/ 0 h 287"/>
                <a:gd name="T2" fmla="*/ 207 w 359"/>
                <a:gd name="T3" fmla="*/ 0 h 287"/>
                <a:gd name="T4" fmla="*/ 207 w 359"/>
                <a:gd name="T5" fmla="*/ 86 h 287"/>
                <a:gd name="T6" fmla="*/ 244 w 359"/>
                <a:gd name="T7" fmla="*/ 171 h 287"/>
                <a:gd name="T8" fmla="*/ 244 w 359"/>
                <a:gd name="T9" fmla="*/ 159 h 287"/>
                <a:gd name="T10" fmla="*/ 224 w 359"/>
                <a:gd name="T11" fmla="*/ 96 h 287"/>
                <a:gd name="T12" fmla="*/ 224 w 359"/>
                <a:gd name="T13" fmla="*/ 74 h 287"/>
                <a:gd name="T14" fmla="*/ 253 w 359"/>
                <a:gd name="T15" fmla="*/ 74 h 287"/>
                <a:gd name="T16" fmla="*/ 253 w 359"/>
                <a:gd name="T17" fmla="*/ 171 h 287"/>
                <a:gd name="T18" fmla="*/ 180 w 359"/>
                <a:gd name="T19" fmla="*/ 280 h 287"/>
                <a:gd name="T20" fmla="*/ 106 w 359"/>
                <a:gd name="T21" fmla="*/ 177 h 287"/>
                <a:gd name="T22" fmla="*/ 151 w 359"/>
                <a:gd name="T23" fmla="*/ 86 h 287"/>
                <a:gd name="T24" fmla="*/ 151 w 359"/>
                <a:gd name="T25" fmla="*/ 74 h 287"/>
                <a:gd name="T26" fmla="*/ 180 w 359"/>
                <a:gd name="T27" fmla="*/ 74 h 287"/>
                <a:gd name="T28" fmla="*/ 198 w 359"/>
                <a:gd name="T29" fmla="*/ 74 h 287"/>
                <a:gd name="T30" fmla="*/ 198 w 359"/>
                <a:gd name="T31" fmla="*/ 56 h 287"/>
                <a:gd name="T32" fmla="*/ 180 w 359"/>
                <a:gd name="T33" fmla="*/ 56 h 287"/>
                <a:gd name="T34" fmla="*/ 151 w 359"/>
                <a:gd name="T35" fmla="*/ 56 h 287"/>
                <a:gd name="T36" fmla="*/ 151 w 359"/>
                <a:gd name="T37" fmla="*/ 56 h 287"/>
                <a:gd name="T38" fmla="*/ 134 w 359"/>
                <a:gd name="T39" fmla="*/ 56 h 287"/>
                <a:gd name="T40" fmla="*/ 134 w 359"/>
                <a:gd name="T41" fmla="*/ 56 h 287"/>
                <a:gd name="T42" fmla="*/ 89 w 359"/>
                <a:gd name="T43" fmla="*/ 56 h 287"/>
                <a:gd name="T44" fmla="*/ 89 w 359"/>
                <a:gd name="T45" fmla="*/ 159 h 287"/>
                <a:gd name="T46" fmla="*/ 89 w 359"/>
                <a:gd name="T47" fmla="*/ 169 h 287"/>
                <a:gd name="T48" fmla="*/ 89 w 359"/>
                <a:gd name="T49" fmla="*/ 169 h 287"/>
                <a:gd name="T50" fmla="*/ 106 w 359"/>
                <a:gd name="T51" fmla="*/ 155 h 287"/>
                <a:gd name="T52" fmla="*/ 106 w 359"/>
                <a:gd name="T53" fmla="*/ 155 h 287"/>
                <a:gd name="T54" fmla="*/ 106 w 359"/>
                <a:gd name="T55" fmla="*/ 74 h 287"/>
                <a:gd name="T56" fmla="*/ 134 w 359"/>
                <a:gd name="T57" fmla="*/ 74 h 287"/>
                <a:gd name="T58" fmla="*/ 134 w 359"/>
                <a:gd name="T59" fmla="*/ 74 h 287"/>
                <a:gd name="T60" fmla="*/ 134 w 359"/>
                <a:gd name="T61" fmla="*/ 96 h 287"/>
                <a:gd name="T62" fmla="*/ 75 w 359"/>
                <a:gd name="T63" fmla="*/ 186 h 287"/>
                <a:gd name="T64" fmla="*/ 17 w 359"/>
                <a:gd name="T65" fmla="*/ 96 h 287"/>
                <a:gd name="T66" fmla="*/ 17 w 359"/>
                <a:gd name="T67" fmla="*/ 18 h 287"/>
                <a:gd name="T68" fmla="*/ 75 w 359"/>
                <a:gd name="T69" fmla="*/ 18 h 287"/>
                <a:gd name="T70" fmla="*/ 134 w 359"/>
                <a:gd name="T71" fmla="*/ 18 h 287"/>
                <a:gd name="T72" fmla="*/ 134 w 359"/>
                <a:gd name="T73" fmla="*/ 48 h 287"/>
                <a:gd name="T74" fmla="*/ 151 w 359"/>
                <a:gd name="T75" fmla="*/ 48 h 287"/>
                <a:gd name="T76" fmla="*/ 151 w 359"/>
                <a:gd name="T77" fmla="*/ 0 h 287"/>
                <a:gd name="T78" fmla="*/ 75 w 359"/>
                <a:gd name="T79" fmla="*/ 0 h 287"/>
                <a:gd name="T80" fmla="*/ 0 w 359"/>
                <a:gd name="T81" fmla="*/ 0 h 287"/>
                <a:gd name="T82" fmla="*/ 0 w 359"/>
                <a:gd name="T83" fmla="*/ 86 h 287"/>
                <a:gd name="T84" fmla="*/ 75 w 359"/>
                <a:gd name="T85" fmla="*/ 192 h 287"/>
                <a:gd name="T86" fmla="*/ 91 w 359"/>
                <a:gd name="T87" fmla="*/ 186 h 287"/>
                <a:gd name="T88" fmla="*/ 180 w 359"/>
                <a:gd name="T89" fmla="*/ 287 h 287"/>
                <a:gd name="T90" fmla="*/ 269 w 359"/>
                <a:gd name="T91" fmla="*/ 186 h 287"/>
                <a:gd name="T92" fmla="*/ 283 w 359"/>
                <a:gd name="T93" fmla="*/ 192 h 287"/>
                <a:gd name="T94" fmla="*/ 359 w 359"/>
                <a:gd name="T95" fmla="*/ 86 h 287"/>
                <a:gd name="T96" fmla="*/ 359 w 359"/>
                <a:gd name="T97" fmla="*/ 0 h 287"/>
                <a:gd name="T98" fmla="*/ 283 w 359"/>
                <a:gd name="T99" fmla="*/ 0 h 287"/>
                <a:gd name="T100" fmla="*/ 341 w 359"/>
                <a:gd name="T101" fmla="*/ 96 h 287"/>
                <a:gd name="T102" fmla="*/ 283 w 359"/>
                <a:gd name="T103" fmla="*/ 186 h 287"/>
                <a:gd name="T104" fmla="*/ 270 w 359"/>
                <a:gd name="T105" fmla="*/ 179 h 287"/>
                <a:gd name="T106" fmla="*/ 271 w 359"/>
                <a:gd name="T107" fmla="*/ 159 h 287"/>
                <a:gd name="T108" fmla="*/ 271 w 359"/>
                <a:gd name="T109" fmla="*/ 56 h 287"/>
                <a:gd name="T110" fmla="*/ 224 w 359"/>
                <a:gd name="T111" fmla="*/ 56 h 287"/>
                <a:gd name="T112" fmla="*/ 224 w 359"/>
                <a:gd name="T113" fmla="*/ 18 h 287"/>
                <a:gd name="T114" fmla="*/ 283 w 359"/>
                <a:gd name="T115" fmla="*/ 18 h 287"/>
                <a:gd name="T116" fmla="*/ 341 w 359"/>
                <a:gd name="T117" fmla="*/ 18 h 287"/>
                <a:gd name="T118" fmla="*/ 341 w 359"/>
                <a:gd name="T119" fmla="*/ 9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59" h="287">
                  <a:moveTo>
                    <a:pt x="283" y="0"/>
                  </a:moveTo>
                  <a:cubicBezTo>
                    <a:pt x="207" y="0"/>
                    <a:pt x="207" y="0"/>
                    <a:pt x="207" y="0"/>
                  </a:cubicBezTo>
                  <a:cubicBezTo>
                    <a:pt x="207" y="86"/>
                    <a:pt x="207" y="86"/>
                    <a:pt x="207" y="86"/>
                  </a:cubicBezTo>
                  <a:cubicBezTo>
                    <a:pt x="207" y="125"/>
                    <a:pt x="221" y="152"/>
                    <a:pt x="244" y="171"/>
                  </a:cubicBezTo>
                  <a:cubicBezTo>
                    <a:pt x="244" y="159"/>
                    <a:pt x="244" y="159"/>
                    <a:pt x="244" y="159"/>
                  </a:cubicBezTo>
                  <a:cubicBezTo>
                    <a:pt x="227" y="139"/>
                    <a:pt x="224" y="116"/>
                    <a:pt x="224" y="96"/>
                  </a:cubicBezTo>
                  <a:cubicBezTo>
                    <a:pt x="224" y="74"/>
                    <a:pt x="224" y="74"/>
                    <a:pt x="224" y="74"/>
                  </a:cubicBezTo>
                  <a:cubicBezTo>
                    <a:pt x="253" y="74"/>
                    <a:pt x="253" y="74"/>
                    <a:pt x="253" y="74"/>
                  </a:cubicBezTo>
                  <a:cubicBezTo>
                    <a:pt x="253" y="171"/>
                    <a:pt x="253" y="171"/>
                    <a:pt x="253" y="171"/>
                  </a:cubicBezTo>
                  <a:cubicBezTo>
                    <a:pt x="253" y="207"/>
                    <a:pt x="243" y="252"/>
                    <a:pt x="180" y="280"/>
                  </a:cubicBezTo>
                  <a:cubicBezTo>
                    <a:pt x="119" y="253"/>
                    <a:pt x="107" y="211"/>
                    <a:pt x="106" y="177"/>
                  </a:cubicBezTo>
                  <a:cubicBezTo>
                    <a:pt x="135" y="157"/>
                    <a:pt x="151" y="129"/>
                    <a:pt x="151" y="86"/>
                  </a:cubicBezTo>
                  <a:cubicBezTo>
                    <a:pt x="151" y="74"/>
                    <a:pt x="151" y="74"/>
                    <a:pt x="151" y="74"/>
                  </a:cubicBezTo>
                  <a:cubicBezTo>
                    <a:pt x="180" y="74"/>
                    <a:pt x="180" y="74"/>
                    <a:pt x="180" y="74"/>
                  </a:cubicBezTo>
                  <a:cubicBezTo>
                    <a:pt x="198" y="74"/>
                    <a:pt x="198" y="74"/>
                    <a:pt x="198" y="74"/>
                  </a:cubicBezTo>
                  <a:cubicBezTo>
                    <a:pt x="198" y="56"/>
                    <a:pt x="198" y="56"/>
                    <a:pt x="198" y="56"/>
                  </a:cubicBezTo>
                  <a:cubicBezTo>
                    <a:pt x="180" y="56"/>
                    <a:pt x="180" y="56"/>
                    <a:pt x="180" y="56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89" y="162"/>
                    <a:pt x="89" y="166"/>
                    <a:pt x="89" y="169"/>
                  </a:cubicBezTo>
                  <a:cubicBezTo>
                    <a:pt x="89" y="169"/>
                    <a:pt x="89" y="169"/>
                    <a:pt x="89" y="169"/>
                  </a:cubicBezTo>
                  <a:cubicBezTo>
                    <a:pt x="96" y="165"/>
                    <a:pt x="101" y="160"/>
                    <a:pt x="106" y="155"/>
                  </a:cubicBezTo>
                  <a:cubicBezTo>
                    <a:pt x="106" y="155"/>
                    <a:pt x="106" y="155"/>
                    <a:pt x="106" y="155"/>
                  </a:cubicBezTo>
                  <a:cubicBezTo>
                    <a:pt x="106" y="74"/>
                    <a:pt x="106" y="74"/>
                    <a:pt x="106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4" y="96"/>
                    <a:pt x="134" y="96"/>
                    <a:pt x="134" y="96"/>
                  </a:cubicBezTo>
                  <a:cubicBezTo>
                    <a:pt x="134" y="126"/>
                    <a:pt x="128" y="162"/>
                    <a:pt x="75" y="186"/>
                  </a:cubicBezTo>
                  <a:cubicBezTo>
                    <a:pt x="23" y="162"/>
                    <a:pt x="17" y="126"/>
                    <a:pt x="17" y="96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75" y="18"/>
                    <a:pt x="75" y="18"/>
                    <a:pt x="75" y="18"/>
                  </a:cubicBezTo>
                  <a:cubicBezTo>
                    <a:pt x="134" y="18"/>
                    <a:pt x="134" y="18"/>
                    <a:pt x="134" y="18"/>
                  </a:cubicBezTo>
                  <a:cubicBezTo>
                    <a:pt x="134" y="48"/>
                    <a:pt x="134" y="48"/>
                    <a:pt x="134" y="48"/>
                  </a:cubicBezTo>
                  <a:cubicBezTo>
                    <a:pt x="151" y="48"/>
                    <a:pt x="151" y="48"/>
                    <a:pt x="151" y="48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143"/>
                    <a:pt x="28" y="174"/>
                    <a:pt x="75" y="192"/>
                  </a:cubicBezTo>
                  <a:cubicBezTo>
                    <a:pt x="81" y="190"/>
                    <a:pt x="86" y="188"/>
                    <a:pt x="91" y="186"/>
                  </a:cubicBezTo>
                  <a:cubicBezTo>
                    <a:pt x="99" y="237"/>
                    <a:pt x="131" y="268"/>
                    <a:pt x="180" y="287"/>
                  </a:cubicBezTo>
                  <a:cubicBezTo>
                    <a:pt x="228" y="268"/>
                    <a:pt x="260" y="238"/>
                    <a:pt x="269" y="186"/>
                  </a:cubicBezTo>
                  <a:cubicBezTo>
                    <a:pt x="273" y="188"/>
                    <a:pt x="278" y="190"/>
                    <a:pt x="283" y="192"/>
                  </a:cubicBezTo>
                  <a:cubicBezTo>
                    <a:pt x="330" y="174"/>
                    <a:pt x="359" y="143"/>
                    <a:pt x="359" y="86"/>
                  </a:cubicBezTo>
                  <a:cubicBezTo>
                    <a:pt x="359" y="0"/>
                    <a:pt x="359" y="0"/>
                    <a:pt x="359" y="0"/>
                  </a:cubicBezTo>
                  <a:lnTo>
                    <a:pt x="283" y="0"/>
                  </a:lnTo>
                  <a:close/>
                  <a:moveTo>
                    <a:pt x="341" y="96"/>
                  </a:moveTo>
                  <a:cubicBezTo>
                    <a:pt x="341" y="126"/>
                    <a:pt x="336" y="162"/>
                    <a:pt x="283" y="186"/>
                  </a:cubicBezTo>
                  <a:cubicBezTo>
                    <a:pt x="278" y="184"/>
                    <a:pt x="274" y="182"/>
                    <a:pt x="270" y="179"/>
                  </a:cubicBezTo>
                  <a:cubicBezTo>
                    <a:pt x="270" y="173"/>
                    <a:pt x="271" y="166"/>
                    <a:pt x="271" y="159"/>
                  </a:cubicBezTo>
                  <a:cubicBezTo>
                    <a:pt x="271" y="56"/>
                    <a:pt x="271" y="56"/>
                    <a:pt x="271" y="56"/>
                  </a:cubicBezTo>
                  <a:cubicBezTo>
                    <a:pt x="224" y="56"/>
                    <a:pt x="224" y="56"/>
                    <a:pt x="224" y="56"/>
                  </a:cubicBezTo>
                  <a:cubicBezTo>
                    <a:pt x="224" y="18"/>
                    <a:pt x="224" y="18"/>
                    <a:pt x="224" y="18"/>
                  </a:cubicBezTo>
                  <a:cubicBezTo>
                    <a:pt x="283" y="18"/>
                    <a:pt x="283" y="18"/>
                    <a:pt x="283" y="18"/>
                  </a:cubicBezTo>
                  <a:cubicBezTo>
                    <a:pt x="341" y="18"/>
                    <a:pt x="341" y="18"/>
                    <a:pt x="341" y="18"/>
                  </a:cubicBezTo>
                  <a:lnTo>
                    <a:pt x="341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0" name="Group 19"/>
            <p:cNvGrpSpPr/>
            <p:nvPr userDrawn="1"/>
          </p:nvGrpSpPr>
          <p:grpSpPr>
            <a:xfrm>
              <a:off x="120650" y="6299200"/>
              <a:ext cx="420688" cy="187326"/>
              <a:chOff x="120650" y="6299200"/>
              <a:chExt cx="420688" cy="187326"/>
            </a:xfrm>
            <a:grpFill/>
          </p:grpSpPr>
          <p:sp>
            <p:nvSpPr>
              <p:cNvPr id="21" name="Freeform 10"/>
              <p:cNvSpPr>
                <a:spLocks noChangeAspect="1"/>
              </p:cNvSpPr>
              <p:nvPr userDrawn="1"/>
            </p:nvSpPr>
            <p:spPr bwMode="auto">
              <a:xfrm>
                <a:off x="206375" y="6405563"/>
                <a:ext cx="63500" cy="79375"/>
              </a:xfrm>
              <a:custGeom>
                <a:avLst/>
                <a:gdLst>
                  <a:gd name="T0" fmla="*/ 6 w 76"/>
                  <a:gd name="T1" fmla="*/ 96 h 96"/>
                  <a:gd name="T2" fmla="*/ 6 w 76"/>
                  <a:gd name="T3" fmla="*/ 92 h 96"/>
                  <a:gd name="T4" fmla="*/ 12 w 76"/>
                  <a:gd name="T5" fmla="*/ 89 h 96"/>
                  <a:gd name="T6" fmla="*/ 13 w 76"/>
                  <a:gd name="T7" fmla="*/ 88 h 96"/>
                  <a:gd name="T8" fmla="*/ 13 w 76"/>
                  <a:gd name="T9" fmla="*/ 80 h 96"/>
                  <a:gd name="T10" fmla="*/ 14 w 76"/>
                  <a:gd name="T11" fmla="*/ 68 h 96"/>
                  <a:gd name="T12" fmla="*/ 14 w 76"/>
                  <a:gd name="T13" fmla="*/ 32 h 96"/>
                  <a:gd name="T14" fmla="*/ 13 w 76"/>
                  <a:gd name="T15" fmla="*/ 14 h 96"/>
                  <a:gd name="T16" fmla="*/ 12 w 76"/>
                  <a:gd name="T17" fmla="*/ 6 h 96"/>
                  <a:gd name="T18" fmla="*/ 10 w 76"/>
                  <a:gd name="T19" fmla="*/ 5 h 96"/>
                  <a:gd name="T20" fmla="*/ 0 w 76"/>
                  <a:gd name="T21" fmla="*/ 4 h 96"/>
                  <a:gd name="T22" fmla="*/ 0 w 76"/>
                  <a:gd name="T23" fmla="*/ 0 h 96"/>
                  <a:gd name="T24" fmla="*/ 21 w 76"/>
                  <a:gd name="T25" fmla="*/ 0 h 96"/>
                  <a:gd name="T26" fmla="*/ 41 w 76"/>
                  <a:gd name="T27" fmla="*/ 0 h 96"/>
                  <a:gd name="T28" fmla="*/ 41 w 76"/>
                  <a:gd name="T29" fmla="*/ 4 h 96"/>
                  <a:gd name="T30" fmla="*/ 31 w 76"/>
                  <a:gd name="T31" fmla="*/ 5 h 96"/>
                  <a:gd name="T32" fmla="*/ 29 w 76"/>
                  <a:gd name="T33" fmla="*/ 6 h 96"/>
                  <a:gd name="T34" fmla="*/ 28 w 76"/>
                  <a:gd name="T35" fmla="*/ 13 h 96"/>
                  <a:gd name="T36" fmla="*/ 27 w 76"/>
                  <a:gd name="T37" fmla="*/ 32 h 96"/>
                  <a:gd name="T38" fmla="*/ 27 w 76"/>
                  <a:gd name="T39" fmla="*/ 78 h 96"/>
                  <a:gd name="T40" fmla="*/ 28 w 76"/>
                  <a:gd name="T41" fmla="*/ 89 h 96"/>
                  <a:gd name="T42" fmla="*/ 39 w 76"/>
                  <a:gd name="T43" fmla="*/ 90 h 96"/>
                  <a:gd name="T44" fmla="*/ 67 w 76"/>
                  <a:gd name="T45" fmla="*/ 87 h 96"/>
                  <a:gd name="T46" fmla="*/ 69 w 76"/>
                  <a:gd name="T47" fmla="*/ 82 h 96"/>
                  <a:gd name="T48" fmla="*/ 72 w 76"/>
                  <a:gd name="T49" fmla="*/ 71 h 96"/>
                  <a:gd name="T50" fmla="*/ 76 w 76"/>
                  <a:gd name="T51" fmla="*/ 71 h 96"/>
                  <a:gd name="T52" fmla="*/ 73 w 76"/>
                  <a:gd name="T53" fmla="*/ 95 h 96"/>
                  <a:gd name="T54" fmla="*/ 69 w 76"/>
                  <a:gd name="T55" fmla="*/ 96 h 96"/>
                  <a:gd name="T56" fmla="*/ 57 w 76"/>
                  <a:gd name="T57" fmla="*/ 96 h 96"/>
                  <a:gd name="T58" fmla="*/ 20 w 76"/>
                  <a:gd name="T59" fmla="*/ 95 h 96"/>
                  <a:gd name="T60" fmla="*/ 6 w 76"/>
                  <a:gd name="T61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6" h="96">
                    <a:moveTo>
                      <a:pt x="6" y="96"/>
                    </a:moveTo>
                    <a:cubicBezTo>
                      <a:pt x="6" y="92"/>
                      <a:pt x="6" y="92"/>
                      <a:pt x="6" y="92"/>
                    </a:cubicBezTo>
                    <a:cubicBezTo>
                      <a:pt x="9" y="91"/>
                      <a:pt x="11" y="90"/>
                      <a:pt x="12" y="89"/>
                    </a:cubicBezTo>
                    <a:cubicBezTo>
                      <a:pt x="12" y="89"/>
                      <a:pt x="12" y="88"/>
                      <a:pt x="13" y="88"/>
                    </a:cubicBezTo>
                    <a:cubicBezTo>
                      <a:pt x="13" y="86"/>
                      <a:pt x="13" y="84"/>
                      <a:pt x="13" y="80"/>
                    </a:cubicBezTo>
                    <a:cubicBezTo>
                      <a:pt x="14" y="73"/>
                      <a:pt x="14" y="70"/>
                      <a:pt x="14" y="68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26"/>
                      <a:pt x="14" y="20"/>
                      <a:pt x="13" y="14"/>
                    </a:cubicBezTo>
                    <a:cubicBezTo>
                      <a:pt x="13" y="10"/>
                      <a:pt x="13" y="7"/>
                      <a:pt x="12" y="6"/>
                    </a:cubicBezTo>
                    <a:cubicBezTo>
                      <a:pt x="12" y="6"/>
                      <a:pt x="11" y="5"/>
                      <a:pt x="10" y="5"/>
                    </a:cubicBezTo>
                    <a:cubicBezTo>
                      <a:pt x="9" y="4"/>
                      <a:pt x="5" y="4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0"/>
                      <a:pt x="18" y="0"/>
                      <a:pt x="21" y="0"/>
                    </a:cubicBezTo>
                    <a:cubicBezTo>
                      <a:pt x="24" y="0"/>
                      <a:pt x="31" y="0"/>
                      <a:pt x="41" y="0"/>
                    </a:cubicBezTo>
                    <a:cubicBezTo>
                      <a:pt x="41" y="4"/>
                      <a:pt x="41" y="4"/>
                      <a:pt x="41" y="4"/>
                    </a:cubicBezTo>
                    <a:cubicBezTo>
                      <a:pt x="36" y="4"/>
                      <a:pt x="32" y="4"/>
                      <a:pt x="31" y="5"/>
                    </a:cubicBezTo>
                    <a:cubicBezTo>
                      <a:pt x="30" y="5"/>
                      <a:pt x="29" y="6"/>
                      <a:pt x="29" y="6"/>
                    </a:cubicBezTo>
                    <a:cubicBezTo>
                      <a:pt x="28" y="7"/>
                      <a:pt x="28" y="9"/>
                      <a:pt x="28" y="13"/>
                    </a:cubicBezTo>
                    <a:cubicBezTo>
                      <a:pt x="27" y="14"/>
                      <a:pt x="27" y="20"/>
                      <a:pt x="27" y="32"/>
                    </a:cubicBezTo>
                    <a:cubicBezTo>
                      <a:pt x="27" y="78"/>
                      <a:pt x="27" y="78"/>
                      <a:pt x="27" y="78"/>
                    </a:cubicBezTo>
                    <a:cubicBezTo>
                      <a:pt x="27" y="82"/>
                      <a:pt x="27" y="86"/>
                      <a:pt x="28" y="89"/>
                    </a:cubicBezTo>
                    <a:cubicBezTo>
                      <a:pt x="33" y="89"/>
                      <a:pt x="33" y="90"/>
                      <a:pt x="39" y="90"/>
                    </a:cubicBezTo>
                    <a:cubicBezTo>
                      <a:pt x="52" y="90"/>
                      <a:pt x="62" y="89"/>
                      <a:pt x="67" y="87"/>
                    </a:cubicBezTo>
                    <a:cubicBezTo>
                      <a:pt x="68" y="86"/>
                      <a:pt x="68" y="84"/>
                      <a:pt x="69" y="82"/>
                    </a:cubicBezTo>
                    <a:cubicBezTo>
                      <a:pt x="72" y="71"/>
                      <a:pt x="72" y="71"/>
                      <a:pt x="72" y="71"/>
                    </a:cubicBezTo>
                    <a:cubicBezTo>
                      <a:pt x="76" y="71"/>
                      <a:pt x="76" y="71"/>
                      <a:pt x="76" y="71"/>
                    </a:cubicBezTo>
                    <a:cubicBezTo>
                      <a:pt x="75" y="78"/>
                      <a:pt x="74" y="86"/>
                      <a:pt x="73" y="95"/>
                    </a:cubicBezTo>
                    <a:cubicBezTo>
                      <a:pt x="71" y="95"/>
                      <a:pt x="70" y="95"/>
                      <a:pt x="69" y="96"/>
                    </a:cubicBezTo>
                    <a:cubicBezTo>
                      <a:pt x="66" y="96"/>
                      <a:pt x="63" y="96"/>
                      <a:pt x="57" y="96"/>
                    </a:cubicBezTo>
                    <a:cubicBezTo>
                      <a:pt x="20" y="95"/>
                      <a:pt x="20" y="95"/>
                      <a:pt x="20" y="95"/>
                    </a:cubicBezTo>
                    <a:cubicBezTo>
                      <a:pt x="15" y="95"/>
                      <a:pt x="11" y="95"/>
                      <a:pt x="6" y="9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" name="Freeform 11"/>
              <p:cNvSpPr>
                <a:spLocks noChangeAspect="1" noEditPoints="1"/>
              </p:cNvSpPr>
              <p:nvPr userDrawn="1"/>
            </p:nvSpPr>
            <p:spPr bwMode="auto">
              <a:xfrm>
                <a:off x="276225" y="6405563"/>
                <a:ext cx="34925" cy="79375"/>
              </a:xfrm>
              <a:custGeom>
                <a:avLst/>
                <a:gdLst>
                  <a:gd name="T0" fmla="*/ 42 w 42"/>
                  <a:gd name="T1" fmla="*/ 91 h 96"/>
                  <a:gd name="T2" fmla="*/ 42 w 42"/>
                  <a:gd name="T3" fmla="*/ 96 h 96"/>
                  <a:gd name="T4" fmla="*/ 22 w 42"/>
                  <a:gd name="T5" fmla="*/ 95 h 96"/>
                  <a:gd name="T6" fmla="*/ 0 w 42"/>
                  <a:gd name="T7" fmla="*/ 96 h 96"/>
                  <a:gd name="T8" fmla="*/ 0 w 42"/>
                  <a:gd name="T9" fmla="*/ 91 h 96"/>
                  <a:gd name="T10" fmla="*/ 10 w 42"/>
                  <a:gd name="T11" fmla="*/ 91 h 96"/>
                  <a:gd name="T12" fmla="*/ 13 w 42"/>
                  <a:gd name="T13" fmla="*/ 89 h 96"/>
                  <a:gd name="T14" fmla="*/ 14 w 42"/>
                  <a:gd name="T15" fmla="*/ 83 h 96"/>
                  <a:gd name="T16" fmla="*/ 14 w 42"/>
                  <a:gd name="T17" fmla="*/ 63 h 96"/>
                  <a:gd name="T18" fmla="*/ 14 w 42"/>
                  <a:gd name="T19" fmla="*/ 32 h 96"/>
                  <a:gd name="T20" fmla="*/ 14 w 42"/>
                  <a:gd name="T21" fmla="*/ 14 h 96"/>
                  <a:gd name="T22" fmla="*/ 13 w 42"/>
                  <a:gd name="T23" fmla="*/ 6 h 96"/>
                  <a:gd name="T24" fmla="*/ 10 w 42"/>
                  <a:gd name="T25" fmla="*/ 5 h 96"/>
                  <a:gd name="T26" fmla="*/ 0 w 42"/>
                  <a:gd name="T27" fmla="*/ 4 h 96"/>
                  <a:gd name="T28" fmla="*/ 0 w 42"/>
                  <a:gd name="T29" fmla="*/ 0 h 96"/>
                  <a:gd name="T30" fmla="*/ 21 w 42"/>
                  <a:gd name="T31" fmla="*/ 0 h 96"/>
                  <a:gd name="T32" fmla="*/ 42 w 42"/>
                  <a:gd name="T33" fmla="*/ 0 h 96"/>
                  <a:gd name="T34" fmla="*/ 42 w 42"/>
                  <a:gd name="T35" fmla="*/ 4 h 96"/>
                  <a:gd name="T36" fmla="*/ 32 w 42"/>
                  <a:gd name="T37" fmla="*/ 5 h 96"/>
                  <a:gd name="T38" fmla="*/ 29 w 42"/>
                  <a:gd name="T39" fmla="*/ 6 h 96"/>
                  <a:gd name="T40" fmla="*/ 28 w 42"/>
                  <a:gd name="T41" fmla="*/ 13 h 96"/>
                  <a:gd name="T42" fmla="*/ 28 w 42"/>
                  <a:gd name="T43" fmla="*/ 32 h 96"/>
                  <a:gd name="T44" fmla="*/ 28 w 42"/>
                  <a:gd name="T45" fmla="*/ 63 h 96"/>
                  <a:gd name="T46" fmla="*/ 28 w 42"/>
                  <a:gd name="T47" fmla="*/ 81 h 96"/>
                  <a:gd name="T48" fmla="*/ 29 w 42"/>
                  <a:gd name="T49" fmla="*/ 89 h 96"/>
                  <a:gd name="T50" fmla="*/ 32 w 42"/>
                  <a:gd name="T51" fmla="*/ 91 h 96"/>
                  <a:gd name="T52" fmla="*/ 42 w 42"/>
                  <a:gd name="T53" fmla="*/ 91 h 96"/>
                  <a:gd name="T54" fmla="*/ 28 w 42"/>
                  <a:gd name="T55" fmla="*/ 13 h 96"/>
                  <a:gd name="T56" fmla="*/ 28 w 42"/>
                  <a:gd name="T57" fmla="*/ 32 h 96"/>
                  <a:gd name="T58" fmla="*/ 28 w 42"/>
                  <a:gd name="T59" fmla="*/ 63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42" h="96">
                    <a:moveTo>
                      <a:pt x="42" y="91"/>
                    </a:moveTo>
                    <a:cubicBezTo>
                      <a:pt x="42" y="96"/>
                      <a:pt x="42" y="96"/>
                      <a:pt x="42" y="96"/>
                    </a:cubicBezTo>
                    <a:cubicBezTo>
                      <a:pt x="32" y="95"/>
                      <a:pt x="25" y="95"/>
                      <a:pt x="22" y="95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6" y="91"/>
                      <a:pt x="9" y="91"/>
                      <a:pt x="10" y="91"/>
                    </a:cubicBezTo>
                    <a:cubicBezTo>
                      <a:pt x="12" y="90"/>
                      <a:pt x="12" y="90"/>
                      <a:pt x="13" y="89"/>
                    </a:cubicBezTo>
                    <a:cubicBezTo>
                      <a:pt x="13" y="88"/>
                      <a:pt x="14" y="86"/>
                      <a:pt x="14" y="83"/>
                    </a:cubicBezTo>
                    <a:cubicBezTo>
                      <a:pt x="14" y="82"/>
                      <a:pt x="14" y="75"/>
                      <a:pt x="14" y="63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26"/>
                      <a:pt x="14" y="20"/>
                      <a:pt x="14" y="14"/>
                    </a:cubicBezTo>
                    <a:cubicBezTo>
                      <a:pt x="14" y="10"/>
                      <a:pt x="13" y="7"/>
                      <a:pt x="13" y="6"/>
                    </a:cubicBezTo>
                    <a:cubicBezTo>
                      <a:pt x="12" y="6"/>
                      <a:pt x="12" y="5"/>
                      <a:pt x="10" y="5"/>
                    </a:cubicBezTo>
                    <a:cubicBezTo>
                      <a:pt x="9" y="4"/>
                      <a:pt x="6" y="4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0"/>
                      <a:pt x="16" y="0"/>
                      <a:pt x="21" y="0"/>
                    </a:cubicBezTo>
                    <a:cubicBezTo>
                      <a:pt x="26" y="0"/>
                      <a:pt x="33" y="0"/>
                      <a:pt x="42" y="0"/>
                    </a:cubicBezTo>
                    <a:cubicBezTo>
                      <a:pt x="42" y="4"/>
                      <a:pt x="42" y="4"/>
                      <a:pt x="42" y="4"/>
                    </a:cubicBezTo>
                    <a:cubicBezTo>
                      <a:pt x="36" y="4"/>
                      <a:pt x="33" y="4"/>
                      <a:pt x="32" y="5"/>
                    </a:cubicBezTo>
                    <a:cubicBezTo>
                      <a:pt x="30" y="5"/>
                      <a:pt x="30" y="6"/>
                      <a:pt x="29" y="6"/>
                    </a:cubicBezTo>
                    <a:cubicBezTo>
                      <a:pt x="29" y="7"/>
                      <a:pt x="28" y="9"/>
                      <a:pt x="28" y="13"/>
                    </a:cubicBezTo>
                    <a:cubicBezTo>
                      <a:pt x="28" y="14"/>
                      <a:pt x="28" y="20"/>
                      <a:pt x="28" y="32"/>
                    </a:cubicBezTo>
                    <a:cubicBezTo>
                      <a:pt x="28" y="63"/>
                      <a:pt x="28" y="63"/>
                      <a:pt x="28" y="63"/>
                    </a:cubicBezTo>
                    <a:cubicBezTo>
                      <a:pt x="28" y="69"/>
                      <a:pt x="28" y="75"/>
                      <a:pt x="28" y="81"/>
                    </a:cubicBezTo>
                    <a:cubicBezTo>
                      <a:pt x="28" y="86"/>
                      <a:pt x="28" y="88"/>
                      <a:pt x="29" y="89"/>
                    </a:cubicBezTo>
                    <a:cubicBezTo>
                      <a:pt x="29" y="90"/>
                      <a:pt x="30" y="90"/>
                      <a:pt x="32" y="91"/>
                    </a:cubicBezTo>
                    <a:cubicBezTo>
                      <a:pt x="33" y="91"/>
                      <a:pt x="36" y="91"/>
                      <a:pt x="42" y="91"/>
                    </a:cubicBezTo>
                    <a:close/>
                    <a:moveTo>
                      <a:pt x="28" y="13"/>
                    </a:moveTo>
                    <a:cubicBezTo>
                      <a:pt x="28" y="14"/>
                      <a:pt x="28" y="20"/>
                      <a:pt x="28" y="32"/>
                    </a:cubicBezTo>
                    <a:cubicBezTo>
                      <a:pt x="28" y="63"/>
                      <a:pt x="28" y="63"/>
                      <a:pt x="28" y="63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" name="Freeform 12"/>
              <p:cNvSpPr>
                <a:spLocks noChangeAspect="1"/>
              </p:cNvSpPr>
              <p:nvPr userDrawn="1"/>
            </p:nvSpPr>
            <p:spPr bwMode="auto">
              <a:xfrm>
                <a:off x="323850" y="6405563"/>
                <a:ext cx="90488" cy="80963"/>
              </a:xfrm>
              <a:custGeom>
                <a:avLst/>
                <a:gdLst>
                  <a:gd name="T0" fmla="*/ 0 w 111"/>
                  <a:gd name="T1" fmla="*/ 96 h 98"/>
                  <a:gd name="T2" fmla="*/ 0 w 111"/>
                  <a:gd name="T3" fmla="*/ 91 h 98"/>
                  <a:gd name="T4" fmla="*/ 10 w 111"/>
                  <a:gd name="T5" fmla="*/ 90 h 98"/>
                  <a:gd name="T6" fmla="*/ 11 w 111"/>
                  <a:gd name="T7" fmla="*/ 89 h 98"/>
                  <a:gd name="T8" fmla="*/ 12 w 111"/>
                  <a:gd name="T9" fmla="*/ 82 h 98"/>
                  <a:gd name="T10" fmla="*/ 13 w 111"/>
                  <a:gd name="T11" fmla="*/ 67 h 98"/>
                  <a:gd name="T12" fmla="*/ 13 w 111"/>
                  <a:gd name="T13" fmla="*/ 12 h 98"/>
                  <a:gd name="T14" fmla="*/ 13 w 111"/>
                  <a:gd name="T15" fmla="*/ 9 h 98"/>
                  <a:gd name="T16" fmla="*/ 10 w 111"/>
                  <a:gd name="T17" fmla="*/ 6 h 98"/>
                  <a:gd name="T18" fmla="*/ 7 w 111"/>
                  <a:gd name="T19" fmla="*/ 4 h 98"/>
                  <a:gd name="T20" fmla="*/ 0 w 111"/>
                  <a:gd name="T21" fmla="*/ 4 h 98"/>
                  <a:gd name="T22" fmla="*/ 0 w 111"/>
                  <a:gd name="T23" fmla="*/ 0 h 98"/>
                  <a:gd name="T24" fmla="*/ 15 w 111"/>
                  <a:gd name="T25" fmla="*/ 0 h 98"/>
                  <a:gd name="T26" fmla="*/ 26 w 111"/>
                  <a:gd name="T27" fmla="*/ 0 h 98"/>
                  <a:gd name="T28" fmla="*/ 34 w 111"/>
                  <a:gd name="T29" fmla="*/ 11 h 98"/>
                  <a:gd name="T30" fmla="*/ 49 w 111"/>
                  <a:gd name="T31" fmla="*/ 28 h 98"/>
                  <a:gd name="T32" fmla="*/ 70 w 111"/>
                  <a:gd name="T33" fmla="*/ 52 h 98"/>
                  <a:gd name="T34" fmla="*/ 86 w 111"/>
                  <a:gd name="T35" fmla="*/ 71 h 98"/>
                  <a:gd name="T36" fmla="*/ 92 w 111"/>
                  <a:gd name="T37" fmla="*/ 78 h 98"/>
                  <a:gd name="T38" fmla="*/ 92 w 111"/>
                  <a:gd name="T39" fmla="*/ 29 h 98"/>
                  <a:gd name="T40" fmla="*/ 92 w 111"/>
                  <a:gd name="T41" fmla="*/ 13 h 98"/>
                  <a:gd name="T42" fmla="*/ 91 w 111"/>
                  <a:gd name="T43" fmla="*/ 6 h 98"/>
                  <a:gd name="T44" fmla="*/ 90 w 111"/>
                  <a:gd name="T45" fmla="*/ 5 h 98"/>
                  <a:gd name="T46" fmla="*/ 80 w 111"/>
                  <a:gd name="T47" fmla="*/ 4 h 98"/>
                  <a:gd name="T48" fmla="*/ 80 w 111"/>
                  <a:gd name="T49" fmla="*/ 0 h 98"/>
                  <a:gd name="T50" fmla="*/ 97 w 111"/>
                  <a:gd name="T51" fmla="*/ 0 h 98"/>
                  <a:gd name="T52" fmla="*/ 111 w 111"/>
                  <a:gd name="T53" fmla="*/ 0 h 98"/>
                  <a:gd name="T54" fmla="*/ 111 w 111"/>
                  <a:gd name="T55" fmla="*/ 4 h 98"/>
                  <a:gd name="T56" fmla="*/ 102 w 111"/>
                  <a:gd name="T57" fmla="*/ 5 h 98"/>
                  <a:gd name="T58" fmla="*/ 100 w 111"/>
                  <a:gd name="T59" fmla="*/ 6 h 98"/>
                  <a:gd name="T60" fmla="*/ 99 w 111"/>
                  <a:gd name="T61" fmla="*/ 13 h 98"/>
                  <a:gd name="T62" fmla="*/ 99 w 111"/>
                  <a:gd name="T63" fmla="*/ 29 h 98"/>
                  <a:gd name="T64" fmla="*/ 99 w 111"/>
                  <a:gd name="T65" fmla="*/ 61 h 98"/>
                  <a:gd name="T66" fmla="*/ 99 w 111"/>
                  <a:gd name="T67" fmla="*/ 98 h 98"/>
                  <a:gd name="T68" fmla="*/ 92 w 111"/>
                  <a:gd name="T69" fmla="*/ 98 h 98"/>
                  <a:gd name="T70" fmla="*/ 91 w 111"/>
                  <a:gd name="T71" fmla="*/ 96 h 98"/>
                  <a:gd name="T72" fmla="*/ 89 w 111"/>
                  <a:gd name="T73" fmla="*/ 95 h 98"/>
                  <a:gd name="T74" fmla="*/ 87 w 111"/>
                  <a:gd name="T75" fmla="*/ 93 h 98"/>
                  <a:gd name="T76" fmla="*/ 78 w 111"/>
                  <a:gd name="T77" fmla="*/ 83 h 98"/>
                  <a:gd name="T78" fmla="*/ 69 w 111"/>
                  <a:gd name="T79" fmla="*/ 72 h 98"/>
                  <a:gd name="T80" fmla="*/ 19 w 111"/>
                  <a:gd name="T81" fmla="*/ 14 h 98"/>
                  <a:gd name="T82" fmla="*/ 19 w 111"/>
                  <a:gd name="T83" fmla="*/ 66 h 98"/>
                  <a:gd name="T84" fmla="*/ 20 w 111"/>
                  <a:gd name="T85" fmla="*/ 82 h 98"/>
                  <a:gd name="T86" fmla="*/ 20 w 111"/>
                  <a:gd name="T87" fmla="*/ 89 h 98"/>
                  <a:gd name="T88" fmla="*/ 22 w 111"/>
                  <a:gd name="T89" fmla="*/ 90 h 98"/>
                  <a:gd name="T90" fmla="*/ 32 w 111"/>
                  <a:gd name="T91" fmla="*/ 91 h 98"/>
                  <a:gd name="T92" fmla="*/ 32 w 111"/>
                  <a:gd name="T93" fmla="*/ 96 h 98"/>
                  <a:gd name="T94" fmla="*/ 18 w 111"/>
                  <a:gd name="T95" fmla="*/ 95 h 98"/>
                  <a:gd name="T96" fmla="*/ 0 w 111"/>
                  <a:gd name="T97" fmla="*/ 96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11" h="98">
                    <a:moveTo>
                      <a:pt x="0" y="96"/>
                    </a:moveTo>
                    <a:cubicBezTo>
                      <a:pt x="0" y="91"/>
                      <a:pt x="0" y="91"/>
                      <a:pt x="0" y="91"/>
                    </a:cubicBezTo>
                    <a:cubicBezTo>
                      <a:pt x="5" y="91"/>
                      <a:pt x="8" y="91"/>
                      <a:pt x="10" y="90"/>
                    </a:cubicBezTo>
                    <a:cubicBezTo>
                      <a:pt x="11" y="90"/>
                      <a:pt x="11" y="90"/>
                      <a:pt x="11" y="89"/>
                    </a:cubicBezTo>
                    <a:cubicBezTo>
                      <a:pt x="12" y="88"/>
                      <a:pt x="12" y="86"/>
                      <a:pt x="12" y="82"/>
                    </a:cubicBezTo>
                    <a:cubicBezTo>
                      <a:pt x="13" y="76"/>
                      <a:pt x="13" y="71"/>
                      <a:pt x="13" y="67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3" y="10"/>
                      <a:pt x="13" y="9"/>
                      <a:pt x="13" y="9"/>
                    </a:cubicBezTo>
                    <a:cubicBezTo>
                      <a:pt x="12" y="8"/>
                      <a:pt x="11" y="7"/>
                      <a:pt x="10" y="6"/>
                    </a:cubicBezTo>
                    <a:cubicBezTo>
                      <a:pt x="9" y="5"/>
                      <a:pt x="8" y="5"/>
                      <a:pt x="7" y="4"/>
                    </a:cubicBezTo>
                    <a:cubicBezTo>
                      <a:pt x="6" y="4"/>
                      <a:pt x="3" y="4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8" y="0"/>
                      <a:pt x="13" y="0"/>
                      <a:pt x="15" y="0"/>
                    </a:cubicBezTo>
                    <a:cubicBezTo>
                      <a:pt x="19" y="0"/>
                      <a:pt x="22" y="0"/>
                      <a:pt x="26" y="0"/>
                    </a:cubicBezTo>
                    <a:cubicBezTo>
                      <a:pt x="30" y="5"/>
                      <a:pt x="32" y="8"/>
                      <a:pt x="34" y="11"/>
                    </a:cubicBezTo>
                    <a:cubicBezTo>
                      <a:pt x="49" y="28"/>
                      <a:pt x="49" y="28"/>
                      <a:pt x="49" y="28"/>
                    </a:cubicBezTo>
                    <a:cubicBezTo>
                      <a:pt x="70" y="52"/>
                      <a:pt x="70" y="52"/>
                      <a:pt x="70" y="52"/>
                    </a:cubicBezTo>
                    <a:cubicBezTo>
                      <a:pt x="76" y="60"/>
                      <a:pt x="82" y="66"/>
                      <a:pt x="86" y="71"/>
                    </a:cubicBezTo>
                    <a:cubicBezTo>
                      <a:pt x="88" y="74"/>
                      <a:pt x="91" y="76"/>
                      <a:pt x="92" y="78"/>
                    </a:cubicBezTo>
                    <a:cubicBezTo>
                      <a:pt x="92" y="29"/>
                      <a:pt x="92" y="29"/>
                      <a:pt x="92" y="29"/>
                    </a:cubicBezTo>
                    <a:cubicBezTo>
                      <a:pt x="92" y="24"/>
                      <a:pt x="92" y="19"/>
                      <a:pt x="92" y="13"/>
                    </a:cubicBezTo>
                    <a:cubicBezTo>
                      <a:pt x="92" y="9"/>
                      <a:pt x="91" y="7"/>
                      <a:pt x="91" y="6"/>
                    </a:cubicBezTo>
                    <a:cubicBezTo>
                      <a:pt x="91" y="6"/>
                      <a:pt x="90" y="5"/>
                      <a:pt x="90" y="5"/>
                    </a:cubicBezTo>
                    <a:cubicBezTo>
                      <a:pt x="88" y="4"/>
                      <a:pt x="85" y="4"/>
                      <a:pt x="80" y="4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85" y="0"/>
                      <a:pt x="91" y="0"/>
                      <a:pt x="97" y="0"/>
                    </a:cubicBezTo>
                    <a:cubicBezTo>
                      <a:pt x="102" y="0"/>
                      <a:pt x="107" y="0"/>
                      <a:pt x="111" y="0"/>
                    </a:cubicBezTo>
                    <a:cubicBezTo>
                      <a:pt x="111" y="4"/>
                      <a:pt x="111" y="4"/>
                      <a:pt x="111" y="4"/>
                    </a:cubicBezTo>
                    <a:cubicBezTo>
                      <a:pt x="106" y="4"/>
                      <a:pt x="103" y="4"/>
                      <a:pt x="102" y="5"/>
                    </a:cubicBezTo>
                    <a:cubicBezTo>
                      <a:pt x="101" y="5"/>
                      <a:pt x="101" y="6"/>
                      <a:pt x="100" y="6"/>
                    </a:cubicBezTo>
                    <a:cubicBezTo>
                      <a:pt x="100" y="7"/>
                      <a:pt x="99" y="10"/>
                      <a:pt x="99" y="13"/>
                    </a:cubicBezTo>
                    <a:cubicBezTo>
                      <a:pt x="99" y="19"/>
                      <a:pt x="99" y="24"/>
                      <a:pt x="99" y="29"/>
                    </a:cubicBezTo>
                    <a:cubicBezTo>
                      <a:pt x="99" y="61"/>
                      <a:pt x="99" y="61"/>
                      <a:pt x="99" y="61"/>
                    </a:cubicBezTo>
                    <a:cubicBezTo>
                      <a:pt x="99" y="68"/>
                      <a:pt x="99" y="80"/>
                      <a:pt x="99" y="98"/>
                    </a:cubicBezTo>
                    <a:cubicBezTo>
                      <a:pt x="92" y="98"/>
                      <a:pt x="92" y="98"/>
                      <a:pt x="92" y="98"/>
                    </a:cubicBezTo>
                    <a:cubicBezTo>
                      <a:pt x="91" y="96"/>
                      <a:pt x="91" y="96"/>
                      <a:pt x="91" y="96"/>
                    </a:cubicBezTo>
                    <a:cubicBezTo>
                      <a:pt x="90" y="96"/>
                      <a:pt x="90" y="95"/>
                      <a:pt x="89" y="95"/>
                    </a:cubicBezTo>
                    <a:cubicBezTo>
                      <a:pt x="89" y="95"/>
                      <a:pt x="88" y="94"/>
                      <a:pt x="87" y="93"/>
                    </a:cubicBezTo>
                    <a:cubicBezTo>
                      <a:pt x="83" y="88"/>
                      <a:pt x="80" y="85"/>
                      <a:pt x="78" y="83"/>
                    </a:cubicBezTo>
                    <a:cubicBezTo>
                      <a:pt x="69" y="72"/>
                      <a:pt x="69" y="72"/>
                      <a:pt x="69" y="72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66"/>
                      <a:pt x="19" y="66"/>
                      <a:pt x="19" y="66"/>
                    </a:cubicBezTo>
                    <a:cubicBezTo>
                      <a:pt x="19" y="71"/>
                      <a:pt x="19" y="76"/>
                      <a:pt x="20" y="82"/>
                    </a:cubicBezTo>
                    <a:cubicBezTo>
                      <a:pt x="20" y="86"/>
                      <a:pt x="20" y="88"/>
                      <a:pt x="20" y="89"/>
                    </a:cubicBezTo>
                    <a:cubicBezTo>
                      <a:pt x="21" y="90"/>
                      <a:pt x="21" y="90"/>
                      <a:pt x="22" y="90"/>
                    </a:cubicBezTo>
                    <a:cubicBezTo>
                      <a:pt x="23" y="91"/>
                      <a:pt x="27" y="91"/>
                      <a:pt x="32" y="91"/>
                    </a:cubicBezTo>
                    <a:cubicBezTo>
                      <a:pt x="32" y="96"/>
                      <a:pt x="32" y="96"/>
                      <a:pt x="32" y="96"/>
                    </a:cubicBezTo>
                    <a:cubicBezTo>
                      <a:pt x="28" y="95"/>
                      <a:pt x="23" y="95"/>
                      <a:pt x="18" y="95"/>
                    </a:cubicBezTo>
                    <a:cubicBezTo>
                      <a:pt x="13" y="95"/>
                      <a:pt x="7" y="95"/>
                      <a:pt x="0" y="9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" name="Freeform 13"/>
              <p:cNvSpPr>
                <a:spLocks noChangeAspect="1"/>
              </p:cNvSpPr>
              <p:nvPr userDrawn="1"/>
            </p:nvSpPr>
            <p:spPr bwMode="auto">
              <a:xfrm>
                <a:off x="425450" y="6405563"/>
                <a:ext cx="33338" cy="79375"/>
              </a:xfrm>
              <a:custGeom>
                <a:avLst/>
                <a:gdLst>
                  <a:gd name="T0" fmla="*/ 41 w 41"/>
                  <a:gd name="T1" fmla="*/ 91 h 96"/>
                  <a:gd name="T2" fmla="*/ 41 w 41"/>
                  <a:gd name="T3" fmla="*/ 96 h 96"/>
                  <a:gd name="T4" fmla="*/ 21 w 41"/>
                  <a:gd name="T5" fmla="*/ 95 h 96"/>
                  <a:gd name="T6" fmla="*/ 0 w 41"/>
                  <a:gd name="T7" fmla="*/ 96 h 96"/>
                  <a:gd name="T8" fmla="*/ 0 w 41"/>
                  <a:gd name="T9" fmla="*/ 91 h 96"/>
                  <a:gd name="T10" fmla="*/ 10 w 41"/>
                  <a:gd name="T11" fmla="*/ 91 h 96"/>
                  <a:gd name="T12" fmla="*/ 12 w 41"/>
                  <a:gd name="T13" fmla="*/ 89 h 96"/>
                  <a:gd name="T14" fmla="*/ 13 w 41"/>
                  <a:gd name="T15" fmla="*/ 83 h 96"/>
                  <a:gd name="T16" fmla="*/ 14 w 41"/>
                  <a:gd name="T17" fmla="*/ 63 h 96"/>
                  <a:gd name="T18" fmla="*/ 14 w 41"/>
                  <a:gd name="T19" fmla="*/ 32 h 96"/>
                  <a:gd name="T20" fmla="*/ 13 w 41"/>
                  <a:gd name="T21" fmla="*/ 14 h 96"/>
                  <a:gd name="T22" fmla="*/ 12 w 41"/>
                  <a:gd name="T23" fmla="*/ 6 h 96"/>
                  <a:gd name="T24" fmla="*/ 10 w 41"/>
                  <a:gd name="T25" fmla="*/ 5 h 96"/>
                  <a:gd name="T26" fmla="*/ 0 w 41"/>
                  <a:gd name="T27" fmla="*/ 4 h 96"/>
                  <a:gd name="T28" fmla="*/ 0 w 41"/>
                  <a:gd name="T29" fmla="*/ 0 h 96"/>
                  <a:gd name="T30" fmla="*/ 20 w 41"/>
                  <a:gd name="T31" fmla="*/ 0 h 96"/>
                  <a:gd name="T32" fmla="*/ 41 w 41"/>
                  <a:gd name="T33" fmla="*/ 0 h 96"/>
                  <a:gd name="T34" fmla="*/ 41 w 41"/>
                  <a:gd name="T35" fmla="*/ 4 h 96"/>
                  <a:gd name="T36" fmla="*/ 31 w 41"/>
                  <a:gd name="T37" fmla="*/ 5 h 96"/>
                  <a:gd name="T38" fmla="*/ 28 w 41"/>
                  <a:gd name="T39" fmla="*/ 6 h 96"/>
                  <a:gd name="T40" fmla="*/ 27 w 41"/>
                  <a:gd name="T41" fmla="*/ 13 h 96"/>
                  <a:gd name="T42" fmla="*/ 27 w 41"/>
                  <a:gd name="T43" fmla="*/ 32 h 96"/>
                  <a:gd name="T44" fmla="*/ 27 w 41"/>
                  <a:gd name="T45" fmla="*/ 63 h 96"/>
                  <a:gd name="T46" fmla="*/ 27 w 41"/>
                  <a:gd name="T47" fmla="*/ 81 h 96"/>
                  <a:gd name="T48" fmla="*/ 28 w 41"/>
                  <a:gd name="T49" fmla="*/ 89 h 96"/>
                  <a:gd name="T50" fmla="*/ 31 w 41"/>
                  <a:gd name="T51" fmla="*/ 91 h 96"/>
                  <a:gd name="T52" fmla="*/ 41 w 41"/>
                  <a:gd name="T53" fmla="*/ 91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41" h="96">
                    <a:moveTo>
                      <a:pt x="41" y="91"/>
                    </a:moveTo>
                    <a:cubicBezTo>
                      <a:pt x="41" y="96"/>
                      <a:pt x="41" y="96"/>
                      <a:pt x="41" y="96"/>
                    </a:cubicBezTo>
                    <a:cubicBezTo>
                      <a:pt x="31" y="95"/>
                      <a:pt x="24" y="95"/>
                      <a:pt x="21" y="95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5" y="91"/>
                      <a:pt x="8" y="91"/>
                      <a:pt x="10" y="91"/>
                    </a:cubicBezTo>
                    <a:cubicBezTo>
                      <a:pt x="11" y="90"/>
                      <a:pt x="12" y="90"/>
                      <a:pt x="12" y="89"/>
                    </a:cubicBezTo>
                    <a:cubicBezTo>
                      <a:pt x="13" y="88"/>
                      <a:pt x="13" y="86"/>
                      <a:pt x="13" y="83"/>
                    </a:cubicBezTo>
                    <a:cubicBezTo>
                      <a:pt x="13" y="82"/>
                      <a:pt x="13" y="75"/>
                      <a:pt x="14" y="63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26"/>
                      <a:pt x="13" y="20"/>
                      <a:pt x="13" y="14"/>
                    </a:cubicBezTo>
                    <a:cubicBezTo>
                      <a:pt x="13" y="10"/>
                      <a:pt x="13" y="7"/>
                      <a:pt x="12" y="6"/>
                    </a:cubicBezTo>
                    <a:cubicBezTo>
                      <a:pt x="12" y="6"/>
                      <a:pt x="11" y="5"/>
                      <a:pt x="10" y="5"/>
                    </a:cubicBezTo>
                    <a:cubicBezTo>
                      <a:pt x="8" y="4"/>
                      <a:pt x="5" y="4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0"/>
                      <a:pt x="15" y="0"/>
                      <a:pt x="20" y="0"/>
                    </a:cubicBezTo>
                    <a:cubicBezTo>
                      <a:pt x="25" y="0"/>
                      <a:pt x="32" y="0"/>
                      <a:pt x="41" y="0"/>
                    </a:cubicBezTo>
                    <a:cubicBezTo>
                      <a:pt x="41" y="4"/>
                      <a:pt x="41" y="4"/>
                      <a:pt x="41" y="4"/>
                    </a:cubicBezTo>
                    <a:cubicBezTo>
                      <a:pt x="35" y="4"/>
                      <a:pt x="32" y="4"/>
                      <a:pt x="31" y="5"/>
                    </a:cubicBezTo>
                    <a:cubicBezTo>
                      <a:pt x="30" y="5"/>
                      <a:pt x="29" y="6"/>
                      <a:pt x="28" y="6"/>
                    </a:cubicBezTo>
                    <a:cubicBezTo>
                      <a:pt x="28" y="7"/>
                      <a:pt x="27" y="9"/>
                      <a:pt x="27" y="13"/>
                    </a:cubicBezTo>
                    <a:cubicBezTo>
                      <a:pt x="27" y="14"/>
                      <a:pt x="27" y="20"/>
                      <a:pt x="27" y="32"/>
                    </a:cubicBezTo>
                    <a:cubicBezTo>
                      <a:pt x="27" y="63"/>
                      <a:pt x="27" y="63"/>
                      <a:pt x="27" y="63"/>
                    </a:cubicBezTo>
                    <a:cubicBezTo>
                      <a:pt x="27" y="69"/>
                      <a:pt x="27" y="75"/>
                      <a:pt x="27" y="81"/>
                    </a:cubicBezTo>
                    <a:cubicBezTo>
                      <a:pt x="27" y="86"/>
                      <a:pt x="28" y="88"/>
                      <a:pt x="28" y="89"/>
                    </a:cubicBezTo>
                    <a:cubicBezTo>
                      <a:pt x="29" y="90"/>
                      <a:pt x="30" y="90"/>
                      <a:pt x="31" y="91"/>
                    </a:cubicBezTo>
                    <a:cubicBezTo>
                      <a:pt x="32" y="91"/>
                      <a:pt x="35" y="91"/>
                      <a:pt x="41" y="9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" name="Freeform 14"/>
              <p:cNvSpPr>
                <a:spLocks noChangeAspect="1"/>
              </p:cNvSpPr>
              <p:nvPr userDrawn="1"/>
            </p:nvSpPr>
            <p:spPr bwMode="auto">
              <a:xfrm>
                <a:off x="463550" y="6403975"/>
                <a:ext cx="77788" cy="82550"/>
              </a:xfrm>
              <a:custGeom>
                <a:avLst/>
                <a:gdLst>
                  <a:gd name="T0" fmla="*/ 94 w 94"/>
                  <a:gd name="T1" fmla="*/ 86 h 100"/>
                  <a:gd name="T2" fmla="*/ 91 w 94"/>
                  <a:gd name="T3" fmla="*/ 92 h 100"/>
                  <a:gd name="T4" fmla="*/ 75 w 94"/>
                  <a:gd name="T5" fmla="*/ 98 h 100"/>
                  <a:gd name="T6" fmla="*/ 57 w 94"/>
                  <a:gd name="T7" fmla="*/ 100 h 100"/>
                  <a:gd name="T8" fmla="*/ 37 w 94"/>
                  <a:gd name="T9" fmla="*/ 97 h 100"/>
                  <a:gd name="T10" fmla="*/ 21 w 94"/>
                  <a:gd name="T11" fmla="*/ 89 h 100"/>
                  <a:gd name="T12" fmla="*/ 9 w 94"/>
                  <a:gd name="T13" fmla="*/ 78 h 100"/>
                  <a:gd name="T14" fmla="*/ 2 w 94"/>
                  <a:gd name="T15" fmla="*/ 65 h 100"/>
                  <a:gd name="T16" fmla="*/ 0 w 94"/>
                  <a:gd name="T17" fmla="*/ 50 h 100"/>
                  <a:gd name="T18" fmla="*/ 16 w 94"/>
                  <a:gd name="T19" fmla="*/ 14 h 100"/>
                  <a:gd name="T20" fmla="*/ 59 w 94"/>
                  <a:gd name="T21" fmla="*/ 0 h 100"/>
                  <a:gd name="T22" fmla="*/ 71 w 94"/>
                  <a:gd name="T23" fmla="*/ 1 h 100"/>
                  <a:gd name="T24" fmla="*/ 84 w 94"/>
                  <a:gd name="T25" fmla="*/ 3 h 100"/>
                  <a:gd name="T26" fmla="*/ 94 w 94"/>
                  <a:gd name="T27" fmla="*/ 6 h 100"/>
                  <a:gd name="T28" fmla="*/ 91 w 94"/>
                  <a:gd name="T29" fmla="*/ 13 h 100"/>
                  <a:gd name="T30" fmla="*/ 90 w 94"/>
                  <a:gd name="T31" fmla="*/ 26 h 100"/>
                  <a:gd name="T32" fmla="*/ 85 w 94"/>
                  <a:gd name="T33" fmla="*/ 26 h 100"/>
                  <a:gd name="T34" fmla="*/ 85 w 94"/>
                  <a:gd name="T35" fmla="*/ 18 h 100"/>
                  <a:gd name="T36" fmla="*/ 78 w 94"/>
                  <a:gd name="T37" fmla="*/ 9 h 100"/>
                  <a:gd name="T38" fmla="*/ 57 w 94"/>
                  <a:gd name="T39" fmla="*/ 5 h 100"/>
                  <a:gd name="T40" fmla="*/ 40 w 94"/>
                  <a:gd name="T41" fmla="*/ 8 h 100"/>
                  <a:gd name="T42" fmla="*/ 28 w 94"/>
                  <a:gd name="T43" fmla="*/ 15 h 100"/>
                  <a:gd name="T44" fmla="*/ 19 w 94"/>
                  <a:gd name="T45" fmla="*/ 28 h 100"/>
                  <a:gd name="T46" fmla="*/ 16 w 94"/>
                  <a:gd name="T47" fmla="*/ 47 h 100"/>
                  <a:gd name="T48" fmla="*/ 29 w 94"/>
                  <a:gd name="T49" fmla="*/ 80 h 100"/>
                  <a:gd name="T50" fmla="*/ 63 w 94"/>
                  <a:gd name="T51" fmla="*/ 92 h 100"/>
                  <a:gd name="T52" fmla="*/ 81 w 94"/>
                  <a:gd name="T53" fmla="*/ 90 h 100"/>
                  <a:gd name="T54" fmla="*/ 92 w 94"/>
                  <a:gd name="T55" fmla="*/ 84 h 100"/>
                  <a:gd name="T56" fmla="*/ 94 w 94"/>
                  <a:gd name="T57" fmla="*/ 86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4" h="100">
                    <a:moveTo>
                      <a:pt x="94" y="86"/>
                    </a:moveTo>
                    <a:cubicBezTo>
                      <a:pt x="91" y="92"/>
                      <a:pt x="91" y="92"/>
                      <a:pt x="91" y="92"/>
                    </a:cubicBezTo>
                    <a:cubicBezTo>
                      <a:pt x="85" y="95"/>
                      <a:pt x="80" y="97"/>
                      <a:pt x="75" y="98"/>
                    </a:cubicBezTo>
                    <a:cubicBezTo>
                      <a:pt x="69" y="99"/>
                      <a:pt x="64" y="100"/>
                      <a:pt x="57" y="100"/>
                    </a:cubicBezTo>
                    <a:cubicBezTo>
                      <a:pt x="50" y="100"/>
                      <a:pt x="43" y="99"/>
                      <a:pt x="37" y="97"/>
                    </a:cubicBezTo>
                    <a:cubicBezTo>
                      <a:pt x="31" y="95"/>
                      <a:pt x="25" y="93"/>
                      <a:pt x="21" y="89"/>
                    </a:cubicBezTo>
                    <a:cubicBezTo>
                      <a:pt x="16" y="86"/>
                      <a:pt x="12" y="83"/>
                      <a:pt x="9" y="78"/>
                    </a:cubicBezTo>
                    <a:cubicBezTo>
                      <a:pt x="6" y="74"/>
                      <a:pt x="4" y="70"/>
                      <a:pt x="2" y="65"/>
                    </a:cubicBezTo>
                    <a:cubicBezTo>
                      <a:pt x="1" y="61"/>
                      <a:pt x="0" y="55"/>
                      <a:pt x="0" y="50"/>
                    </a:cubicBezTo>
                    <a:cubicBezTo>
                      <a:pt x="0" y="35"/>
                      <a:pt x="5" y="24"/>
                      <a:pt x="16" y="14"/>
                    </a:cubicBezTo>
                    <a:cubicBezTo>
                      <a:pt x="26" y="5"/>
                      <a:pt x="41" y="0"/>
                      <a:pt x="59" y="0"/>
                    </a:cubicBezTo>
                    <a:cubicBezTo>
                      <a:pt x="63" y="0"/>
                      <a:pt x="67" y="0"/>
                      <a:pt x="71" y="1"/>
                    </a:cubicBezTo>
                    <a:cubicBezTo>
                      <a:pt x="74" y="1"/>
                      <a:pt x="79" y="2"/>
                      <a:pt x="84" y="3"/>
                    </a:cubicBezTo>
                    <a:cubicBezTo>
                      <a:pt x="89" y="5"/>
                      <a:pt x="92" y="6"/>
                      <a:pt x="94" y="6"/>
                    </a:cubicBezTo>
                    <a:cubicBezTo>
                      <a:pt x="93" y="8"/>
                      <a:pt x="92" y="11"/>
                      <a:pt x="91" y="13"/>
                    </a:cubicBezTo>
                    <a:cubicBezTo>
                      <a:pt x="91" y="17"/>
                      <a:pt x="90" y="21"/>
                      <a:pt x="90" y="26"/>
                    </a:cubicBezTo>
                    <a:cubicBezTo>
                      <a:pt x="85" y="26"/>
                      <a:pt x="85" y="26"/>
                      <a:pt x="85" y="26"/>
                    </a:cubicBezTo>
                    <a:cubicBezTo>
                      <a:pt x="85" y="18"/>
                      <a:pt x="85" y="18"/>
                      <a:pt x="85" y="18"/>
                    </a:cubicBezTo>
                    <a:cubicBezTo>
                      <a:pt x="85" y="14"/>
                      <a:pt x="82" y="11"/>
                      <a:pt x="78" y="9"/>
                    </a:cubicBezTo>
                    <a:cubicBezTo>
                      <a:pt x="73" y="6"/>
                      <a:pt x="66" y="5"/>
                      <a:pt x="57" y="5"/>
                    </a:cubicBezTo>
                    <a:cubicBezTo>
                      <a:pt x="51" y="5"/>
                      <a:pt x="45" y="6"/>
                      <a:pt x="40" y="8"/>
                    </a:cubicBezTo>
                    <a:cubicBezTo>
                      <a:pt x="36" y="9"/>
                      <a:pt x="31" y="12"/>
                      <a:pt x="28" y="15"/>
                    </a:cubicBezTo>
                    <a:cubicBezTo>
                      <a:pt x="24" y="18"/>
                      <a:pt x="21" y="23"/>
                      <a:pt x="19" y="28"/>
                    </a:cubicBezTo>
                    <a:cubicBezTo>
                      <a:pt x="17" y="33"/>
                      <a:pt x="16" y="39"/>
                      <a:pt x="16" y="47"/>
                    </a:cubicBezTo>
                    <a:cubicBezTo>
                      <a:pt x="16" y="61"/>
                      <a:pt x="20" y="72"/>
                      <a:pt x="29" y="80"/>
                    </a:cubicBezTo>
                    <a:cubicBezTo>
                      <a:pt x="37" y="88"/>
                      <a:pt x="49" y="92"/>
                      <a:pt x="63" y="92"/>
                    </a:cubicBezTo>
                    <a:cubicBezTo>
                      <a:pt x="70" y="92"/>
                      <a:pt x="76" y="91"/>
                      <a:pt x="81" y="90"/>
                    </a:cubicBezTo>
                    <a:cubicBezTo>
                      <a:pt x="85" y="89"/>
                      <a:pt x="89" y="87"/>
                      <a:pt x="92" y="84"/>
                    </a:cubicBezTo>
                    <a:lnTo>
                      <a:pt x="94" y="8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" name="Freeform 15"/>
              <p:cNvSpPr>
                <a:spLocks noChangeAspect="1"/>
              </p:cNvSpPr>
              <p:nvPr userDrawn="1"/>
            </p:nvSpPr>
            <p:spPr bwMode="auto">
              <a:xfrm>
                <a:off x="120650" y="6403975"/>
                <a:ext cx="77788" cy="82550"/>
              </a:xfrm>
              <a:custGeom>
                <a:avLst/>
                <a:gdLst>
                  <a:gd name="T0" fmla="*/ 94 w 94"/>
                  <a:gd name="T1" fmla="*/ 86 h 100"/>
                  <a:gd name="T2" fmla="*/ 91 w 94"/>
                  <a:gd name="T3" fmla="*/ 92 h 100"/>
                  <a:gd name="T4" fmla="*/ 75 w 94"/>
                  <a:gd name="T5" fmla="*/ 98 h 100"/>
                  <a:gd name="T6" fmla="*/ 57 w 94"/>
                  <a:gd name="T7" fmla="*/ 100 h 100"/>
                  <a:gd name="T8" fmla="*/ 37 w 94"/>
                  <a:gd name="T9" fmla="*/ 97 h 100"/>
                  <a:gd name="T10" fmla="*/ 21 w 94"/>
                  <a:gd name="T11" fmla="*/ 89 h 100"/>
                  <a:gd name="T12" fmla="*/ 9 w 94"/>
                  <a:gd name="T13" fmla="*/ 78 h 100"/>
                  <a:gd name="T14" fmla="*/ 2 w 94"/>
                  <a:gd name="T15" fmla="*/ 65 h 100"/>
                  <a:gd name="T16" fmla="*/ 0 w 94"/>
                  <a:gd name="T17" fmla="*/ 50 h 100"/>
                  <a:gd name="T18" fmla="*/ 16 w 94"/>
                  <a:gd name="T19" fmla="*/ 14 h 100"/>
                  <a:gd name="T20" fmla="*/ 59 w 94"/>
                  <a:gd name="T21" fmla="*/ 0 h 100"/>
                  <a:gd name="T22" fmla="*/ 71 w 94"/>
                  <a:gd name="T23" fmla="*/ 1 h 100"/>
                  <a:gd name="T24" fmla="*/ 84 w 94"/>
                  <a:gd name="T25" fmla="*/ 3 h 100"/>
                  <a:gd name="T26" fmla="*/ 94 w 94"/>
                  <a:gd name="T27" fmla="*/ 6 h 100"/>
                  <a:gd name="T28" fmla="*/ 91 w 94"/>
                  <a:gd name="T29" fmla="*/ 13 h 100"/>
                  <a:gd name="T30" fmla="*/ 90 w 94"/>
                  <a:gd name="T31" fmla="*/ 26 h 100"/>
                  <a:gd name="T32" fmla="*/ 86 w 94"/>
                  <a:gd name="T33" fmla="*/ 26 h 100"/>
                  <a:gd name="T34" fmla="*/ 85 w 94"/>
                  <a:gd name="T35" fmla="*/ 18 h 100"/>
                  <a:gd name="T36" fmla="*/ 78 w 94"/>
                  <a:gd name="T37" fmla="*/ 9 h 100"/>
                  <a:gd name="T38" fmla="*/ 57 w 94"/>
                  <a:gd name="T39" fmla="*/ 5 h 100"/>
                  <a:gd name="T40" fmla="*/ 40 w 94"/>
                  <a:gd name="T41" fmla="*/ 8 h 100"/>
                  <a:gd name="T42" fmla="*/ 28 w 94"/>
                  <a:gd name="T43" fmla="*/ 15 h 100"/>
                  <a:gd name="T44" fmla="*/ 19 w 94"/>
                  <a:gd name="T45" fmla="*/ 28 h 100"/>
                  <a:gd name="T46" fmla="*/ 16 w 94"/>
                  <a:gd name="T47" fmla="*/ 47 h 100"/>
                  <a:gd name="T48" fmla="*/ 29 w 94"/>
                  <a:gd name="T49" fmla="*/ 80 h 100"/>
                  <a:gd name="T50" fmla="*/ 63 w 94"/>
                  <a:gd name="T51" fmla="*/ 92 h 100"/>
                  <a:gd name="T52" fmla="*/ 81 w 94"/>
                  <a:gd name="T53" fmla="*/ 90 h 100"/>
                  <a:gd name="T54" fmla="*/ 92 w 94"/>
                  <a:gd name="T55" fmla="*/ 84 h 100"/>
                  <a:gd name="T56" fmla="*/ 94 w 94"/>
                  <a:gd name="T57" fmla="*/ 86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4" h="100">
                    <a:moveTo>
                      <a:pt x="94" y="86"/>
                    </a:moveTo>
                    <a:cubicBezTo>
                      <a:pt x="91" y="92"/>
                      <a:pt x="91" y="92"/>
                      <a:pt x="91" y="92"/>
                    </a:cubicBezTo>
                    <a:cubicBezTo>
                      <a:pt x="85" y="95"/>
                      <a:pt x="80" y="97"/>
                      <a:pt x="75" y="98"/>
                    </a:cubicBezTo>
                    <a:cubicBezTo>
                      <a:pt x="69" y="99"/>
                      <a:pt x="64" y="100"/>
                      <a:pt x="57" y="100"/>
                    </a:cubicBezTo>
                    <a:cubicBezTo>
                      <a:pt x="50" y="100"/>
                      <a:pt x="43" y="99"/>
                      <a:pt x="37" y="97"/>
                    </a:cubicBezTo>
                    <a:cubicBezTo>
                      <a:pt x="31" y="95"/>
                      <a:pt x="25" y="93"/>
                      <a:pt x="21" y="89"/>
                    </a:cubicBezTo>
                    <a:cubicBezTo>
                      <a:pt x="16" y="86"/>
                      <a:pt x="12" y="83"/>
                      <a:pt x="9" y="78"/>
                    </a:cubicBezTo>
                    <a:cubicBezTo>
                      <a:pt x="6" y="74"/>
                      <a:pt x="4" y="70"/>
                      <a:pt x="2" y="65"/>
                    </a:cubicBezTo>
                    <a:cubicBezTo>
                      <a:pt x="1" y="61"/>
                      <a:pt x="0" y="55"/>
                      <a:pt x="0" y="50"/>
                    </a:cubicBezTo>
                    <a:cubicBezTo>
                      <a:pt x="0" y="35"/>
                      <a:pt x="5" y="24"/>
                      <a:pt x="16" y="14"/>
                    </a:cubicBezTo>
                    <a:cubicBezTo>
                      <a:pt x="26" y="5"/>
                      <a:pt x="41" y="0"/>
                      <a:pt x="59" y="0"/>
                    </a:cubicBezTo>
                    <a:cubicBezTo>
                      <a:pt x="63" y="0"/>
                      <a:pt x="67" y="0"/>
                      <a:pt x="71" y="1"/>
                    </a:cubicBezTo>
                    <a:cubicBezTo>
                      <a:pt x="74" y="1"/>
                      <a:pt x="79" y="2"/>
                      <a:pt x="84" y="3"/>
                    </a:cubicBezTo>
                    <a:cubicBezTo>
                      <a:pt x="89" y="5"/>
                      <a:pt x="92" y="6"/>
                      <a:pt x="94" y="6"/>
                    </a:cubicBezTo>
                    <a:cubicBezTo>
                      <a:pt x="93" y="8"/>
                      <a:pt x="92" y="11"/>
                      <a:pt x="91" y="13"/>
                    </a:cubicBezTo>
                    <a:cubicBezTo>
                      <a:pt x="91" y="17"/>
                      <a:pt x="90" y="21"/>
                      <a:pt x="90" y="26"/>
                    </a:cubicBezTo>
                    <a:cubicBezTo>
                      <a:pt x="86" y="26"/>
                      <a:pt x="86" y="26"/>
                      <a:pt x="86" y="26"/>
                    </a:cubicBezTo>
                    <a:cubicBezTo>
                      <a:pt x="85" y="18"/>
                      <a:pt x="85" y="18"/>
                      <a:pt x="85" y="18"/>
                    </a:cubicBezTo>
                    <a:cubicBezTo>
                      <a:pt x="85" y="14"/>
                      <a:pt x="82" y="11"/>
                      <a:pt x="78" y="9"/>
                    </a:cubicBezTo>
                    <a:cubicBezTo>
                      <a:pt x="73" y="6"/>
                      <a:pt x="66" y="5"/>
                      <a:pt x="57" y="5"/>
                    </a:cubicBezTo>
                    <a:cubicBezTo>
                      <a:pt x="51" y="5"/>
                      <a:pt x="45" y="6"/>
                      <a:pt x="40" y="8"/>
                    </a:cubicBezTo>
                    <a:cubicBezTo>
                      <a:pt x="36" y="9"/>
                      <a:pt x="31" y="12"/>
                      <a:pt x="28" y="15"/>
                    </a:cubicBezTo>
                    <a:cubicBezTo>
                      <a:pt x="24" y="18"/>
                      <a:pt x="21" y="23"/>
                      <a:pt x="19" y="28"/>
                    </a:cubicBezTo>
                    <a:cubicBezTo>
                      <a:pt x="17" y="33"/>
                      <a:pt x="16" y="39"/>
                      <a:pt x="16" y="47"/>
                    </a:cubicBezTo>
                    <a:cubicBezTo>
                      <a:pt x="16" y="61"/>
                      <a:pt x="20" y="72"/>
                      <a:pt x="29" y="80"/>
                    </a:cubicBezTo>
                    <a:cubicBezTo>
                      <a:pt x="37" y="88"/>
                      <a:pt x="49" y="92"/>
                      <a:pt x="63" y="92"/>
                    </a:cubicBezTo>
                    <a:cubicBezTo>
                      <a:pt x="70" y="92"/>
                      <a:pt x="76" y="91"/>
                      <a:pt x="81" y="90"/>
                    </a:cubicBezTo>
                    <a:cubicBezTo>
                      <a:pt x="85" y="89"/>
                      <a:pt x="89" y="87"/>
                      <a:pt x="92" y="84"/>
                    </a:cubicBezTo>
                    <a:lnTo>
                      <a:pt x="94" y="8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" name="Freeform 16"/>
              <p:cNvSpPr>
                <a:spLocks noChangeAspect="1"/>
              </p:cNvSpPr>
              <p:nvPr userDrawn="1"/>
            </p:nvSpPr>
            <p:spPr bwMode="auto">
              <a:xfrm>
                <a:off x="153988" y="6300788"/>
                <a:ext cx="106363" cy="79375"/>
              </a:xfrm>
              <a:custGeom>
                <a:avLst/>
                <a:gdLst>
                  <a:gd name="T0" fmla="*/ 0 w 130"/>
                  <a:gd name="T1" fmla="*/ 4 h 97"/>
                  <a:gd name="T2" fmla="*/ 0 w 130"/>
                  <a:gd name="T3" fmla="*/ 0 h 97"/>
                  <a:gd name="T4" fmla="*/ 14 w 130"/>
                  <a:gd name="T5" fmla="*/ 0 h 97"/>
                  <a:gd name="T6" fmla="*/ 27 w 130"/>
                  <a:gd name="T7" fmla="*/ 0 h 97"/>
                  <a:gd name="T8" fmla="*/ 38 w 130"/>
                  <a:gd name="T9" fmla="*/ 24 h 97"/>
                  <a:gd name="T10" fmla="*/ 65 w 130"/>
                  <a:gd name="T11" fmla="*/ 76 h 97"/>
                  <a:gd name="T12" fmla="*/ 89 w 130"/>
                  <a:gd name="T13" fmla="*/ 28 h 97"/>
                  <a:gd name="T14" fmla="*/ 102 w 130"/>
                  <a:gd name="T15" fmla="*/ 0 h 97"/>
                  <a:gd name="T16" fmla="*/ 115 w 130"/>
                  <a:gd name="T17" fmla="*/ 0 h 97"/>
                  <a:gd name="T18" fmla="*/ 130 w 130"/>
                  <a:gd name="T19" fmla="*/ 0 h 97"/>
                  <a:gd name="T20" fmla="*/ 130 w 130"/>
                  <a:gd name="T21" fmla="*/ 4 h 97"/>
                  <a:gd name="T22" fmla="*/ 120 w 130"/>
                  <a:gd name="T23" fmla="*/ 5 h 97"/>
                  <a:gd name="T24" fmla="*/ 118 w 130"/>
                  <a:gd name="T25" fmla="*/ 7 h 97"/>
                  <a:gd name="T26" fmla="*/ 117 w 130"/>
                  <a:gd name="T27" fmla="*/ 13 h 97"/>
                  <a:gd name="T28" fmla="*/ 116 w 130"/>
                  <a:gd name="T29" fmla="*/ 32 h 97"/>
                  <a:gd name="T30" fmla="*/ 116 w 130"/>
                  <a:gd name="T31" fmla="*/ 63 h 97"/>
                  <a:gd name="T32" fmla="*/ 117 w 130"/>
                  <a:gd name="T33" fmla="*/ 81 h 97"/>
                  <a:gd name="T34" fmla="*/ 118 w 130"/>
                  <a:gd name="T35" fmla="*/ 89 h 97"/>
                  <a:gd name="T36" fmla="*/ 120 w 130"/>
                  <a:gd name="T37" fmla="*/ 90 h 97"/>
                  <a:gd name="T38" fmla="*/ 130 w 130"/>
                  <a:gd name="T39" fmla="*/ 91 h 97"/>
                  <a:gd name="T40" fmla="*/ 130 w 130"/>
                  <a:gd name="T41" fmla="*/ 95 h 97"/>
                  <a:gd name="T42" fmla="*/ 110 w 130"/>
                  <a:gd name="T43" fmla="*/ 95 h 97"/>
                  <a:gd name="T44" fmla="*/ 89 w 130"/>
                  <a:gd name="T45" fmla="*/ 95 h 97"/>
                  <a:gd name="T46" fmla="*/ 89 w 130"/>
                  <a:gd name="T47" fmla="*/ 91 h 97"/>
                  <a:gd name="T48" fmla="*/ 100 w 130"/>
                  <a:gd name="T49" fmla="*/ 90 h 97"/>
                  <a:gd name="T50" fmla="*/ 102 w 130"/>
                  <a:gd name="T51" fmla="*/ 89 h 97"/>
                  <a:gd name="T52" fmla="*/ 103 w 130"/>
                  <a:gd name="T53" fmla="*/ 82 h 97"/>
                  <a:gd name="T54" fmla="*/ 103 w 130"/>
                  <a:gd name="T55" fmla="*/ 63 h 97"/>
                  <a:gd name="T56" fmla="*/ 103 w 130"/>
                  <a:gd name="T57" fmla="*/ 14 h 97"/>
                  <a:gd name="T58" fmla="*/ 79 w 130"/>
                  <a:gd name="T59" fmla="*/ 62 h 97"/>
                  <a:gd name="T60" fmla="*/ 70 w 130"/>
                  <a:gd name="T61" fmla="*/ 81 h 97"/>
                  <a:gd name="T62" fmla="*/ 63 w 130"/>
                  <a:gd name="T63" fmla="*/ 97 h 97"/>
                  <a:gd name="T64" fmla="*/ 60 w 130"/>
                  <a:gd name="T65" fmla="*/ 97 h 97"/>
                  <a:gd name="T66" fmla="*/ 59 w 130"/>
                  <a:gd name="T67" fmla="*/ 93 h 97"/>
                  <a:gd name="T68" fmla="*/ 54 w 130"/>
                  <a:gd name="T69" fmla="*/ 83 h 97"/>
                  <a:gd name="T70" fmla="*/ 20 w 130"/>
                  <a:gd name="T71" fmla="*/ 16 h 97"/>
                  <a:gd name="T72" fmla="*/ 20 w 130"/>
                  <a:gd name="T73" fmla="*/ 63 h 97"/>
                  <a:gd name="T74" fmla="*/ 20 w 130"/>
                  <a:gd name="T75" fmla="*/ 81 h 97"/>
                  <a:gd name="T76" fmla="*/ 22 w 130"/>
                  <a:gd name="T77" fmla="*/ 89 h 97"/>
                  <a:gd name="T78" fmla="*/ 24 w 130"/>
                  <a:gd name="T79" fmla="*/ 90 h 97"/>
                  <a:gd name="T80" fmla="*/ 34 w 130"/>
                  <a:gd name="T81" fmla="*/ 91 h 97"/>
                  <a:gd name="T82" fmla="*/ 34 w 130"/>
                  <a:gd name="T83" fmla="*/ 95 h 97"/>
                  <a:gd name="T84" fmla="*/ 17 w 130"/>
                  <a:gd name="T85" fmla="*/ 95 h 97"/>
                  <a:gd name="T86" fmla="*/ 0 w 130"/>
                  <a:gd name="T87" fmla="*/ 95 h 97"/>
                  <a:gd name="T88" fmla="*/ 0 w 130"/>
                  <a:gd name="T89" fmla="*/ 91 h 97"/>
                  <a:gd name="T90" fmla="*/ 10 w 130"/>
                  <a:gd name="T91" fmla="*/ 90 h 97"/>
                  <a:gd name="T92" fmla="*/ 12 w 130"/>
                  <a:gd name="T93" fmla="*/ 89 h 97"/>
                  <a:gd name="T94" fmla="*/ 13 w 130"/>
                  <a:gd name="T95" fmla="*/ 82 h 97"/>
                  <a:gd name="T96" fmla="*/ 14 w 130"/>
                  <a:gd name="T97" fmla="*/ 63 h 97"/>
                  <a:gd name="T98" fmla="*/ 14 w 130"/>
                  <a:gd name="T99" fmla="*/ 32 h 97"/>
                  <a:gd name="T100" fmla="*/ 13 w 130"/>
                  <a:gd name="T101" fmla="*/ 14 h 97"/>
                  <a:gd name="T102" fmla="*/ 12 w 130"/>
                  <a:gd name="T103" fmla="*/ 7 h 97"/>
                  <a:gd name="T104" fmla="*/ 10 w 130"/>
                  <a:gd name="T105" fmla="*/ 5 h 97"/>
                  <a:gd name="T106" fmla="*/ 0 w 130"/>
                  <a:gd name="T107" fmla="*/ 4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30" h="97">
                    <a:moveTo>
                      <a:pt x="0" y="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9" y="0"/>
                      <a:pt x="14" y="0"/>
                    </a:cubicBezTo>
                    <a:cubicBezTo>
                      <a:pt x="18" y="0"/>
                      <a:pt x="23" y="0"/>
                      <a:pt x="27" y="0"/>
                    </a:cubicBezTo>
                    <a:cubicBezTo>
                      <a:pt x="31" y="9"/>
                      <a:pt x="35" y="17"/>
                      <a:pt x="38" y="24"/>
                    </a:cubicBezTo>
                    <a:cubicBezTo>
                      <a:pt x="65" y="76"/>
                      <a:pt x="65" y="76"/>
                      <a:pt x="65" y="76"/>
                    </a:cubicBezTo>
                    <a:cubicBezTo>
                      <a:pt x="89" y="28"/>
                      <a:pt x="89" y="28"/>
                      <a:pt x="89" y="28"/>
                    </a:cubicBezTo>
                    <a:cubicBezTo>
                      <a:pt x="96" y="15"/>
                      <a:pt x="100" y="5"/>
                      <a:pt x="102" y="0"/>
                    </a:cubicBezTo>
                    <a:cubicBezTo>
                      <a:pt x="107" y="0"/>
                      <a:pt x="112" y="0"/>
                      <a:pt x="115" y="0"/>
                    </a:cubicBezTo>
                    <a:cubicBezTo>
                      <a:pt x="118" y="0"/>
                      <a:pt x="123" y="0"/>
                      <a:pt x="130" y="0"/>
                    </a:cubicBezTo>
                    <a:cubicBezTo>
                      <a:pt x="130" y="4"/>
                      <a:pt x="130" y="4"/>
                      <a:pt x="130" y="4"/>
                    </a:cubicBezTo>
                    <a:cubicBezTo>
                      <a:pt x="125" y="4"/>
                      <a:pt x="121" y="5"/>
                      <a:pt x="120" y="5"/>
                    </a:cubicBezTo>
                    <a:cubicBezTo>
                      <a:pt x="119" y="5"/>
                      <a:pt x="118" y="6"/>
                      <a:pt x="118" y="7"/>
                    </a:cubicBezTo>
                    <a:cubicBezTo>
                      <a:pt x="117" y="8"/>
                      <a:pt x="117" y="10"/>
                      <a:pt x="117" y="13"/>
                    </a:cubicBezTo>
                    <a:cubicBezTo>
                      <a:pt x="116" y="14"/>
                      <a:pt x="116" y="20"/>
                      <a:pt x="116" y="32"/>
                    </a:cubicBezTo>
                    <a:cubicBezTo>
                      <a:pt x="116" y="63"/>
                      <a:pt x="116" y="63"/>
                      <a:pt x="116" y="63"/>
                    </a:cubicBezTo>
                    <a:cubicBezTo>
                      <a:pt x="116" y="69"/>
                      <a:pt x="116" y="75"/>
                      <a:pt x="117" y="81"/>
                    </a:cubicBezTo>
                    <a:cubicBezTo>
                      <a:pt x="117" y="85"/>
                      <a:pt x="117" y="88"/>
                      <a:pt x="118" y="89"/>
                    </a:cubicBezTo>
                    <a:cubicBezTo>
                      <a:pt x="118" y="89"/>
                      <a:pt x="119" y="90"/>
                      <a:pt x="120" y="90"/>
                    </a:cubicBezTo>
                    <a:cubicBezTo>
                      <a:pt x="121" y="91"/>
                      <a:pt x="125" y="91"/>
                      <a:pt x="130" y="91"/>
                    </a:cubicBezTo>
                    <a:cubicBezTo>
                      <a:pt x="130" y="95"/>
                      <a:pt x="130" y="95"/>
                      <a:pt x="130" y="95"/>
                    </a:cubicBezTo>
                    <a:cubicBezTo>
                      <a:pt x="121" y="95"/>
                      <a:pt x="114" y="95"/>
                      <a:pt x="110" y="95"/>
                    </a:cubicBezTo>
                    <a:cubicBezTo>
                      <a:pt x="107" y="95"/>
                      <a:pt x="100" y="95"/>
                      <a:pt x="89" y="95"/>
                    </a:cubicBezTo>
                    <a:cubicBezTo>
                      <a:pt x="89" y="91"/>
                      <a:pt x="89" y="91"/>
                      <a:pt x="89" y="91"/>
                    </a:cubicBezTo>
                    <a:cubicBezTo>
                      <a:pt x="95" y="91"/>
                      <a:pt x="98" y="91"/>
                      <a:pt x="100" y="90"/>
                    </a:cubicBezTo>
                    <a:cubicBezTo>
                      <a:pt x="101" y="90"/>
                      <a:pt x="102" y="89"/>
                      <a:pt x="102" y="89"/>
                    </a:cubicBezTo>
                    <a:cubicBezTo>
                      <a:pt x="103" y="88"/>
                      <a:pt x="103" y="86"/>
                      <a:pt x="103" y="82"/>
                    </a:cubicBezTo>
                    <a:cubicBezTo>
                      <a:pt x="103" y="81"/>
                      <a:pt x="103" y="75"/>
                      <a:pt x="103" y="63"/>
                    </a:cubicBezTo>
                    <a:cubicBezTo>
                      <a:pt x="103" y="14"/>
                      <a:pt x="103" y="14"/>
                      <a:pt x="103" y="14"/>
                    </a:cubicBezTo>
                    <a:cubicBezTo>
                      <a:pt x="79" y="62"/>
                      <a:pt x="79" y="62"/>
                      <a:pt x="79" y="62"/>
                    </a:cubicBezTo>
                    <a:cubicBezTo>
                      <a:pt x="75" y="70"/>
                      <a:pt x="72" y="76"/>
                      <a:pt x="70" y="81"/>
                    </a:cubicBezTo>
                    <a:cubicBezTo>
                      <a:pt x="69" y="84"/>
                      <a:pt x="66" y="89"/>
                      <a:pt x="63" y="97"/>
                    </a:cubicBezTo>
                    <a:cubicBezTo>
                      <a:pt x="60" y="97"/>
                      <a:pt x="60" y="97"/>
                      <a:pt x="60" y="97"/>
                    </a:cubicBezTo>
                    <a:cubicBezTo>
                      <a:pt x="60" y="95"/>
                      <a:pt x="59" y="94"/>
                      <a:pt x="59" y="93"/>
                    </a:cubicBezTo>
                    <a:cubicBezTo>
                      <a:pt x="54" y="83"/>
                      <a:pt x="54" y="83"/>
                      <a:pt x="54" y="83"/>
                    </a:cubicBezTo>
                    <a:cubicBezTo>
                      <a:pt x="20" y="16"/>
                      <a:pt x="20" y="16"/>
                      <a:pt x="20" y="16"/>
                    </a:cubicBezTo>
                    <a:cubicBezTo>
                      <a:pt x="20" y="63"/>
                      <a:pt x="20" y="63"/>
                      <a:pt x="20" y="63"/>
                    </a:cubicBezTo>
                    <a:cubicBezTo>
                      <a:pt x="20" y="69"/>
                      <a:pt x="20" y="75"/>
                      <a:pt x="20" y="81"/>
                    </a:cubicBezTo>
                    <a:cubicBezTo>
                      <a:pt x="21" y="85"/>
                      <a:pt x="21" y="88"/>
                      <a:pt x="22" y="89"/>
                    </a:cubicBezTo>
                    <a:cubicBezTo>
                      <a:pt x="22" y="89"/>
                      <a:pt x="23" y="90"/>
                      <a:pt x="24" y="90"/>
                    </a:cubicBezTo>
                    <a:cubicBezTo>
                      <a:pt x="25" y="91"/>
                      <a:pt x="29" y="91"/>
                      <a:pt x="34" y="91"/>
                    </a:cubicBezTo>
                    <a:cubicBezTo>
                      <a:pt x="34" y="95"/>
                      <a:pt x="34" y="95"/>
                      <a:pt x="34" y="95"/>
                    </a:cubicBezTo>
                    <a:cubicBezTo>
                      <a:pt x="17" y="95"/>
                      <a:pt x="17" y="95"/>
                      <a:pt x="17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5" y="91"/>
                      <a:pt x="8" y="91"/>
                      <a:pt x="10" y="90"/>
                    </a:cubicBezTo>
                    <a:cubicBezTo>
                      <a:pt x="11" y="90"/>
                      <a:pt x="12" y="89"/>
                      <a:pt x="12" y="89"/>
                    </a:cubicBezTo>
                    <a:cubicBezTo>
                      <a:pt x="13" y="88"/>
                      <a:pt x="13" y="86"/>
                      <a:pt x="13" y="82"/>
                    </a:cubicBezTo>
                    <a:cubicBezTo>
                      <a:pt x="13" y="81"/>
                      <a:pt x="13" y="75"/>
                      <a:pt x="14" y="63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26"/>
                      <a:pt x="13" y="20"/>
                      <a:pt x="13" y="14"/>
                    </a:cubicBezTo>
                    <a:cubicBezTo>
                      <a:pt x="13" y="10"/>
                      <a:pt x="13" y="8"/>
                      <a:pt x="12" y="7"/>
                    </a:cubicBezTo>
                    <a:cubicBezTo>
                      <a:pt x="12" y="6"/>
                      <a:pt x="11" y="5"/>
                      <a:pt x="10" y="5"/>
                    </a:cubicBezTo>
                    <a:cubicBezTo>
                      <a:pt x="8" y="5"/>
                      <a:pt x="5" y="4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" name="Freeform 17"/>
              <p:cNvSpPr>
                <a:spLocks noChangeAspect="1" noEditPoints="1"/>
              </p:cNvSpPr>
              <p:nvPr userDrawn="1"/>
            </p:nvSpPr>
            <p:spPr bwMode="auto">
              <a:xfrm>
                <a:off x="265113" y="6299200"/>
                <a:ext cx="87313" cy="79375"/>
              </a:xfrm>
              <a:custGeom>
                <a:avLst/>
                <a:gdLst>
                  <a:gd name="T0" fmla="*/ 15 w 107"/>
                  <a:gd name="T1" fmla="*/ 96 h 96"/>
                  <a:gd name="T2" fmla="*/ 33 w 107"/>
                  <a:gd name="T3" fmla="*/ 96 h 96"/>
                  <a:gd name="T4" fmla="*/ 33 w 107"/>
                  <a:gd name="T5" fmla="*/ 92 h 96"/>
                  <a:gd name="T6" fmla="*/ 24 w 107"/>
                  <a:gd name="T7" fmla="*/ 92 h 96"/>
                  <a:gd name="T8" fmla="*/ 21 w 107"/>
                  <a:gd name="T9" fmla="*/ 90 h 96"/>
                  <a:gd name="T10" fmla="*/ 21 w 107"/>
                  <a:gd name="T11" fmla="*/ 89 h 96"/>
                  <a:gd name="T12" fmla="*/ 23 w 107"/>
                  <a:gd name="T13" fmla="*/ 82 h 96"/>
                  <a:gd name="T14" fmla="*/ 30 w 107"/>
                  <a:gd name="T15" fmla="*/ 65 h 96"/>
                  <a:gd name="T16" fmla="*/ 71 w 107"/>
                  <a:gd name="T17" fmla="*/ 65 h 96"/>
                  <a:gd name="T18" fmla="*/ 80 w 107"/>
                  <a:gd name="T19" fmla="*/ 85 h 96"/>
                  <a:gd name="T20" fmla="*/ 81 w 107"/>
                  <a:gd name="T21" fmla="*/ 89 h 96"/>
                  <a:gd name="T22" fmla="*/ 80 w 107"/>
                  <a:gd name="T23" fmla="*/ 91 h 96"/>
                  <a:gd name="T24" fmla="*/ 78 w 107"/>
                  <a:gd name="T25" fmla="*/ 92 h 96"/>
                  <a:gd name="T26" fmla="*/ 68 w 107"/>
                  <a:gd name="T27" fmla="*/ 92 h 96"/>
                  <a:gd name="T28" fmla="*/ 68 w 107"/>
                  <a:gd name="T29" fmla="*/ 96 h 96"/>
                  <a:gd name="T30" fmla="*/ 91 w 107"/>
                  <a:gd name="T31" fmla="*/ 96 h 96"/>
                  <a:gd name="T32" fmla="*/ 107 w 107"/>
                  <a:gd name="T33" fmla="*/ 96 h 96"/>
                  <a:gd name="T34" fmla="*/ 107 w 107"/>
                  <a:gd name="T35" fmla="*/ 92 h 96"/>
                  <a:gd name="T36" fmla="*/ 99 w 107"/>
                  <a:gd name="T37" fmla="*/ 91 h 96"/>
                  <a:gd name="T38" fmla="*/ 96 w 107"/>
                  <a:gd name="T39" fmla="*/ 88 h 96"/>
                  <a:gd name="T40" fmla="*/ 87 w 107"/>
                  <a:gd name="T41" fmla="*/ 68 h 96"/>
                  <a:gd name="T42" fmla="*/ 56 w 107"/>
                  <a:gd name="T43" fmla="*/ 0 h 96"/>
                  <a:gd name="T44" fmla="*/ 52 w 107"/>
                  <a:gd name="T45" fmla="*/ 0 h 96"/>
                  <a:gd name="T46" fmla="*/ 40 w 107"/>
                  <a:gd name="T47" fmla="*/ 28 h 96"/>
                  <a:gd name="T48" fmla="*/ 22 w 107"/>
                  <a:gd name="T49" fmla="*/ 66 h 96"/>
                  <a:gd name="T50" fmla="*/ 13 w 107"/>
                  <a:gd name="T51" fmla="*/ 85 h 96"/>
                  <a:gd name="T52" fmla="*/ 9 w 107"/>
                  <a:gd name="T53" fmla="*/ 90 h 96"/>
                  <a:gd name="T54" fmla="*/ 7 w 107"/>
                  <a:gd name="T55" fmla="*/ 92 h 96"/>
                  <a:gd name="T56" fmla="*/ 0 w 107"/>
                  <a:gd name="T57" fmla="*/ 92 h 96"/>
                  <a:gd name="T58" fmla="*/ 0 w 107"/>
                  <a:gd name="T59" fmla="*/ 96 h 96"/>
                  <a:gd name="T60" fmla="*/ 15 w 107"/>
                  <a:gd name="T61" fmla="*/ 96 h 96"/>
                  <a:gd name="T62" fmla="*/ 51 w 107"/>
                  <a:gd name="T63" fmla="*/ 18 h 96"/>
                  <a:gd name="T64" fmla="*/ 68 w 107"/>
                  <a:gd name="T65" fmla="*/ 59 h 96"/>
                  <a:gd name="T66" fmla="*/ 33 w 107"/>
                  <a:gd name="T67" fmla="*/ 59 h 96"/>
                  <a:gd name="T68" fmla="*/ 51 w 107"/>
                  <a:gd name="T69" fmla="*/ 18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7" h="96">
                    <a:moveTo>
                      <a:pt x="15" y="96"/>
                    </a:moveTo>
                    <a:cubicBezTo>
                      <a:pt x="19" y="96"/>
                      <a:pt x="25" y="96"/>
                      <a:pt x="33" y="96"/>
                    </a:cubicBezTo>
                    <a:cubicBezTo>
                      <a:pt x="33" y="92"/>
                      <a:pt x="33" y="92"/>
                      <a:pt x="33" y="92"/>
                    </a:cubicBezTo>
                    <a:cubicBezTo>
                      <a:pt x="28" y="92"/>
                      <a:pt x="25" y="92"/>
                      <a:pt x="24" y="92"/>
                    </a:cubicBezTo>
                    <a:cubicBezTo>
                      <a:pt x="22" y="91"/>
                      <a:pt x="22" y="91"/>
                      <a:pt x="21" y="90"/>
                    </a:cubicBezTo>
                    <a:cubicBezTo>
                      <a:pt x="21" y="90"/>
                      <a:pt x="21" y="89"/>
                      <a:pt x="21" y="89"/>
                    </a:cubicBezTo>
                    <a:cubicBezTo>
                      <a:pt x="21" y="87"/>
                      <a:pt x="21" y="85"/>
                      <a:pt x="23" y="82"/>
                    </a:cubicBezTo>
                    <a:cubicBezTo>
                      <a:pt x="30" y="65"/>
                      <a:pt x="30" y="65"/>
                      <a:pt x="30" y="65"/>
                    </a:cubicBezTo>
                    <a:cubicBezTo>
                      <a:pt x="71" y="65"/>
                      <a:pt x="71" y="65"/>
                      <a:pt x="71" y="65"/>
                    </a:cubicBezTo>
                    <a:cubicBezTo>
                      <a:pt x="80" y="85"/>
                      <a:pt x="80" y="85"/>
                      <a:pt x="80" y="85"/>
                    </a:cubicBezTo>
                    <a:cubicBezTo>
                      <a:pt x="81" y="87"/>
                      <a:pt x="81" y="88"/>
                      <a:pt x="81" y="89"/>
                    </a:cubicBezTo>
                    <a:cubicBezTo>
                      <a:pt x="81" y="90"/>
                      <a:pt x="81" y="90"/>
                      <a:pt x="80" y="91"/>
                    </a:cubicBezTo>
                    <a:cubicBezTo>
                      <a:pt x="80" y="91"/>
                      <a:pt x="79" y="91"/>
                      <a:pt x="78" y="92"/>
                    </a:cubicBezTo>
                    <a:cubicBezTo>
                      <a:pt x="77" y="92"/>
                      <a:pt x="74" y="92"/>
                      <a:pt x="68" y="92"/>
                    </a:cubicBezTo>
                    <a:cubicBezTo>
                      <a:pt x="68" y="96"/>
                      <a:pt x="68" y="96"/>
                      <a:pt x="68" y="96"/>
                    </a:cubicBezTo>
                    <a:cubicBezTo>
                      <a:pt x="91" y="96"/>
                      <a:pt x="91" y="96"/>
                      <a:pt x="91" y="96"/>
                    </a:cubicBezTo>
                    <a:cubicBezTo>
                      <a:pt x="94" y="96"/>
                      <a:pt x="99" y="96"/>
                      <a:pt x="107" y="96"/>
                    </a:cubicBezTo>
                    <a:cubicBezTo>
                      <a:pt x="107" y="92"/>
                      <a:pt x="107" y="92"/>
                      <a:pt x="107" y="92"/>
                    </a:cubicBezTo>
                    <a:cubicBezTo>
                      <a:pt x="103" y="92"/>
                      <a:pt x="100" y="92"/>
                      <a:pt x="99" y="91"/>
                    </a:cubicBezTo>
                    <a:cubicBezTo>
                      <a:pt x="98" y="91"/>
                      <a:pt x="97" y="90"/>
                      <a:pt x="96" y="88"/>
                    </a:cubicBezTo>
                    <a:cubicBezTo>
                      <a:pt x="95" y="85"/>
                      <a:pt x="92" y="79"/>
                      <a:pt x="87" y="68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46" y="14"/>
                      <a:pt x="42" y="24"/>
                      <a:pt x="40" y="28"/>
                    </a:cubicBezTo>
                    <a:cubicBezTo>
                      <a:pt x="22" y="66"/>
                      <a:pt x="22" y="66"/>
                      <a:pt x="22" y="66"/>
                    </a:cubicBezTo>
                    <a:cubicBezTo>
                      <a:pt x="17" y="77"/>
                      <a:pt x="13" y="83"/>
                      <a:pt x="13" y="85"/>
                    </a:cubicBezTo>
                    <a:cubicBezTo>
                      <a:pt x="11" y="88"/>
                      <a:pt x="10" y="90"/>
                      <a:pt x="9" y="90"/>
                    </a:cubicBezTo>
                    <a:cubicBezTo>
                      <a:pt x="8" y="91"/>
                      <a:pt x="8" y="91"/>
                      <a:pt x="7" y="92"/>
                    </a:cubicBezTo>
                    <a:cubicBezTo>
                      <a:pt x="6" y="92"/>
                      <a:pt x="3" y="92"/>
                      <a:pt x="0" y="92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5" y="96"/>
                      <a:pt x="10" y="96"/>
                      <a:pt x="15" y="96"/>
                    </a:cubicBezTo>
                    <a:close/>
                    <a:moveTo>
                      <a:pt x="51" y="18"/>
                    </a:moveTo>
                    <a:cubicBezTo>
                      <a:pt x="68" y="59"/>
                      <a:pt x="68" y="59"/>
                      <a:pt x="68" y="59"/>
                    </a:cubicBezTo>
                    <a:cubicBezTo>
                      <a:pt x="33" y="59"/>
                      <a:pt x="33" y="59"/>
                      <a:pt x="33" y="59"/>
                    </a:cubicBezTo>
                    <a:lnTo>
                      <a:pt x="51" y="18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" name="Freeform 18"/>
              <p:cNvSpPr>
                <a:spLocks noChangeAspect="1"/>
              </p:cNvSpPr>
              <p:nvPr userDrawn="1"/>
            </p:nvSpPr>
            <p:spPr bwMode="auto">
              <a:xfrm>
                <a:off x="336550" y="6300788"/>
                <a:ext cx="77788" cy="69850"/>
              </a:xfrm>
              <a:custGeom>
                <a:avLst/>
                <a:gdLst>
                  <a:gd name="T0" fmla="*/ 77 w 105"/>
                  <a:gd name="T1" fmla="*/ 14 h 95"/>
                  <a:gd name="T2" fmla="*/ 82 w 105"/>
                  <a:gd name="T3" fmla="*/ 7 h 95"/>
                  <a:gd name="T4" fmla="*/ 80 w 105"/>
                  <a:gd name="T5" fmla="*/ 5 h 95"/>
                  <a:gd name="T6" fmla="*/ 70 w 105"/>
                  <a:gd name="T7" fmla="*/ 4 h 95"/>
                  <a:gd name="T8" fmla="*/ 70 w 105"/>
                  <a:gd name="T9" fmla="*/ 0 h 95"/>
                  <a:gd name="T10" fmla="*/ 89 w 105"/>
                  <a:gd name="T11" fmla="*/ 0 h 95"/>
                  <a:gd name="T12" fmla="*/ 105 w 105"/>
                  <a:gd name="T13" fmla="*/ 0 h 95"/>
                  <a:gd name="T14" fmla="*/ 105 w 105"/>
                  <a:gd name="T15" fmla="*/ 4 h 95"/>
                  <a:gd name="T16" fmla="*/ 96 w 105"/>
                  <a:gd name="T17" fmla="*/ 5 h 95"/>
                  <a:gd name="T18" fmla="*/ 92 w 105"/>
                  <a:gd name="T19" fmla="*/ 7 h 95"/>
                  <a:gd name="T20" fmla="*/ 87 w 105"/>
                  <a:gd name="T21" fmla="*/ 13 h 95"/>
                  <a:gd name="T22" fmla="*/ 66 w 105"/>
                  <a:gd name="T23" fmla="*/ 43 h 95"/>
                  <a:gd name="T24" fmla="*/ 59 w 105"/>
                  <a:gd name="T25" fmla="*/ 54 h 95"/>
                  <a:gd name="T26" fmla="*/ 59 w 105"/>
                  <a:gd name="T27" fmla="*/ 58 h 95"/>
                  <a:gd name="T28" fmla="*/ 59 w 105"/>
                  <a:gd name="T29" fmla="*/ 63 h 95"/>
                  <a:gd name="T30" fmla="*/ 59 w 105"/>
                  <a:gd name="T31" fmla="*/ 81 h 95"/>
                  <a:gd name="T32" fmla="*/ 60 w 105"/>
                  <a:gd name="T33" fmla="*/ 89 h 95"/>
                  <a:gd name="T34" fmla="*/ 63 w 105"/>
                  <a:gd name="T35" fmla="*/ 90 h 95"/>
                  <a:gd name="T36" fmla="*/ 73 w 105"/>
                  <a:gd name="T37" fmla="*/ 91 h 95"/>
                  <a:gd name="T38" fmla="*/ 73 w 105"/>
                  <a:gd name="T39" fmla="*/ 95 h 95"/>
                  <a:gd name="T40" fmla="*/ 53 w 105"/>
                  <a:gd name="T41" fmla="*/ 95 h 95"/>
                  <a:gd name="T42" fmla="*/ 32 w 105"/>
                  <a:gd name="T43" fmla="*/ 95 h 95"/>
                  <a:gd name="T44" fmla="*/ 32 w 105"/>
                  <a:gd name="T45" fmla="*/ 91 h 95"/>
                  <a:gd name="T46" fmla="*/ 42 w 105"/>
                  <a:gd name="T47" fmla="*/ 90 h 95"/>
                  <a:gd name="T48" fmla="*/ 44 w 105"/>
                  <a:gd name="T49" fmla="*/ 89 h 95"/>
                  <a:gd name="T50" fmla="*/ 45 w 105"/>
                  <a:gd name="T51" fmla="*/ 82 h 95"/>
                  <a:gd name="T52" fmla="*/ 46 w 105"/>
                  <a:gd name="T53" fmla="*/ 63 h 95"/>
                  <a:gd name="T54" fmla="*/ 46 w 105"/>
                  <a:gd name="T55" fmla="*/ 56 h 95"/>
                  <a:gd name="T56" fmla="*/ 43 w 105"/>
                  <a:gd name="T57" fmla="*/ 50 h 95"/>
                  <a:gd name="T58" fmla="*/ 35 w 105"/>
                  <a:gd name="T59" fmla="*/ 39 h 95"/>
                  <a:gd name="T60" fmla="*/ 17 w 105"/>
                  <a:gd name="T61" fmla="*/ 13 h 95"/>
                  <a:gd name="T62" fmla="*/ 13 w 105"/>
                  <a:gd name="T63" fmla="*/ 7 h 95"/>
                  <a:gd name="T64" fmla="*/ 9 w 105"/>
                  <a:gd name="T65" fmla="*/ 5 h 95"/>
                  <a:gd name="T66" fmla="*/ 0 w 105"/>
                  <a:gd name="T67" fmla="*/ 4 h 95"/>
                  <a:gd name="T68" fmla="*/ 0 w 105"/>
                  <a:gd name="T69" fmla="*/ 0 h 95"/>
                  <a:gd name="T70" fmla="*/ 17 w 105"/>
                  <a:gd name="T71" fmla="*/ 0 h 95"/>
                  <a:gd name="T72" fmla="*/ 43 w 105"/>
                  <a:gd name="T73" fmla="*/ 0 h 95"/>
                  <a:gd name="T74" fmla="*/ 43 w 105"/>
                  <a:gd name="T75" fmla="*/ 4 h 95"/>
                  <a:gd name="T76" fmla="*/ 32 w 105"/>
                  <a:gd name="T77" fmla="*/ 5 h 95"/>
                  <a:gd name="T78" fmla="*/ 30 w 105"/>
                  <a:gd name="T79" fmla="*/ 7 h 95"/>
                  <a:gd name="T80" fmla="*/ 34 w 105"/>
                  <a:gd name="T81" fmla="*/ 14 h 95"/>
                  <a:gd name="T82" fmla="*/ 55 w 105"/>
                  <a:gd name="T83" fmla="*/ 48 h 95"/>
                  <a:gd name="T84" fmla="*/ 77 w 105"/>
                  <a:gd name="T85" fmla="*/ 14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05" h="95">
                    <a:moveTo>
                      <a:pt x="77" y="14"/>
                    </a:moveTo>
                    <a:cubicBezTo>
                      <a:pt x="80" y="10"/>
                      <a:pt x="82" y="7"/>
                      <a:pt x="82" y="7"/>
                    </a:cubicBezTo>
                    <a:cubicBezTo>
                      <a:pt x="82" y="6"/>
                      <a:pt x="81" y="5"/>
                      <a:pt x="80" y="5"/>
                    </a:cubicBezTo>
                    <a:cubicBezTo>
                      <a:pt x="79" y="5"/>
                      <a:pt x="75" y="4"/>
                      <a:pt x="70" y="4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79" y="0"/>
                      <a:pt x="84" y="0"/>
                      <a:pt x="89" y="0"/>
                    </a:cubicBezTo>
                    <a:cubicBezTo>
                      <a:pt x="93" y="0"/>
                      <a:pt x="96" y="0"/>
                      <a:pt x="105" y="0"/>
                    </a:cubicBezTo>
                    <a:cubicBezTo>
                      <a:pt x="105" y="4"/>
                      <a:pt x="105" y="4"/>
                      <a:pt x="105" y="4"/>
                    </a:cubicBezTo>
                    <a:cubicBezTo>
                      <a:pt x="100" y="4"/>
                      <a:pt x="97" y="5"/>
                      <a:pt x="96" y="5"/>
                    </a:cubicBezTo>
                    <a:cubicBezTo>
                      <a:pt x="95" y="5"/>
                      <a:pt x="93" y="6"/>
                      <a:pt x="92" y="7"/>
                    </a:cubicBezTo>
                    <a:cubicBezTo>
                      <a:pt x="91" y="7"/>
                      <a:pt x="89" y="10"/>
                      <a:pt x="87" y="13"/>
                    </a:cubicBezTo>
                    <a:cubicBezTo>
                      <a:pt x="66" y="43"/>
                      <a:pt x="66" y="43"/>
                      <a:pt x="66" y="43"/>
                    </a:cubicBezTo>
                    <a:cubicBezTo>
                      <a:pt x="62" y="49"/>
                      <a:pt x="60" y="53"/>
                      <a:pt x="59" y="54"/>
                    </a:cubicBezTo>
                    <a:cubicBezTo>
                      <a:pt x="59" y="56"/>
                      <a:pt x="59" y="57"/>
                      <a:pt x="59" y="58"/>
                    </a:cubicBezTo>
                    <a:cubicBezTo>
                      <a:pt x="59" y="63"/>
                      <a:pt x="59" y="63"/>
                      <a:pt x="59" y="63"/>
                    </a:cubicBezTo>
                    <a:cubicBezTo>
                      <a:pt x="59" y="69"/>
                      <a:pt x="59" y="75"/>
                      <a:pt x="59" y="81"/>
                    </a:cubicBezTo>
                    <a:cubicBezTo>
                      <a:pt x="59" y="85"/>
                      <a:pt x="60" y="88"/>
                      <a:pt x="60" y="89"/>
                    </a:cubicBezTo>
                    <a:cubicBezTo>
                      <a:pt x="61" y="89"/>
                      <a:pt x="61" y="90"/>
                      <a:pt x="63" y="90"/>
                    </a:cubicBezTo>
                    <a:cubicBezTo>
                      <a:pt x="64" y="91"/>
                      <a:pt x="67" y="91"/>
                      <a:pt x="73" y="91"/>
                    </a:cubicBezTo>
                    <a:cubicBezTo>
                      <a:pt x="73" y="95"/>
                      <a:pt x="73" y="95"/>
                      <a:pt x="73" y="95"/>
                    </a:cubicBezTo>
                    <a:cubicBezTo>
                      <a:pt x="65" y="95"/>
                      <a:pt x="58" y="95"/>
                      <a:pt x="53" y="95"/>
                    </a:cubicBezTo>
                    <a:cubicBezTo>
                      <a:pt x="47" y="95"/>
                      <a:pt x="40" y="95"/>
                      <a:pt x="32" y="95"/>
                    </a:cubicBezTo>
                    <a:cubicBezTo>
                      <a:pt x="32" y="91"/>
                      <a:pt x="32" y="91"/>
                      <a:pt x="32" y="91"/>
                    </a:cubicBezTo>
                    <a:cubicBezTo>
                      <a:pt x="37" y="91"/>
                      <a:pt x="40" y="91"/>
                      <a:pt x="42" y="90"/>
                    </a:cubicBezTo>
                    <a:cubicBezTo>
                      <a:pt x="43" y="90"/>
                      <a:pt x="44" y="90"/>
                      <a:pt x="44" y="89"/>
                    </a:cubicBezTo>
                    <a:cubicBezTo>
                      <a:pt x="45" y="88"/>
                      <a:pt x="45" y="86"/>
                      <a:pt x="45" y="82"/>
                    </a:cubicBezTo>
                    <a:cubicBezTo>
                      <a:pt x="45" y="81"/>
                      <a:pt x="45" y="75"/>
                      <a:pt x="46" y="63"/>
                    </a:cubicBezTo>
                    <a:cubicBezTo>
                      <a:pt x="46" y="56"/>
                      <a:pt x="46" y="56"/>
                      <a:pt x="46" y="56"/>
                    </a:cubicBezTo>
                    <a:cubicBezTo>
                      <a:pt x="45" y="54"/>
                      <a:pt x="44" y="52"/>
                      <a:pt x="43" y="50"/>
                    </a:cubicBezTo>
                    <a:cubicBezTo>
                      <a:pt x="42" y="49"/>
                      <a:pt x="40" y="45"/>
                      <a:pt x="35" y="39"/>
                    </a:cubicBezTo>
                    <a:cubicBezTo>
                      <a:pt x="17" y="13"/>
                      <a:pt x="17" y="13"/>
                      <a:pt x="17" y="13"/>
                    </a:cubicBezTo>
                    <a:cubicBezTo>
                      <a:pt x="15" y="10"/>
                      <a:pt x="14" y="7"/>
                      <a:pt x="13" y="7"/>
                    </a:cubicBezTo>
                    <a:cubicBezTo>
                      <a:pt x="12" y="6"/>
                      <a:pt x="10" y="5"/>
                      <a:pt x="9" y="5"/>
                    </a:cubicBezTo>
                    <a:cubicBezTo>
                      <a:pt x="8" y="5"/>
                      <a:pt x="6" y="4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0"/>
                      <a:pt x="12" y="0"/>
                      <a:pt x="17" y="0"/>
                    </a:cubicBezTo>
                    <a:cubicBezTo>
                      <a:pt x="22" y="0"/>
                      <a:pt x="34" y="0"/>
                      <a:pt x="43" y="0"/>
                    </a:cubicBezTo>
                    <a:cubicBezTo>
                      <a:pt x="43" y="4"/>
                      <a:pt x="43" y="4"/>
                      <a:pt x="43" y="4"/>
                    </a:cubicBezTo>
                    <a:cubicBezTo>
                      <a:pt x="38" y="4"/>
                      <a:pt x="33" y="5"/>
                      <a:pt x="32" y="5"/>
                    </a:cubicBezTo>
                    <a:cubicBezTo>
                      <a:pt x="31" y="5"/>
                      <a:pt x="30" y="6"/>
                      <a:pt x="30" y="7"/>
                    </a:cubicBezTo>
                    <a:cubicBezTo>
                      <a:pt x="30" y="7"/>
                      <a:pt x="31" y="10"/>
                      <a:pt x="34" y="14"/>
                    </a:cubicBezTo>
                    <a:cubicBezTo>
                      <a:pt x="55" y="48"/>
                      <a:pt x="55" y="48"/>
                      <a:pt x="55" y="48"/>
                    </a:cubicBezTo>
                    <a:lnTo>
                      <a:pt x="77" y="14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" name="Freeform 19"/>
              <p:cNvSpPr>
                <a:spLocks noChangeAspect="1" noEditPoints="1"/>
              </p:cNvSpPr>
              <p:nvPr userDrawn="1"/>
            </p:nvSpPr>
            <p:spPr bwMode="auto">
              <a:xfrm>
                <a:off x="420688" y="6299200"/>
                <a:ext cx="85725" cy="80963"/>
              </a:xfrm>
              <a:custGeom>
                <a:avLst/>
                <a:gdLst>
                  <a:gd name="T0" fmla="*/ 19 w 106"/>
                  <a:gd name="T1" fmla="*/ 24 h 99"/>
                  <a:gd name="T2" fmla="*/ 31 w 106"/>
                  <a:gd name="T3" fmla="*/ 10 h 99"/>
                  <a:gd name="T4" fmla="*/ 51 w 106"/>
                  <a:gd name="T5" fmla="*/ 5 h 99"/>
                  <a:gd name="T6" fmla="*/ 66 w 106"/>
                  <a:gd name="T7" fmla="*/ 8 h 99"/>
                  <a:gd name="T8" fmla="*/ 76 w 106"/>
                  <a:gd name="T9" fmla="*/ 13 h 99"/>
                  <a:gd name="T10" fmla="*/ 84 w 106"/>
                  <a:gd name="T11" fmla="*/ 21 h 99"/>
                  <a:gd name="T12" fmla="*/ 88 w 106"/>
                  <a:gd name="T13" fmla="*/ 31 h 99"/>
                  <a:gd name="T14" fmla="*/ 91 w 106"/>
                  <a:gd name="T15" fmla="*/ 51 h 99"/>
                  <a:gd name="T16" fmla="*/ 87 w 106"/>
                  <a:gd name="T17" fmla="*/ 73 h 99"/>
                  <a:gd name="T18" fmla="*/ 75 w 106"/>
                  <a:gd name="T19" fmla="*/ 88 h 99"/>
                  <a:gd name="T20" fmla="*/ 55 w 106"/>
                  <a:gd name="T21" fmla="*/ 93 h 99"/>
                  <a:gd name="T22" fmla="*/ 40 w 106"/>
                  <a:gd name="T23" fmla="*/ 91 h 99"/>
                  <a:gd name="T24" fmla="*/ 28 w 106"/>
                  <a:gd name="T25" fmla="*/ 82 h 99"/>
                  <a:gd name="T26" fmla="*/ 19 w 106"/>
                  <a:gd name="T27" fmla="*/ 69 h 99"/>
                  <a:gd name="T28" fmla="*/ 16 w 106"/>
                  <a:gd name="T29" fmla="*/ 57 h 99"/>
                  <a:gd name="T30" fmla="*/ 14 w 106"/>
                  <a:gd name="T31" fmla="*/ 45 h 99"/>
                  <a:gd name="T32" fmla="*/ 19 w 106"/>
                  <a:gd name="T33" fmla="*/ 24 h 99"/>
                  <a:gd name="T34" fmla="*/ 3 w 106"/>
                  <a:gd name="T35" fmla="*/ 69 h 99"/>
                  <a:gd name="T36" fmla="*/ 13 w 106"/>
                  <a:gd name="T37" fmla="*/ 86 h 99"/>
                  <a:gd name="T38" fmla="*/ 29 w 106"/>
                  <a:gd name="T39" fmla="*/ 96 h 99"/>
                  <a:gd name="T40" fmla="*/ 50 w 106"/>
                  <a:gd name="T41" fmla="*/ 99 h 99"/>
                  <a:gd name="T42" fmla="*/ 90 w 106"/>
                  <a:gd name="T43" fmla="*/ 84 h 99"/>
                  <a:gd name="T44" fmla="*/ 106 w 106"/>
                  <a:gd name="T45" fmla="*/ 46 h 99"/>
                  <a:gd name="T46" fmla="*/ 105 w 106"/>
                  <a:gd name="T47" fmla="*/ 33 h 99"/>
                  <a:gd name="T48" fmla="*/ 101 w 106"/>
                  <a:gd name="T49" fmla="*/ 22 h 99"/>
                  <a:gd name="T50" fmla="*/ 91 w 106"/>
                  <a:gd name="T51" fmla="*/ 11 h 99"/>
                  <a:gd name="T52" fmla="*/ 75 w 106"/>
                  <a:gd name="T53" fmla="*/ 3 h 99"/>
                  <a:gd name="T54" fmla="*/ 54 w 106"/>
                  <a:gd name="T55" fmla="*/ 0 h 99"/>
                  <a:gd name="T56" fmla="*/ 32 w 106"/>
                  <a:gd name="T57" fmla="*/ 3 h 99"/>
                  <a:gd name="T58" fmla="*/ 14 w 106"/>
                  <a:gd name="T59" fmla="*/ 14 h 99"/>
                  <a:gd name="T60" fmla="*/ 3 w 106"/>
                  <a:gd name="T61" fmla="*/ 30 h 99"/>
                  <a:gd name="T62" fmla="*/ 0 w 106"/>
                  <a:gd name="T63" fmla="*/ 50 h 99"/>
                  <a:gd name="T64" fmla="*/ 3 w 106"/>
                  <a:gd name="T65" fmla="*/ 69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6" h="99">
                    <a:moveTo>
                      <a:pt x="19" y="24"/>
                    </a:moveTo>
                    <a:cubicBezTo>
                      <a:pt x="22" y="18"/>
                      <a:pt x="26" y="13"/>
                      <a:pt x="31" y="10"/>
                    </a:cubicBezTo>
                    <a:cubicBezTo>
                      <a:pt x="37" y="7"/>
                      <a:pt x="44" y="5"/>
                      <a:pt x="51" y="5"/>
                    </a:cubicBezTo>
                    <a:cubicBezTo>
                      <a:pt x="56" y="5"/>
                      <a:pt x="61" y="6"/>
                      <a:pt x="66" y="8"/>
                    </a:cubicBezTo>
                    <a:cubicBezTo>
                      <a:pt x="70" y="9"/>
                      <a:pt x="74" y="11"/>
                      <a:pt x="76" y="13"/>
                    </a:cubicBezTo>
                    <a:cubicBezTo>
                      <a:pt x="79" y="16"/>
                      <a:pt x="82" y="18"/>
                      <a:pt x="84" y="21"/>
                    </a:cubicBezTo>
                    <a:cubicBezTo>
                      <a:pt x="86" y="24"/>
                      <a:pt x="87" y="27"/>
                      <a:pt x="88" y="31"/>
                    </a:cubicBezTo>
                    <a:cubicBezTo>
                      <a:pt x="90" y="37"/>
                      <a:pt x="91" y="44"/>
                      <a:pt x="91" y="51"/>
                    </a:cubicBezTo>
                    <a:cubicBezTo>
                      <a:pt x="91" y="59"/>
                      <a:pt x="90" y="67"/>
                      <a:pt x="87" y="73"/>
                    </a:cubicBezTo>
                    <a:cubicBezTo>
                      <a:pt x="85" y="79"/>
                      <a:pt x="80" y="84"/>
                      <a:pt x="75" y="88"/>
                    </a:cubicBezTo>
                    <a:cubicBezTo>
                      <a:pt x="69" y="91"/>
                      <a:pt x="63" y="93"/>
                      <a:pt x="55" y="93"/>
                    </a:cubicBezTo>
                    <a:cubicBezTo>
                      <a:pt x="50" y="93"/>
                      <a:pt x="45" y="92"/>
                      <a:pt x="40" y="91"/>
                    </a:cubicBezTo>
                    <a:cubicBezTo>
                      <a:pt x="36" y="89"/>
                      <a:pt x="32" y="86"/>
                      <a:pt x="28" y="82"/>
                    </a:cubicBezTo>
                    <a:cubicBezTo>
                      <a:pt x="24" y="79"/>
                      <a:pt x="21" y="74"/>
                      <a:pt x="19" y="69"/>
                    </a:cubicBezTo>
                    <a:cubicBezTo>
                      <a:pt x="18" y="66"/>
                      <a:pt x="17" y="62"/>
                      <a:pt x="16" y="57"/>
                    </a:cubicBezTo>
                    <a:cubicBezTo>
                      <a:pt x="15" y="53"/>
                      <a:pt x="14" y="49"/>
                      <a:pt x="14" y="45"/>
                    </a:cubicBezTo>
                    <a:cubicBezTo>
                      <a:pt x="14" y="37"/>
                      <a:pt x="16" y="30"/>
                      <a:pt x="19" y="24"/>
                    </a:cubicBezTo>
                    <a:close/>
                    <a:moveTo>
                      <a:pt x="3" y="69"/>
                    </a:moveTo>
                    <a:cubicBezTo>
                      <a:pt x="5" y="76"/>
                      <a:pt x="9" y="81"/>
                      <a:pt x="13" y="86"/>
                    </a:cubicBezTo>
                    <a:cubicBezTo>
                      <a:pt x="18" y="90"/>
                      <a:pt x="23" y="94"/>
                      <a:pt x="29" y="96"/>
                    </a:cubicBezTo>
                    <a:cubicBezTo>
                      <a:pt x="36" y="98"/>
                      <a:pt x="43" y="99"/>
                      <a:pt x="50" y="99"/>
                    </a:cubicBezTo>
                    <a:cubicBezTo>
                      <a:pt x="66" y="99"/>
                      <a:pt x="80" y="94"/>
                      <a:pt x="90" y="84"/>
                    </a:cubicBezTo>
                    <a:cubicBezTo>
                      <a:pt x="101" y="74"/>
                      <a:pt x="106" y="62"/>
                      <a:pt x="106" y="46"/>
                    </a:cubicBezTo>
                    <a:cubicBezTo>
                      <a:pt x="106" y="42"/>
                      <a:pt x="106" y="37"/>
                      <a:pt x="105" y="33"/>
                    </a:cubicBezTo>
                    <a:cubicBezTo>
                      <a:pt x="104" y="29"/>
                      <a:pt x="102" y="25"/>
                      <a:pt x="101" y="22"/>
                    </a:cubicBezTo>
                    <a:cubicBezTo>
                      <a:pt x="98" y="18"/>
                      <a:pt x="95" y="15"/>
                      <a:pt x="91" y="11"/>
                    </a:cubicBezTo>
                    <a:cubicBezTo>
                      <a:pt x="87" y="8"/>
                      <a:pt x="82" y="5"/>
                      <a:pt x="75" y="3"/>
                    </a:cubicBezTo>
                    <a:cubicBezTo>
                      <a:pt x="69" y="1"/>
                      <a:pt x="62" y="0"/>
                      <a:pt x="54" y="0"/>
                    </a:cubicBezTo>
                    <a:cubicBezTo>
                      <a:pt x="46" y="0"/>
                      <a:pt x="38" y="1"/>
                      <a:pt x="32" y="3"/>
                    </a:cubicBezTo>
                    <a:cubicBezTo>
                      <a:pt x="25" y="6"/>
                      <a:pt x="19" y="9"/>
                      <a:pt x="14" y="14"/>
                    </a:cubicBezTo>
                    <a:cubicBezTo>
                      <a:pt x="9" y="19"/>
                      <a:pt x="5" y="24"/>
                      <a:pt x="3" y="30"/>
                    </a:cubicBezTo>
                    <a:cubicBezTo>
                      <a:pt x="1" y="36"/>
                      <a:pt x="0" y="43"/>
                      <a:pt x="0" y="50"/>
                    </a:cubicBezTo>
                    <a:cubicBezTo>
                      <a:pt x="0" y="56"/>
                      <a:pt x="1" y="63"/>
                      <a:pt x="3" y="69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17252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"/>
            <a:ext cx="2551176" cy="102870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342901"/>
            <a:ext cx="4654549" cy="428625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028700"/>
            <a:ext cx="2551176" cy="3600450"/>
          </a:xfrm>
        </p:spPr>
        <p:txBody>
          <a:bodyPr/>
          <a:lstStyle>
            <a:lvl1pPr marL="0" indent="0">
              <a:buNone/>
              <a:defRPr sz="1400"/>
            </a:lvl1pPr>
            <a:lvl2pPr marL="342991" indent="0">
              <a:buNone/>
              <a:defRPr sz="900"/>
            </a:lvl2pPr>
            <a:lvl3pPr marL="685983" indent="0">
              <a:buNone/>
              <a:defRPr sz="800"/>
            </a:lvl3pPr>
            <a:lvl4pPr marL="1028974" indent="0">
              <a:buNone/>
              <a:defRPr sz="700"/>
            </a:lvl4pPr>
            <a:lvl5pPr marL="1371966" indent="0">
              <a:buNone/>
              <a:defRPr sz="700"/>
            </a:lvl5pPr>
            <a:lvl6pPr marL="1714957" indent="0">
              <a:buNone/>
              <a:defRPr sz="700"/>
            </a:lvl6pPr>
            <a:lvl7pPr marL="2057949" indent="0">
              <a:buNone/>
              <a:defRPr sz="700"/>
            </a:lvl7pPr>
            <a:lvl8pPr marL="2400940" indent="0">
              <a:buNone/>
              <a:defRPr sz="700"/>
            </a:lvl8pPr>
            <a:lvl9pPr marL="2743932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5/30/19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42A1-13E6-472B-8AA4-7AB52122D4B4}" type="slidenum">
              <a:rPr lang="en-US" smtClean="0"/>
              <a:t>‹#›</a:t>
            </a:fld>
            <a:endParaRPr lang="en-US"/>
          </a:p>
        </p:txBody>
      </p:sp>
      <p:grpSp>
        <p:nvGrpSpPr>
          <p:cNvPr id="34" name="Group 33"/>
          <p:cNvGrpSpPr>
            <a:grpSpLocks noChangeAspect="1"/>
          </p:cNvGrpSpPr>
          <p:nvPr/>
        </p:nvGrpSpPr>
        <p:grpSpPr>
          <a:xfrm>
            <a:off x="121439" y="4714874"/>
            <a:ext cx="315516" cy="344091"/>
            <a:chOff x="120650" y="6299200"/>
            <a:chExt cx="420688" cy="458788"/>
          </a:xfrm>
          <a:solidFill>
            <a:srgbClr val="FFFFFF"/>
          </a:solidFill>
        </p:grpSpPr>
        <p:sp>
          <p:nvSpPr>
            <p:cNvPr id="35" name="Freeform 9"/>
            <p:cNvSpPr>
              <a:spLocks noChangeAspect="1" noEditPoints="1"/>
            </p:cNvSpPr>
            <p:nvPr userDrawn="1"/>
          </p:nvSpPr>
          <p:spPr bwMode="auto">
            <a:xfrm>
              <a:off x="184150" y="6523038"/>
              <a:ext cx="293688" cy="234950"/>
            </a:xfrm>
            <a:custGeom>
              <a:avLst/>
              <a:gdLst>
                <a:gd name="T0" fmla="*/ 283 w 359"/>
                <a:gd name="T1" fmla="*/ 0 h 287"/>
                <a:gd name="T2" fmla="*/ 207 w 359"/>
                <a:gd name="T3" fmla="*/ 0 h 287"/>
                <a:gd name="T4" fmla="*/ 207 w 359"/>
                <a:gd name="T5" fmla="*/ 86 h 287"/>
                <a:gd name="T6" fmla="*/ 244 w 359"/>
                <a:gd name="T7" fmla="*/ 171 h 287"/>
                <a:gd name="T8" fmla="*/ 244 w 359"/>
                <a:gd name="T9" fmla="*/ 159 h 287"/>
                <a:gd name="T10" fmla="*/ 224 w 359"/>
                <a:gd name="T11" fmla="*/ 96 h 287"/>
                <a:gd name="T12" fmla="*/ 224 w 359"/>
                <a:gd name="T13" fmla="*/ 74 h 287"/>
                <a:gd name="T14" fmla="*/ 253 w 359"/>
                <a:gd name="T15" fmla="*/ 74 h 287"/>
                <a:gd name="T16" fmla="*/ 253 w 359"/>
                <a:gd name="T17" fmla="*/ 171 h 287"/>
                <a:gd name="T18" fmla="*/ 180 w 359"/>
                <a:gd name="T19" fmla="*/ 280 h 287"/>
                <a:gd name="T20" fmla="*/ 106 w 359"/>
                <a:gd name="T21" fmla="*/ 177 h 287"/>
                <a:gd name="T22" fmla="*/ 151 w 359"/>
                <a:gd name="T23" fmla="*/ 86 h 287"/>
                <a:gd name="T24" fmla="*/ 151 w 359"/>
                <a:gd name="T25" fmla="*/ 74 h 287"/>
                <a:gd name="T26" fmla="*/ 180 w 359"/>
                <a:gd name="T27" fmla="*/ 74 h 287"/>
                <a:gd name="T28" fmla="*/ 198 w 359"/>
                <a:gd name="T29" fmla="*/ 74 h 287"/>
                <a:gd name="T30" fmla="*/ 198 w 359"/>
                <a:gd name="T31" fmla="*/ 56 h 287"/>
                <a:gd name="T32" fmla="*/ 180 w 359"/>
                <a:gd name="T33" fmla="*/ 56 h 287"/>
                <a:gd name="T34" fmla="*/ 151 w 359"/>
                <a:gd name="T35" fmla="*/ 56 h 287"/>
                <a:gd name="T36" fmla="*/ 151 w 359"/>
                <a:gd name="T37" fmla="*/ 56 h 287"/>
                <a:gd name="T38" fmla="*/ 134 w 359"/>
                <a:gd name="T39" fmla="*/ 56 h 287"/>
                <a:gd name="T40" fmla="*/ 134 w 359"/>
                <a:gd name="T41" fmla="*/ 56 h 287"/>
                <a:gd name="T42" fmla="*/ 89 w 359"/>
                <a:gd name="T43" fmla="*/ 56 h 287"/>
                <a:gd name="T44" fmla="*/ 89 w 359"/>
                <a:gd name="T45" fmla="*/ 159 h 287"/>
                <a:gd name="T46" fmla="*/ 89 w 359"/>
                <a:gd name="T47" fmla="*/ 169 h 287"/>
                <a:gd name="T48" fmla="*/ 89 w 359"/>
                <a:gd name="T49" fmla="*/ 169 h 287"/>
                <a:gd name="T50" fmla="*/ 106 w 359"/>
                <a:gd name="T51" fmla="*/ 155 h 287"/>
                <a:gd name="T52" fmla="*/ 106 w 359"/>
                <a:gd name="T53" fmla="*/ 155 h 287"/>
                <a:gd name="T54" fmla="*/ 106 w 359"/>
                <a:gd name="T55" fmla="*/ 74 h 287"/>
                <a:gd name="T56" fmla="*/ 134 w 359"/>
                <a:gd name="T57" fmla="*/ 74 h 287"/>
                <a:gd name="T58" fmla="*/ 134 w 359"/>
                <a:gd name="T59" fmla="*/ 74 h 287"/>
                <a:gd name="T60" fmla="*/ 134 w 359"/>
                <a:gd name="T61" fmla="*/ 96 h 287"/>
                <a:gd name="T62" fmla="*/ 75 w 359"/>
                <a:gd name="T63" fmla="*/ 186 h 287"/>
                <a:gd name="T64" fmla="*/ 17 w 359"/>
                <a:gd name="T65" fmla="*/ 96 h 287"/>
                <a:gd name="T66" fmla="*/ 17 w 359"/>
                <a:gd name="T67" fmla="*/ 18 h 287"/>
                <a:gd name="T68" fmla="*/ 75 w 359"/>
                <a:gd name="T69" fmla="*/ 18 h 287"/>
                <a:gd name="T70" fmla="*/ 134 w 359"/>
                <a:gd name="T71" fmla="*/ 18 h 287"/>
                <a:gd name="T72" fmla="*/ 134 w 359"/>
                <a:gd name="T73" fmla="*/ 48 h 287"/>
                <a:gd name="T74" fmla="*/ 151 w 359"/>
                <a:gd name="T75" fmla="*/ 48 h 287"/>
                <a:gd name="T76" fmla="*/ 151 w 359"/>
                <a:gd name="T77" fmla="*/ 0 h 287"/>
                <a:gd name="T78" fmla="*/ 75 w 359"/>
                <a:gd name="T79" fmla="*/ 0 h 287"/>
                <a:gd name="T80" fmla="*/ 0 w 359"/>
                <a:gd name="T81" fmla="*/ 0 h 287"/>
                <a:gd name="T82" fmla="*/ 0 w 359"/>
                <a:gd name="T83" fmla="*/ 86 h 287"/>
                <a:gd name="T84" fmla="*/ 75 w 359"/>
                <a:gd name="T85" fmla="*/ 192 h 287"/>
                <a:gd name="T86" fmla="*/ 91 w 359"/>
                <a:gd name="T87" fmla="*/ 186 h 287"/>
                <a:gd name="T88" fmla="*/ 180 w 359"/>
                <a:gd name="T89" fmla="*/ 287 h 287"/>
                <a:gd name="T90" fmla="*/ 269 w 359"/>
                <a:gd name="T91" fmla="*/ 186 h 287"/>
                <a:gd name="T92" fmla="*/ 283 w 359"/>
                <a:gd name="T93" fmla="*/ 192 h 287"/>
                <a:gd name="T94" fmla="*/ 359 w 359"/>
                <a:gd name="T95" fmla="*/ 86 h 287"/>
                <a:gd name="T96" fmla="*/ 359 w 359"/>
                <a:gd name="T97" fmla="*/ 0 h 287"/>
                <a:gd name="T98" fmla="*/ 283 w 359"/>
                <a:gd name="T99" fmla="*/ 0 h 287"/>
                <a:gd name="T100" fmla="*/ 341 w 359"/>
                <a:gd name="T101" fmla="*/ 96 h 287"/>
                <a:gd name="T102" fmla="*/ 283 w 359"/>
                <a:gd name="T103" fmla="*/ 186 h 287"/>
                <a:gd name="T104" fmla="*/ 270 w 359"/>
                <a:gd name="T105" fmla="*/ 179 h 287"/>
                <a:gd name="T106" fmla="*/ 271 w 359"/>
                <a:gd name="T107" fmla="*/ 159 h 287"/>
                <a:gd name="T108" fmla="*/ 271 w 359"/>
                <a:gd name="T109" fmla="*/ 56 h 287"/>
                <a:gd name="T110" fmla="*/ 224 w 359"/>
                <a:gd name="T111" fmla="*/ 56 h 287"/>
                <a:gd name="T112" fmla="*/ 224 w 359"/>
                <a:gd name="T113" fmla="*/ 18 h 287"/>
                <a:gd name="T114" fmla="*/ 283 w 359"/>
                <a:gd name="T115" fmla="*/ 18 h 287"/>
                <a:gd name="T116" fmla="*/ 341 w 359"/>
                <a:gd name="T117" fmla="*/ 18 h 287"/>
                <a:gd name="T118" fmla="*/ 341 w 359"/>
                <a:gd name="T119" fmla="*/ 9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59" h="287">
                  <a:moveTo>
                    <a:pt x="283" y="0"/>
                  </a:moveTo>
                  <a:cubicBezTo>
                    <a:pt x="207" y="0"/>
                    <a:pt x="207" y="0"/>
                    <a:pt x="207" y="0"/>
                  </a:cubicBezTo>
                  <a:cubicBezTo>
                    <a:pt x="207" y="86"/>
                    <a:pt x="207" y="86"/>
                    <a:pt x="207" y="86"/>
                  </a:cubicBezTo>
                  <a:cubicBezTo>
                    <a:pt x="207" y="125"/>
                    <a:pt x="221" y="152"/>
                    <a:pt x="244" y="171"/>
                  </a:cubicBezTo>
                  <a:cubicBezTo>
                    <a:pt x="244" y="159"/>
                    <a:pt x="244" y="159"/>
                    <a:pt x="244" y="159"/>
                  </a:cubicBezTo>
                  <a:cubicBezTo>
                    <a:pt x="227" y="139"/>
                    <a:pt x="224" y="116"/>
                    <a:pt x="224" y="96"/>
                  </a:cubicBezTo>
                  <a:cubicBezTo>
                    <a:pt x="224" y="74"/>
                    <a:pt x="224" y="74"/>
                    <a:pt x="224" y="74"/>
                  </a:cubicBezTo>
                  <a:cubicBezTo>
                    <a:pt x="253" y="74"/>
                    <a:pt x="253" y="74"/>
                    <a:pt x="253" y="74"/>
                  </a:cubicBezTo>
                  <a:cubicBezTo>
                    <a:pt x="253" y="171"/>
                    <a:pt x="253" y="171"/>
                    <a:pt x="253" y="171"/>
                  </a:cubicBezTo>
                  <a:cubicBezTo>
                    <a:pt x="253" y="207"/>
                    <a:pt x="243" y="252"/>
                    <a:pt x="180" y="280"/>
                  </a:cubicBezTo>
                  <a:cubicBezTo>
                    <a:pt x="119" y="253"/>
                    <a:pt x="107" y="211"/>
                    <a:pt x="106" y="177"/>
                  </a:cubicBezTo>
                  <a:cubicBezTo>
                    <a:pt x="135" y="157"/>
                    <a:pt x="151" y="129"/>
                    <a:pt x="151" y="86"/>
                  </a:cubicBezTo>
                  <a:cubicBezTo>
                    <a:pt x="151" y="74"/>
                    <a:pt x="151" y="74"/>
                    <a:pt x="151" y="74"/>
                  </a:cubicBezTo>
                  <a:cubicBezTo>
                    <a:pt x="180" y="74"/>
                    <a:pt x="180" y="74"/>
                    <a:pt x="180" y="74"/>
                  </a:cubicBezTo>
                  <a:cubicBezTo>
                    <a:pt x="198" y="74"/>
                    <a:pt x="198" y="74"/>
                    <a:pt x="198" y="74"/>
                  </a:cubicBezTo>
                  <a:cubicBezTo>
                    <a:pt x="198" y="56"/>
                    <a:pt x="198" y="56"/>
                    <a:pt x="198" y="56"/>
                  </a:cubicBezTo>
                  <a:cubicBezTo>
                    <a:pt x="180" y="56"/>
                    <a:pt x="180" y="56"/>
                    <a:pt x="180" y="56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89" y="162"/>
                    <a:pt x="89" y="166"/>
                    <a:pt x="89" y="169"/>
                  </a:cubicBezTo>
                  <a:cubicBezTo>
                    <a:pt x="89" y="169"/>
                    <a:pt x="89" y="169"/>
                    <a:pt x="89" y="169"/>
                  </a:cubicBezTo>
                  <a:cubicBezTo>
                    <a:pt x="96" y="165"/>
                    <a:pt x="101" y="160"/>
                    <a:pt x="106" y="155"/>
                  </a:cubicBezTo>
                  <a:cubicBezTo>
                    <a:pt x="106" y="155"/>
                    <a:pt x="106" y="155"/>
                    <a:pt x="106" y="155"/>
                  </a:cubicBezTo>
                  <a:cubicBezTo>
                    <a:pt x="106" y="74"/>
                    <a:pt x="106" y="74"/>
                    <a:pt x="106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4" y="96"/>
                    <a:pt x="134" y="96"/>
                    <a:pt x="134" y="96"/>
                  </a:cubicBezTo>
                  <a:cubicBezTo>
                    <a:pt x="134" y="126"/>
                    <a:pt x="128" y="162"/>
                    <a:pt x="75" y="186"/>
                  </a:cubicBezTo>
                  <a:cubicBezTo>
                    <a:pt x="23" y="162"/>
                    <a:pt x="17" y="126"/>
                    <a:pt x="17" y="96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75" y="18"/>
                    <a:pt x="75" y="18"/>
                    <a:pt x="75" y="18"/>
                  </a:cubicBezTo>
                  <a:cubicBezTo>
                    <a:pt x="134" y="18"/>
                    <a:pt x="134" y="18"/>
                    <a:pt x="134" y="18"/>
                  </a:cubicBezTo>
                  <a:cubicBezTo>
                    <a:pt x="134" y="48"/>
                    <a:pt x="134" y="48"/>
                    <a:pt x="134" y="48"/>
                  </a:cubicBezTo>
                  <a:cubicBezTo>
                    <a:pt x="151" y="48"/>
                    <a:pt x="151" y="48"/>
                    <a:pt x="151" y="48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143"/>
                    <a:pt x="28" y="174"/>
                    <a:pt x="75" y="192"/>
                  </a:cubicBezTo>
                  <a:cubicBezTo>
                    <a:pt x="81" y="190"/>
                    <a:pt x="86" y="188"/>
                    <a:pt x="91" y="186"/>
                  </a:cubicBezTo>
                  <a:cubicBezTo>
                    <a:pt x="99" y="237"/>
                    <a:pt x="131" y="268"/>
                    <a:pt x="180" y="287"/>
                  </a:cubicBezTo>
                  <a:cubicBezTo>
                    <a:pt x="228" y="268"/>
                    <a:pt x="260" y="238"/>
                    <a:pt x="269" y="186"/>
                  </a:cubicBezTo>
                  <a:cubicBezTo>
                    <a:pt x="273" y="188"/>
                    <a:pt x="278" y="190"/>
                    <a:pt x="283" y="192"/>
                  </a:cubicBezTo>
                  <a:cubicBezTo>
                    <a:pt x="330" y="174"/>
                    <a:pt x="359" y="143"/>
                    <a:pt x="359" y="86"/>
                  </a:cubicBezTo>
                  <a:cubicBezTo>
                    <a:pt x="359" y="0"/>
                    <a:pt x="359" y="0"/>
                    <a:pt x="359" y="0"/>
                  </a:cubicBezTo>
                  <a:lnTo>
                    <a:pt x="283" y="0"/>
                  </a:lnTo>
                  <a:close/>
                  <a:moveTo>
                    <a:pt x="341" y="96"/>
                  </a:moveTo>
                  <a:cubicBezTo>
                    <a:pt x="341" y="126"/>
                    <a:pt x="336" y="162"/>
                    <a:pt x="283" y="186"/>
                  </a:cubicBezTo>
                  <a:cubicBezTo>
                    <a:pt x="278" y="184"/>
                    <a:pt x="274" y="182"/>
                    <a:pt x="270" y="179"/>
                  </a:cubicBezTo>
                  <a:cubicBezTo>
                    <a:pt x="270" y="173"/>
                    <a:pt x="271" y="166"/>
                    <a:pt x="271" y="159"/>
                  </a:cubicBezTo>
                  <a:cubicBezTo>
                    <a:pt x="271" y="56"/>
                    <a:pt x="271" y="56"/>
                    <a:pt x="271" y="56"/>
                  </a:cubicBezTo>
                  <a:cubicBezTo>
                    <a:pt x="224" y="56"/>
                    <a:pt x="224" y="56"/>
                    <a:pt x="224" y="56"/>
                  </a:cubicBezTo>
                  <a:cubicBezTo>
                    <a:pt x="224" y="18"/>
                    <a:pt x="224" y="18"/>
                    <a:pt x="224" y="18"/>
                  </a:cubicBezTo>
                  <a:cubicBezTo>
                    <a:pt x="283" y="18"/>
                    <a:pt x="283" y="18"/>
                    <a:pt x="283" y="18"/>
                  </a:cubicBezTo>
                  <a:cubicBezTo>
                    <a:pt x="341" y="18"/>
                    <a:pt x="341" y="18"/>
                    <a:pt x="341" y="18"/>
                  </a:cubicBezTo>
                  <a:lnTo>
                    <a:pt x="341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36" name="Group 35"/>
            <p:cNvGrpSpPr/>
            <p:nvPr userDrawn="1"/>
          </p:nvGrpSpPr>
          <p:grpSpPr>
            <a:xfrm>
              <a:off x="120650" y="6299200"/>
              <a:ext cx="420688" cy="187326"/>
              <a:chOff x="120650" y="6299200"/>
              <a:chExt cx="420688" cy="187326"/>
            </a:xfrm>
            <a:grpFill/>
          </p:grpSpPr>
          <p:sp>
            <p:nvSpPr>
              <p:cNvPr id="37" name="Freeform 10"/>
              <p:cNvSpPr>
                <a:spLocks noChangeAspect="1"/>
              </p:cNvSpPr>
              <p:nvPr userDrawn="1"/>
            </p:nvSpPr>
            <p:spPr bwMode="auto">
              <a:xfrm>
                <a:off x="206375" y="6405563"/>
                <a:ext cx="63500" cy="79375"/>
              </a:xfrm>
              <a:custGeom>
                <a:avLst/>
                <a:gdLst>
                  <a:gd name="T0" fmla="*/ 6 w 76"/>
                  <a:gd name="T1" fmla="*/ 96 h 96"/>
                  <a:gd name="T2" fmla="*/ 6 w 76"/>
                  <a:gd name="T3" fmla="*/ 92 h 96"/>
                  <a:gd name="T4" fmla="*/ 12 w 76"/>
                  <a:gd name="T5" fmla="*/ 89 h 96"/>
                  <a:gd name="T6" fmla="*/ 13 w 76"/>
                  <a:gd name="T7" fmla="*/ 88 h 96"/>
                  <a:gd name="T8" fmla="*/ 13 w 76"/>
                  <a:gd name="T9" fmla="*/ 80 h 96"/>
                  <a:gd name="T10" fmla="*/ 14 w 76"/>
                  <a:gd name="T11" fmla="*/ 68 h 96"/>
                  <a:gd name="T12" fmla="*/ 14 w 76"/>
                  <a:gd name="T13" fmla="*/ 32 h 96"/>
                  <a:gd name="T14" fmla="*/ 13 w 76"/>
                  <a:gd name="T15" fmla="*/ 14 h 96"/>
                  <a:gd name="T16" fmla="*/ 12 w 76"/>
                  <a:gd name="T17" fmla="*/ 6 h 96"/>
                  <a:gd name="T18" fmla="*/ 10 w 76"/>
                  <a:gd name="T19" fmla="*/ 5 h 96"/>
                  <a:gd name="T20" fmla="*/ 0 w 76"/>
                  <a:gd name="T21" fmla="*/ 4 h 96"/>
                  <a:gd name="T22" fmla="*/ 0 w 76"/>
                  <a:gd name="T23" fmla="*/ 0 h 96"/>
                  <a:gd name="T24" fmla="*/ 21 w 76"/>
                  <a:gd name="T25" fmla="*/ 0 h 96"/>
                  <a:gd name="T26" fmla="*/ 41 w 76"/>
                  <a:gd name="T27" fmla="*/ 0 h 96"/>
                  <a:gd name="T28" fmla="*/ 41 w 76"/>
                  <a:gd name="T29" fmla="*/ 4 h 96"/>
                  <a:gd name="T30" fmla="*/ 31 w 76"/>
                  <a:gd name="T31" fmla="*/ 5 h 96"/>
                  <a:gd name="T32" fmla="*/ 29 w 76"/>
                  <a:gd name="T33" fmla="*/ 6 h 96"/>
                  <a:gd name="T34" fmla="*/ 28 w 76"/>
                  <a:gd name="T35" fmla="*/ 13 h 96"/>
                  <a:gd name="T36" fmla="*/ 27 w 76"/>
                  <a:gd name="T37" fmla="*/ 32 h 96"/>
                  <a:gd name="T38" fmla="*/ 27 w 76"/>
                  <a:gd name="T39" fmla="*/ 78 h 96"/>
                  <a:gd name="T40" fmla="*/ 28 w 76"/>
                  <a:gd name="T41" fmla="*/ 89 h 96"/>
                  <a:gd name="T42" fmla="*/ 39 w 76"/>
                  <a:gd name="T43" fmla="*/ 90 h 96"/>
                  <a:gd name="T44" fmla="*/ 67 w 76"/>
                  <a:gd name="T45" fmla="*/ 87 h 96"/>
                  <a:gd name="T46" fmla="*/ 69 w 76"/>
                  <a:gd name="T47" fmla="*/ 82 h 96"/>
                  <a:gd name="T48" fmla="*/ 72 w 76"/>
                  <a:gd name="T49" fmla="*/ 71 h 96"/>
                  <a:gd name="T50" fmla="*/ 76 w 76"/>
                  <a:gd name="T51" fmla="*/ 71 h 96"/>
                  <a:gd name="T52" fmla="*/ 73 w 76"/>
                  <a:gd name="T53" fmla="*/ 95 h 96"/>
                  <a:gd name="T54" fmla="*/ 69 w 76"/>
                  <a:gd name="T55" fmla="*/ 96 h 96"/>
                  <a:gd name="T56" fmla="*/ 57 w 76"/>
                  <a:gd name="T57" fmla="*/ 96 h 96"/>
                  <a:gd name="T58" fmla="*/ 20 w 76"/>
                  <a:gd name="T59" fmla="*/ 95 h 96"/>
                  <a:gd name="T60" fmla="*/ 6 w 76"/>
                  <a:gd name="T61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6" h="96">
                    <a:moveTo>
                      <a:pt x="6" y="96"/>
                    </a:moveTo>
                    <a:cubicBezTo>
                      <a:pt x="6" y="92"/>
                      <a:pt x="6" y="92"/>
                      <a:pt x="6" y="92"/>
                    </a:cubicBezTo>
                    <a:cubicBezTo>
                      <a:pt x="9" y="91"/>
                      <a:pt x="11" y="90"/>
                      <a:pt x="12" y="89"/>
                    </a:cubicBezTo>
                    <a:cubicBezTo>
                      <a:pt x="12" y="89"/>
                      <a:pt x="12" y="88"/>
                      <a:pt x="13" y="88"/>
                    </a:cubicBezTo>
                    <a:cubicBezTo>
                      <a:pt x="13" y="86"/>
                      <a:pt x="13" y="84"/>
                      <a:pt x="13" y="80"/>
                    </a:cubicBezTo>
                    <a:cubicBezTo>
                      <a:pt x="14" y="73"/>
                      <a:pt x="14" y="70"/>
                      <a:pt x="14" y="68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26"/>
                      <a:pt x="14" y="20"/>
                      <a:pt x="13" y="14"/>
                    </a:cubicBezTo>
                    <a:cubicBezTo>
                      <a:pt x="13" y="10"/>
                      <a:pt x="13" y="7"/>
                      <a:pt x="12" y="6"/>
                    </a:cubicBezTo>
                    <a:cubicBezTo>
                      <a:pt x="12" y="6"/>
                      <a:pt x="11" y="5"/>
                      <a:pt x="10" y="5"/>
                    </a:cubicBezTo>
                    <a:cubicBezTo>
                      <a:pt x="9" y="4"/>
                      <a:pt x="5" y="4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0"/>
                      <a:pt x="18" y="0"/>
                      <a:pt x="21" y="0"/>
                    </a:cubicBezTo>
                    <a:cubicBezTo>
                      <a:pt x="24" y="0"/>
                      <a:pt x="31" y="0"/>
                      <a:pt x="41" y="0"/>
                    </a:cubicBezTo>
                    <a:cubicBezTo>
                      <a:pt x="41" y="4"/>
                      <a:pt x="41" y="4"/>
                      <a:pt x="41" y="4"/>
                    </a:cubicBezTo>
                    <a:cubicBezTo>
                      <a:pt x="36" y="4"/>
                      <a:pt x="32" y="4"/>
                      <a:pt x="31" y="5"/>
                    </a:cubicBezTo>
                    <a:cubicBezTo>
                      <a:pt x="30" y="5"/>
                      <a:pt x="29" y="6"/>
                      <a:pt x="29" y="6"/>
                    </a:cubicBezTo>
                    <a:cubicBezTo>
                      <a:pt x="28" y="7"/>
                      <a:pt x="28" y="9"/>
                      <a:pt x="28" y="13"/>
                    </a:cubicBezTo>
                    <a:cubicBezTo>
                      <a:pt x="27" y="14"/>
                      <a:pt x="27" y="20"/>
                      <a:pt x="27" y="32"/>
                    </a:cubicBezTo>
                    <a:cubicBezTo>
                      <a:pt x="27" y="78"/>
                      <a:pt x="27" y="78"/>
                      <a:pt x="27" y="78"/>
                    </a:cubicBezTo>
                    <a:cubicBezTo>
                      <a:pt x="27" y="82"/>
                      <a:pt x="27" y="86"/>
                      <a:pt x="28" y="89"/>
                    </a:cubicBezTo>
                    <a:cubicBezTo>
                      <a:pt x="33" y="89"/>
                      <a:pt x="33" y="90"/>
                      <a:pt x="39" y="90"/>
                    </a:cubicBezTo>
                    <a:cubicBezTo>
                      <a:pt x="52" y="90"/>
                      <a:pt x="62" y="89"/>
                      <a:pt x="67" y="87"/>
                    </a:cubicBezTo>
                    <a:cubicBezTo>
                      <a:pt x="68" y="86"/>
                      <a:pt x="68" y="84"/>
                      <a:pt x="69" y="82"/>
                    </a:cubicBezTo>
                    <a:cubicBezTo>
                      <a:pt x="72" y="71"/>
                      <a:pt x="72" y="71"/>
                      <a:pt x="72" y="71"/>
                    </a:cubicBezTo>
                    <a:cubicBezTo>
                      <a:pt x="76" y="71"/>
                      <a:pt x="76" y="71"/>
                      <a:pt x="76" y="71"/>
                    </a:cubicBezTo>
                    <a:cubicBezTo>
                      <a:pt x="75" y="78"/>
                      <a:pt x="74" y="86"/>
                      <a:pt x="73" y="95"/>
                    </a:cubicBezTo>
                    <a:cubicBezTo>
                      <a:pt x="71" y="95"/>
                      <a:pt x="70" y="95"/>
                      <a:pt x="69" y="96"/>
                    </a:cubicBezTo>
                    <a:cubicBezTo>
                      <a:pt x="66" y="96"/>
                      <a:pt x="63" y="96"/>
                      <a:pt x="57" y="96"/>
                    </a:cubicBezTo>
                    <a:cubicBezTo>
                      <a:pt x="20" y="95"/>
                      <a:pt x="20" y="95"/>
                      <a:pt x="20" y="95"/>
                    </a:cubicBezTo>
                    <a:cubicBezTo>
                      <a:pt x="15" y="95"/>
                      <a:pt x="11" y="95"/>
                      <a:pt x="6" y="9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8" name="Freeform 11"/>
              <p:cNvSpPr>
                <a:spLocks noChangeAspect="1" noEditPoints="1"/>
              </p:cNvSpPr>
              <p:nvPr userDrawn="1"/>
            </p:nvSpPr>
            <p:spPr bwMode="auto">
              <a:xfrm>
                <a:off x="276225" y="6405563"/>
                <a:ext cx="34925" cy="79375"/>
              </a:xfrm>
              <a:custGeom>
                <a:avLst/>
                <a:gdLst>
                  <a:gd name="T0" fmla="*/ 42 w 42"/>
                  <a:gd name="T1" fmla="*/ 91 h 96"/>
                  <a:gd name="T2" fmla="*/ 42 w 42"/>
                  <a:gd name="T3" fmla="*/ 96 h 96"/>
                  <a:gd name="T4" fmla="*/ 22 w 42"/>
                  <a:gd name="T5" fmla="*/ 95 h 96"/>
                  <a:gd name="T6" fmla="*/ 0 w 42"/>
                  <a:gd name="T7" fmla="*/ 96 h 96"/>
                  <a:gd name="T8" fmla="*/ 0 w 42"/>
                  <a:gd name="T9" fmla="*/ 91 h 96"/>
                  <a:gd name="T10" fmla="*/ 10 w 42"/>
                  <a:gd name="T11" fmla="*/ 91 h 96"/>
                  <a:gd name="T12" fmla="*/ 13 w 42"/>
                  <a:gd name="T13" fmla="*/ 89 h 96"/>
                  <a:gd name="T14" fmla="*/ 14 w 42"/>
                  <a:gd name="T15" fmla="*/ 83 h 96"/>
                  <a:gd name="T16" fmla="*/ 14 w 42"/>
                  <a:gd name="T17" fmla="*/ 63 h 96"/>
                  <a:gd name="T18" fmla="*/ 14 w 42"/>
                  <a:gd name="T19" fmla="*/ 32 h 96"/>
                  <a:gd name="T20" fmla="*/ 14 w 42"/>
                  <a:gd name="T21" fmla="*/ 14 h 96"/>
                  <a:gd name="T22" fmla="*/ 13 w 42"/>
                  <a:gd name="T23" fmla="*/ 6 h 96"/>
                  <a:gd name="T24" fmla="*/ 10 w 42"/>
                  <a:gd name="T25" fmla="*/ 5 h 96"/>
                  <a:gd name="T26" fmla="*/ 0 w 42"/>
                  <a:gd name="T27" fmla="*/ 4 h 96"/>
                  <a:gd name="T28" fmla="*/ 0 w 42"/>
                  <a:gd name="T29" fmla="*/ 0 h 96"/>
                  <a:gd name="T30" fmla="*/ 21 w 42"/>
                  <a:gd name="T31" fmla="*/ 0 h 96"/>
                  <a:gd name="T32" fmla="*/ 42 w 42"/>
                  <a:gd name="T33" fmla="*/ 0 h 96"/>
                  <a:gd name="T34" fmla="*/ 42 w 42"/>
                  <a:gd name="T35" fmla="*/ 4 h 96"/>
                  <a:gd name="T36" fmla="*/ 32 w 42"/>
                  <a:gd name="T37" fmla="*/ 5 h 96"/>
                  <a:gd name="T38" fmla="*/ 29 w 42"/>
                  <a:gd name="T39" fmla="*/ 6 h 96"/>
                  <a:gd name="T40" fmla="*/ 28 w 42"/>
                  <a:gd name="T41" fmla="*/ 13 h 96"/>
                  <a:gd name="T42" fmla="*/ 28 w 42"/>
                  <a:gd name="T43" fmla="*/ 32 h 96"/>
                  <a:gd name="T44" fmla="*/ 28 w 42"/>
                  <a:gd name="T45" fmla="*/ 63 h 96"/>
                  <a:gd name="T46" fmla="*/ 28 w 42"/>
                  <a:gd name="T47" fmla="*/ 81 h 96"/>
                  <a:gd name="T48" fmla="*/ 29 w 42"/>
                  <a:gd name="T49" fmla="*/ 89 h 96"/>
                  <a:gd name="T50" fmla="*/ 32 w 42"/>
                  <a:gd name="T51" fmla="*/ 91 h 96"/>
                  <a:gd name="T52" fmla="*/ 42 w 42"/>
                  <a:gd name="T53" fmla="*/ 91 h 96"/>
                  <a:gd name="T54" fmla="*/ 28 w 42"/>
                  <a:gd name="T55" fmla="*/ 13 h 96"/>
                  <a:gd name="T56" fmla="*/ 28 w 42"/>
                  <a:gd name="T57" fmla="*/ 32 h 96"/>
                  <a:gd name="T58" fmla="*/ 28 w 42"/>
                  <a:gd name="T59" fmla="*/ 63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42" h="96">
                    <a:moveTo>
                      <a:pt x="42" y="91"/>
                    </a:moveTo>
                    <a:cubicBezTo>
                      <a:pt x="42" y="96"/>
                      <a:pt x="42" y="96"/>
                      <a:pt x="42" y="96"/>
                    </a:cubicBezTo>
                    <a:cubicBezTo>
                      <a:pt x="32" y="95"/>
                      <a:pt x="25" y="95"/>
                      <a:pt x="22" y="95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6" y="91"/>
                      <a:pt x="9" y="91"/>
                      <a:pt x="10" y="91"/>
                    </a:cubicBezTo>
                    <a:cubicBezTo>
                      <a:pt x="12" y="90"/>
                      <a:pt x="12" y="90"/>
                      <a:pt x="13" y="89"/>
                    </a:cubicBezTo>
                    <a:cubicBezTo>
                      <a:pt x="13" y="88"/>
                      <a:pt x="14" y="86"/>
                      <a:pt x="14" y="83"/>
                    </a:cubicBezTo>
                    <a:cubicBezTo>
                      <a:pt x="14" y="82"/>
                      <a:pt x="14" y="75"/>
                      <a:pt x="14" y="63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26"/>
                      <a:pt x="14" y="20"/>
                      <a:pt x="14" y="14"/>
                    </a:cubicBezTo>
                    <a:cubicBezTo>
                      <a:pt x="14" y="10"/>
                      <a:pt x="13" y="7"/>
                      <a:pt x="13" y="6"/>
                    </a:cubicBezTo>
                    <a:cubicBezTo>
                      <a:pt x="12" y="6"/>
                      <a:pt x="12" y="5"/>
                      <a:pt x="10" y="5"/>
                    </a:cubicBezTo>
                    <a:cubicBezTo>
                      <a:pt x="9" y="4"/>
                      <a:pt x="6" y="4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0"/>
                      <a:pt x="16" y="0"/>
                      <a:pt x="21" y="0"/>
                    </a:cubicBezTo>
                    <a:cubicBezTo>
                      <a:pt x="26" y="0"/>
                      <a:pt x="33" y="0"/>
                      <a:pt x="42" y="0"/>
                    </a:cubicBezTo>
                    <a:cubicBezTo>
                      <a:pt x="42" y="4"/>
                      <a:pt x="42" y="4"/>
                      <a:pt x="42" y="4"/>
                    </a:cubicBezTo>
                    <a:cubicBezTo>
                      <a:pt x="36" y="4"/>
                      <a:pt x="33" y="4"/>
                      <a:pt x="32" y="5"/>
                    </a:cubicBezTo>
                    <a:cubicBezTo>
                      <a:pt x="30" y="5"/>
                      <a:pt x="30" y="6"/>
                      <a:pt x="29" y="6"/>
                    </a:cubicBezTo>
                    <a:cubicBezTo>
                      <a:pt x="29" y="7"/>
                      <a:pt x="28" y="9"/>
                      <a:pt x="28" y="13"/>
                    </a:cubicBezTo>
                    <a:cubicBezTo>
                      <a:pt x="28" y="14"/>
                      <a:pt x="28" y="20"/>
                      <a:pt x="28" y="32"/>
                    </a:cubicBezTo>
                    <a:cubicBezTo>
                      <a:pt x="28" y="63"/>
                      <a:pt x="28" y="63"/>
                      <a:pt x="28" y="63"/>
                    </a:cubicBezTo>
                    <a:cubicBezTo>
                      <a:pt x="28" y="69"/>
                      <a:pt x="28" y="75"/>
                      <a:pt x="28" y="81"/>
                    </a:cubicBezTo>
                    <a:cubicBezTo>
                      <a:pt x="28" y="86"/>
                      <a:pt x="28" y="88"/>
                      <a:pt x="29" y="89"/>
                    </a:cubicBezTo>
                    <a:cubicBezTo>
                      <a:pt x="29" y="90"/>
                      <a:pt x="30" y="90"/>
                      <a:pt x="32" y="91"/>
                    </a:cubicBezTo>
                    <a:cubicBezTo>
                      <a:pt x="33" y="91"/>
                      <a:pt x="36" y="91"/>
                      <a:pt x="42" y="91"/>
                    </a:cubicBezTo>
                    <a:close/>
                    <a:moveTo>
                      <a:pt x="28" y="13"/>
                    </a:moveTo>
                    <a:cubicBezTo>
                      <a:pt x="28" y="14"/>
                      <a:pt x="28" y="20"/>
                      <a:pt x="28" y="32"/>
                    </a:cubicBezTo>
                    <a:cubicBezTo>
                      <a:pt x="28" y="63"/>
                      <a:pt x="28" y="63"/>
                      <a:pt x="28" y="63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9" name="Freeform 12"/>
              <p:cNvSpPr>
                <a:spLocks noChangeAspect="1"/>
              </p:cNvSpPr>
              <p:nvPr userDrawn="1"/>
            </p:nvSpPr>
            <p:spPr bwMode="auto">
              <a:xfrm>
                <a:off x="323850" y="6405563"/>
                <a:ext cx="90488" cy="80963"/>
              </a:xfrm>
              <a:custGeom>
                <a:avLst/>
                <a:gdLst>
                  <a:gd name="T0" fmla="*/ 0 w 111"/>
                  <a:gd name="T1" fmla="*/ 96 h 98"/>
                  <a:gd name="T2" fmla="*/ 0 w 111"/>
                  <a:gd name="T3" fmla="*/ 91 h 98"/>
                  <a:gd name="T4" fmla="*/ 10 w 111"/>
                  <a:gd name="T5" fmla="*/ 90 h 98"/>
                  <a:gd name="T6" fmla="*/ 11 w 111"/>
                  <a:gd name="T7" fmla="*/ 89 h 98"/>
                  <a:gd name="T8" fmla="*/ 12 w 111"/>
                  <a:gd name="T9" fmla="*/ 82 h 98"/>
                  <a:gd name="T10" fmla="*/ 13 w 111"/>
                  <a:gd name="T11" fmla="*/ 67 h 98"/>
                  <a:gd name="T12" fmla="*/ 13 w 111"/>
                  <a:gd name="T13" fmla="*/ 12 h 98"/>
                  <a:gd name="T14" fmla="*/ 13 w 111"/>
                  <a:gd name="T15" fmla="*/ 9 h 98"/>
                  <a:gd name="T16" fmla="*/ 10 w 111"/>
                  <a:gd name="T17" fmla="*/ 6 h 98"/>
                  <a:gd name="T18" fmla="*/ 7 w 111"/>
                  <a:gd name="T19" fmla="*/ 4 h 98"/>
                  <a:gd name="T20" fmla="*/ 0 w 111"/>
                  <a:gd name="T21" fmla="*/ 4 h 98"/>
                  <a:gd name="T22" fmla="*/ 0 w 111"/>
                  <a:gd name="T23" fmla="*/ 0 h 98"/>
                  <a:gd name="T24" fmla="*/ 15 w 111"/>
                  <a:gd name="T25" fmla="*/ 0 h 98"/>
                  <a:gd name="T26" fmla="*/ 26 w 111"/>
                  <a:gd name="T27" fmla="*/ 0 h 98"/>
                  <a:gd name="T28" fmla="*/ 34 w 111"/>
                  <a:gd name="T29" fmla="*/ 11 h 98"/>
                  <a:gd name="T30" fmla="*/ 49 w 111"/>
                  <a:gd name="T31" fmla="*/ 28 h 98"/>
                  <a:gd name="T32" fmla="*/ 70 w 111"/>
                  <a:gd name="T33" fmla="*/ 52 h 98"/>
                  <a:gd name="T34" fmla="*/ 86 w 111"/>
                  <a:gd name="T35" fmla="*/ 71 h 98"/>
                  <a:gd name="T36" fmla="*/ 92 w 111"/>
                  <a:gd name="T37" fmla="*/ 78 h 98"/>
                  <a:gd name="T38" fmla="*/ 92 w 111"/>
                  <a:gd name="T39" fmla="*/ 29 h 98"/>
                  <a:gd name="T40" fmla="*/ 92 w 111"/>
                  <a:gd name="T41" fmla="*/ 13 h 98"/>
                  <a:gd name="T42" fmla="*/ 91 w 111"/>
                  <a:gd name="T43" fmla="*/ 6 h 98"/>
                  <a:gd name="T44" fmla="*/ 90 w 111"/>
                  <a:gd name="T45" fmla="*/ 5 h 98"/>
                  <a:gd name="T46" fmla="*/ 80 w 111"/>
                  <a:gd name="T47" fmla="*/ 4 h 98"/>
                  <a:gd name="T48" fmla="*/ 80 w 111"/>
                  <a:gd name="T49" fmla="*/ 0 h 98"/>
                  <a:gd name="T50" fmla="*/ 97 w 111"/>
                  <a:gd name="T51" fmla="*/ 0 h 98"/>
                  <a:gd name="T52" fmla="*/ 111 w 111"/>
                  <a:gd name="T53" fmla="*/ 0 h 98"/>
                  <a:gd name="T54" fmla="*/ 111 w 111"/>
                  <a:gd name="T55" fmla="*/ 4 h 98"/>
                  <a:gd name="T56" fmla="*/ 102 w 111"/>
                  <a:gd name="T57" fmla="*/ 5 h 98"/>
                  <a:gd name="T58" fmla="*/ 100 w 111"/>
                  <a:gd name="T59" fmla="*/ 6 h 98"/>
                  <a:gd name="T60" fmla="*/ 99 w 111"/>
                  <a:gd name="T61" fmla="*/ 13 h 98"/>
                  <a:gd name="T62" fmla="*/ 99 w 111"/>
                  <a:gd name="T63" fmla="*/ 29 h 98"/>
                  <a:gd name="T64" fmla="*/ 99 w 111"/>
                  <a:gd name="T65" fmla="*/ 61 h 98"/>
                  <a:gd name="T66" fmla="*/ 99 w 111"/>
                  <a:gd name="T67" fmla="*/ 98 h 98"/>
                  <a:gd name="T68" fmla="*/ 92 w 111"/>
                  <a:gd name="T69" fmla="*/ 98 h 98"/>
                  <a:gd name="T70" fmla="*/ 91 w 111"/>
                  <a:gd name="T71" fmla="*/ 96 h 98"/>
                  <a:gd name="T72" fmla="*/ 89 w 111"/>
                  <a:gd name="T73" fmla="*/ 95 h 98"/>
                  <a:gd name="T74" fmla="*/ 87 w 111"/>
                  <a:gd name="T75" fmla="*/ 93 h 98"/>
                  <a:gd name="T76" fmla="*/ 78 w 111"/>
                  <a:gd name="T77" fmla="*/ 83 h 98"/>
                  <a:gd name="T78" fmla="*/ 69 w 111"/>
                  <a:gd name="T79" fmla="*/ 72 h 98"/>
                  <a:gd name="T80" fmla="*/ 19 w 111"/>
                  <a:gd name="T81" fmla="*/ 14 h 98"/>
                  <a:gd name="T82" fmla="*/ 19 w 111"/>
                  <a:gd name="T83" fmla="*/ 66 h 98"/>
                  <a:gd name="T84" fmla="*/ 20 w 111"/>
                  <a:gd name="T85" fmla="*/ 82 h 98"/>
                  <a:gd name="T86" fmla="*/ 20 w 111"/>
                  <a:gd name="T87" fmla="*/ 89 h 98"/>
                  <a:gd name="T88" fmla="*/ 22 w 111"/>
                  <a:gd name="T89" fmla="*/ 90 h 98"/>
                  <a:gd name="T90" fmla="*/ 32 w 111"/>
                  <a:gd name="T91" fmla="*/ 91 h 98"/>
                  <a:gd name="T92" fmla="*/ 32 w 111"/>
                  <a:gd name="T93" fmla="*/ 96 h 98"/>
                  <a:gd name="T94" fmla="*/ 18 w 111"/>
                  <a:gd name="T95" fmla="*/ 95 h 98"/>
                  <a:gd name="T96" fmla="*/ 0 w 111"/>
                  <a:gd name="T97" fmla="*/ 96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11" h="98">
                    <a:moveTo>
                      <a:pt x="0" y="96"/>
                    </a:moveTo>
                    <a:cubicBezTo>
                      <a:pt x="0" y="91"/>
                      <a:pt x="0" y="91"/>
                      <a:pt x="0" y="91"/>
                    </a:cubicBezTo>
                    <a:cubicBezTo>
                      <a:pt x="5" y="91"/>
                      <a:pt x="8" y="91"/>
                      <a:pt x="10" y="90"/>
                    </a:cubicBezTo>
                    <a:cubicBezTo>
                      <a:pt x="11" y="90"/>
                      <a:pt x="11" y="90"/>
                      <a:pt x="11" y="89"/>
                    </a:cubicBezTo>
                    <a:cubicBezTo>
                      <a:pt x="12" y="88"/>
                      <a:pt x="12" y="86"/>
                      <a:pt x="12" y="82"/>
                    </a:cubicBezTo>
                    <a:cubicBezTo>
                      <a:pt x="13" y="76"/>
                      <a:pt x="13" y="71"/>
                      <a:pt x="13" y="67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3" y="10"/>
                      <a:pt x="13" y="9"/>
                      <a:pt x="13" y="9"/>
                    </a:cubicBezTo>
                    <a:cubicBezTo>
                      <a:pt x="12" y="8"/>
                      <a:pt x="11" y="7"/>
                      <a:pt x="10" y="6"/>
                    </a:cubicBezTo>
                    <a:cubicBezTo>
                      <a:pt x="9" y="5"/>
                      <a:pt x="8" y="5"/>
                      <a:pt x="7" y="4"/>
                    </a:cubicBezTo>
                    <a:cubicBezTo>
                      <a:pt x="6" y="4"/>
                      <a:pt x="3" y="4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8" y="0"/>
                      <a:pt x="13" y="0"/>
                      <a:pt x="15" y="0"/>
                    </a:cubicBezTo>
                    <a:cubicBezTo>
                      <a:pt x="19" y="0"/>
                      <a:pt x="22" y="0"/>
                      <a:pt x="26" y="0"/>
                    </a:cubicBezTo>
                    <a:cubicBezTo>
                      <a:pt x="30" y="5"/>
                      <a:pt x="32" y="8"/>
                      <a:pt x="34" y="11"/>
                    </a:cubicBezTo>
                    <a:cubicBezTo>
                      <a:pt x="49" y="28"/>
                      <a:pt x="49" y="28"/>
                      <a:pt x="49" y="28"/>
                    </a:cubicBezTo>
                    <a:cubicBezTo>
                      <a:pt x="70" y="52"/>
                      <a:pt x="70" y="52"/>
                      <a:pt x="70" y="52"/>
                    </a:cubicBezTo>
                    <a:cubicBezTo>
                      <a:pt x="76" y="60"/>
                      <a:pt x="82" y="66"/>
                      <a:pt x="86" y="71"/>
                    </a:cubicBezTo>
                    <a:cubicBezTo>
                      <a:pt x="88" y="74"/>
                      <a:pt x="91" y="76"/>
                      <a:pt x="92" y="78"/>
                    </a:cubicBezTo>
                    <a:cubicBezTo>
                      <a:pt x="92" y="29"/>
                      <a:pt x="92" y="29"/>
                      <a:pt x="92" y="29"/>
                    </a:cubicBezTo>
                    <a:cubicBezTo>
                      <a:pt x="92" y="24"/>
                      <a:pt x="92" y="19"/>
                      <a:pt x="92" y="13"/>
                    </a:cubicBezTo>
                    <a:cubicBezTo>
                      <a:pt x="92" y="9"/>
                      <a:pt x="91" y="7"/>
                      <a:pt x="91" y="6"/>
                    </a:cubicBezTo>
                    <a:cubicBezTo>
                      <a:pt x="91" y="6"/>
                      <a:pt x="90" y="5"/>
                      <a:pt x="90" y="5"/>
                    </a:cubicBezTo>
                    <a:cubicBezTo>
                      <a:pt x="88" y="4"/>
                      <a:pt x="85" y="4"/>
                      <a:pt x="80" y="4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85" y="0"/>
                      <a:pt x="91" y="0"/>
                      <a:pt x="97" y="0"/>
                    </a:cubicBezTo>
                    <a:cubicBezTo>
                      <a:pt x="102" y="0"/>
                      <a:pt x="107" y="0"/>
                      <a:pt x="111" y="0"/>
                    </a:cubicBezTo>
                    <a:cubicBezTo>
                      <a:pt x="111" y="4"/>
                      <a:pt x="111" y="4"/>
                      <a:pt x="111" y="4"/>
                    </a:cubicBezTo>
                    <a:cubicBezTo>
                      <a:pt x="106" y="4"/>
                      <a:pt x="103" y="4"/>
                      <a:pt x="102" y="5"/>
                    </a:cubicBezTo>
                    <a:cubicBezTo>
                      <a:pt x="101" y="5"/>
                      <a:pt x="101" y="6"/>
                      <a:pt x="100" y="6"/>
                    </a:cubicBezTo>
                    <a:cubicBezTo>
                      <a:pt x="100" y="7"/>
                      <a:pt x="99" y="10"/>
                      <a:pt x="99" y="13"/>
                    </a:cubicBezTo>
                    <a:cubicBezTo>
                      <a:pt x="99" y="19"/>
                      <a:pt x="99" y="24"/>
                      <a:pt x="99" y="29"/>
                    </a:cubicBezTo>
                    <a:cubicBezTo>
                      <a:pt x="99" y="61"/>
                      <a:pt x="99" y="61"/>
                      <a:pt x="99" y="61"/>
                    </a:cubicBezTo>
                    <a:cubicBezTo>
                      <a:pt x="99" y="68"/>
                      <a:pt x="99" y="80"/>
                      <a:pt x="99" y="98"/>
                    </a:cubicBezTo>
                    <a:cubicBezTo>
                      <a:pt x="92" y="98"/>
                      <a:pt x="92" y="98"/>
                      <a:pt x="92" y="98"/>
                    </a:cubicBezTo>
                    <a:cubicBezTo>
                      <a:pt x="91" y="96"/>
                      <a:pt x="91" y="96"/>
                      <a:pt x="91" y="96"/>
                    </a:cubicBezTo>
                    <a:cubicBezTo>
                      <a:pt x="90" y="96"/>
                      <a:pt x="90" y="95"/>
                      <a:pt x="89" y="95"/>
                    </a:cubicBezTo>
                    <a:cubicBezTo>
                      <a:pt x="89" y="95"/>
                      <a:pt x="88" y="94"/>
                      <a:pt x="87" y="93"/>
                    </a:cubicBezTo>
                    <a:cubicBezTo>
                      <a:pt x="83" y="88"/>
                      <a:pt x="80" y="85"/>
                      <a:pt x="78" y="83"/>
                    </a:cubicBezTo>
                    <a:cubicBezTo>
                      <a:pt x="69" y="72"/>
                      <a:pt x="69" y="72"/>
                      <a:pt x="69" y="72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66"/>
                      <a:pt x="19" y="66"/>
                      <a:pt x="19" y="66"/>
                    </a:cubicBezTo>
                    <a:cubicBezTo>
                      <a:pt x="19" y="71"/>
                      <a:pt x="19" y="76"/>
                      <a:pt x="20" y="82"/>
                    </a:cubicBezTo>
                    <a:cubicBezTo>
                      <a:pt x="20" y="86"/>
                      <a:pt x="20" y="88"/>
                      <a:pt x="20" y="89"/>
                    </a:cubicBezTo>
                    <a:cubicBezTo>
                      <a:pt x="21" y="90"/>
                      <a:pt x="21" y="90"/>
                      <a:pt x="22" y="90"/>
                    </a:cubicBezTo>
                    <a:cubicBezTo>
                      <a:pt x="23" y="91"/>
                      <a:pt x="27" y="91"/>
                      <a:pt x="32" y="91"/>
                    </a:cubicBezTo>
                    <a:cubicBezTo>
                      <a:pt x="32" y="96"/>
                      <a:pt x="32" y="96"/>
                      <a:pt x="32" y="96"/>
                    </a:cubicBezTo>
                    <a:cubicBezTo>
                      <a:pt x="28" y="95"/>
                      <a:pt x="23" y="95"/>
                      <a:pt x="18" y="95"/>
                    </a:cubicBezTo>
                    <a:cubicBezTo>
                      <a:pt x="13" y="95"/>
                      <a:pt x="7" y="95"/>
                      <a:pt x="0" y="9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0" name="Freeform 13"/>
              <p:cNvSpPr>
                <a:spLocks noChangeAspect="1"/>
              </p:cNvSpPr>
              <p:nvPr userDrawn="1"/>
            </p:nvSpPr>
            <p:spPr bwMode="auto">
              <a:xfrm>
                <a:off x="425450" y="6405563"/>
                <a:ext cx="33338" cy="79375"/>
              </a:xfrm>
              <a:custGeom>
                <a:avLst/>
                <a:gdLst>
                  <a:gd name="T0" fmla="*/ 41 w 41"/>
                  <a:gd name="T1" fmla="*/ 91 h 96"/>
                  <a:gd name="T2" fmla="*/ 41 w 41"/>
                  <a:gd name="T3" fmla="*/ 96 h 96"/>
                  <a:gd name="T4" fmla="*/ 21 w 41"/>
                  <a:gd name="T5" fmla="*/ 95 h 96"/>
                  <a:gd name="T6" fmla="*/ 0 w 41"/>
                  <a:gd name="T7" fmla="*/ 96 h 96"/>
                  <a:gd name="T8" fmla="*/ 0 w 41"/>
                  <a:gd name="T9" fmla="*/ 91 h 96"/>
                  <a:gd name="T10" fmla="*/ 10 w 41"/>
                  <a:gd name="T11" fmla="*/ 91 h 96"/>
                  <a:gd name="T12" fmla="*/ 12 w 41"/>
                  <a:gd name="T13" fmla="*/ 89 h 96"/>
                  <a:gd name="T14" fmla="*/ 13 w 41"/>
                  <a:gd name="T15" fmla="*/ 83 h 96"/>
                  <a:gd name="T16" fmla="*/ 14 w 41"/>
                  <a:gd name="T17" fmla="*/ 63 h 96"/>
                  <a:gd name="T18" fmla="*/ 14 w 41"/>
                  <a:gd name="T19" fmla="*/ 32 h 96"/>
                  <a:gd name="T20" fmla="*/ 13 w 41"/>
                  <a:gd name="T21" fmla="*/ 14 h 96"/>
                  <a:gd name="T22" fmla="*/ 12 w 41"/>
                  <a:gd name="T23" fmla="*/ 6 h 96"/>
                  <a:gd name="T24" fmla="*/ 10 w 41"/>
                  <a:gd name="T25" fmla="*/ 5 h 96"/>
                  <a:gd name="T26" fmla="*/ 0 w 41"/>
                  <a:gd name="T27" fmla="*/ 4 h 96"/>
                  <a:gd name="T28" fmla="*/ 0 w 41"/>
                  <a:gd name="T29" fmla="*/ 0 h 96"/>
                  <a:gd name="T30" fmla="*/ 20 w 41"/>
                  <a:gd name="T31" fmla="*/ 0 h 96"/>
                  <a:gd name="T32" fmla="*/ 41 w 41"/>
                  <a:gd name="T33" fmla="*/ 0 h 96"/>
                  <a:gd name="T34" fmla="*/ 41 w 41"/>
                  <a:gd name="T35" fmla="*/ 4 h 96"/>
                  <a:gd name="T36" fmla="*/ 31 w 41"/>
                  <a:gd name="T37" fmla="*/ 5 h 96"/>
                  <a:gd name="T38" fmla="*/ 28 w 41"/>
                  <a:gd name="T39" fmla="*/ 6 h 96"/>
                  <a:gd name="T40" fmla="*/ 27 w 41"/>
                  <a:gd name="T41" fmla="*/ 13 h 96"/>
                  <a:gd name="T42" fmla="*/ 27 w 41"/>
                  <a:gd name="T43" fmla="*/ 32 h 96"/>
                  <a:gd name="T44" fmla="*/ 27 w 41"/>
                  <a:gd name="T45" fmla="*/ 63 h 96"/>
                  <a:gd name="T46" fmla="*/ 27 w 41"/>
                  <a:gd name="T47" fmla="*/ 81 h 96"/>
                  <a:gd name="T48" fmla="*/ 28 w 41"/>
                  <a:gd name="T49" fmla="*/ 89 h 96"/>
                  <a:gd name="T50" fmla="*/ 31 w 41"/>
                  <a:gd name="T51" fmla="*/ 91 h 96"/>
                  <a:gd name="T52" fmla="*/ 41 w 41"/>
                  <a:gd name="T53" fmla="*/ 91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41" h="96">
                    <a:moveTo>
                      <a:pt x="41" y="91"/>
                    </a:moveTo>
                    <a:cubicBezTo>
                      <a:pt x="41" y="96"/>
                      <a:pt x="41" y="96"/>
                      <a:pt x="41" y="96"/>
                    </a:cubicBezTo>
                    <a:cubicBezTo>
                      <a:pt x="31" y="95"/>
                      <a:pt x="24" y="95"/>
                      <a:pt x="21" y="95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5" y="91"/>
                      <a:pt x="8" y="91"/>
                      <a:pt x="10" y="91"/>
                    </a:cubicBezTo>
                    <a:cubicBezTo>
                      <a:pt x="11" y="90"/>
                      <a:pt x="12" y="90"/>
                      <a:pt x="12" y="89"/>
                    </a:cubicBezTo>
                    <a:cubicBezTo>
                      <a:pt x="13" y="88"/>
                      <a:pt x="13" y="86"/>
                      <a:pt x="13" y="83"/>
                    </a:cubicBezTo>
                    <a:cubicBezTo>
                      <a:pt x="13" y="82"/>
                      <a:pt x="13" y="75"/>
                      <a:pt x="14" y="63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26"/>
                      <a:pt x="13" y="20"/>
                      <a:pt x="13" y="14"/>
                    </a:cubicBezTo>
                    <a:cubicBezTo>
                      <a:pt x="13" y="10"/>
                      <a:pt x="13" y="7"/>
                      <a:pt x="12" y="6"/>
                    </a:cubicBezTo>
                    <a:cubicBezTo>
                      <a:pt x="12" y="6"/>
                      <a:pt x="11" y="5"/>
                      <a:pt x="10" y="5"/>
                    </a:cubicBezTo>
                    <a:cubicBezTo>
                      <a:pt x="8" y="4"/>
                      <a:pt x="5" y="4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0"/>
                      <a:pt x="15" y="0"/>
                      <a:pt x="20" y="0"/>
                    </a:cubicBezTo>
                    <a:cubicBezTo>
                      <a:pt x="25" y="0"/>
                      <a:pt x="32" y="0"/>
                      <a:pt x="41" y="0"/>
                    </a:cubicBezTo>
                    <a:cubicBezTo>
                      <a:pt x="41" y="4"/>
                      <a:pt x="41" y="4"/>
                      <a:pt x="41" y="4"/>
                    </a:cubicBezTo>
                    <a:cubicBezTo>
                      <a:pt x="35" y="4"/>
                      <a:pt x="32" y="4"/>
                      <a:pt x="31" y="5"/>
                    </a:cubicBezTo>
                    <a:cubicBezTo>
                      <a:pt x="30" y="5"/>
                      <a:pt x="29" y="6"/>
                      <a:pt x="28" y="6"/>
                    </a:cubicBezTo>
                    <a:cubicBezTo>
                      <a:pt x="28" y="7"/>
                      <a:pt x="27" y="9"/>
                      <a:pt x="27" y="13"/>
                    </a:cubicBezTo>
                    <a:cubicBezTo>
                      <a:pt x="27" y="14"/>
                      <a:pt x="27" y="20"/>
                      <a:pt x="27" y="32"/>
                    </a:cubicBezTo>
                    <a:cubicBezTo>
                      <a:pt x="27" y="63"/>
                      <a:pt x="27" y="63"/>
                      <a:pt x="27" y="63"/>
                    </a:cubicBezTo>
                    <a:cubicBezTo>
                      <a:pt x="27" y="69"/>
                      <a:pt x="27" y="75"/>
                      <a:pt x="27" y="81"/>
                    </a:cubicBezTo>
                    <a:cubicBezTo>
                      <a:pt x="27" y="86"/>
                      <a:pt x="28" y="88"/>
                      <a:pt x="28" y="89"/>
                    </a:cubicBezTo>
                    <a:cubicBezTo>
                      <a:pt x="29" y="90"/>
                      <a:pt x="30" y="90"/>
                      <a:pt x="31" y="91"/>
                    </a:cubicBezTo>
                    <a:cubicBezTo>
                      <a:pt x="32" y="91"/>
                      <a:pt x="35" y="91"/>
                      <a:pt x="41" y="91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" name="Freeform 14"/>
              <p:cNvSpPr>
                <a:spLocks noChangeAspect="1"/>
              </p:cNvSpPr>
              <p:nvPr userDrawn="1"/>
            </p:nvSpPr>
            <p:spPr bwMode="auto">
              <a:xfrm>
                <a:off x="463550" y="6403975"/>
                <a:ext cx="77788" cy="82550"/>
              </a:xfrm>
              <a:custGeom>
                <a:avLst/>
                <a:gdLst>
                  <a:gd name="T0" fmla="*/ 94 w 94"/>
                  <a:gd name="T1" fmla="*/ 86 h 100"/>
                  <a:gd name="T2" fmla="*/ 91 w 94"/>
                  <a:gd name="T3" fmla="*/ 92 h 100"/>
                  <a:gd name="T4" fmla="*/ 75 w 94"/>
                  <a:gd name="T5" fmla="*/ 98 h 100"/>
                  <a:gd name="T6" fmla="*/ 57 w 94"/>
                  <a:gd name="T7" fmla="*/ 100 h 100"/>
                  <a:gd name="T8" fmla="*/ 37 w 94"/>
                  <a:gd name="T9" fmla="*/ 97 h 100"/>
                  <a:gd name="T10" fmla="*/ 21 w 94"/>
                  <a:gd name="T11" fmla="*/ 89 h 100"/>
                  <a:gd name="T12" fmla="*/ 9 w 94"/>
                  <a:gd name="T13" fmla="*/ 78 h 100"/>
                  <a:gd name="T14" fmla="*/ 2 w 94"/>
                  <a:gd name="T15" fmla="*/ 65 h 100"/>
                  <a:gd name="T16" fmla="*/ 0 w 94"/>
                  <a:gd name="T17" fmla="*/ 50 h 100"/>
                  <a:gd name="T18" fmla="*/ 16 w 94"/>
                  <a:gd name="T19" fmla="*/ 14 h 100"/>
                  <a:gd name="T20" fmla="*/ 59 w 94"/>
                  <a:gd name="T21" fmla="*/ 0 h 100"/>
                  <a:gd name="T22" fmla="*/ 71 w 94"/>
                  <a:gd name="T23" fmla="*/ 1 h 100"/>
                  <a:gd name="T24" fmla="*/ 84 w 94"/>
                  <a:gd name="T25" fmla="*/ 3 h 100"/>
                  <a:gd name="T26" fmla="*/ 94 w 94"/>
                  <a:gd name="T27" fmla="*/ 6 h 100"/>
                  <a:gd name="T28" fmla="*/ 91 w 94"/>
                  <a:gd name="T29" fmla="*/ 13 h 100"/>
                  <a:gd name="T30" fmla="*/ 90 w 94"/>
                  <a:gd name="T31" fmla="*/ 26 h 100"/>
                  <a:gd name="T32" fmla="*/ 85 w 94"/>
                  <a:gd name="T33" fmla="*/ 26 h 100"/>
                  <a:gd name="T34" fmla="*/ 85 w 94"/>
                  <a:gd name="T35" fmla="*/ 18 h 100"/>
                  <a:gd name="T36" fmla="*/ 78 w 94"/>
                  <a:gd name="T37" fmla="*/ 9 h 100"/>
                  <a:gd name="T38" fmla="*/ 57 w 94"/>
                  <a:gd name="T39" fmla="*/ 5 h 100"/>
                  <a:gd name="T40" fmla="*/ 40 w 94"/>
                  <a:gd name="T41" fmla="*/ 8 h 100"/>
                  <a:gd name="T42" fmla="*/ 28 w 94"/>
                  <a:gd name="T43" fmla="*/ 15 h 100"/>
                  <a:gd name="T44" fmla="*/ 19 w 94"/>
                  <a:gd name="T45" fmla="*/ 28 h 100"/>
                  <a:gd name="T46" fmla="*/ 16 w 94"/>
                  <a:gd name="T47" fmla="*/ 47 h 100"/>
                  <a:gd name="T48" fmla="*/ 29 w 94"/>
                  <a:gd name="T49" fmla="*/ 80 h 100"/>
                  <a:gd name="T50" fmla="*/ 63 w 94"/>
                  <a:gd name="T51" fmla="*/ 92 h 100"/>
                  <a:gd name="T52" fmla="*/ 81 w 94"/>
                  <a:gd name="T53" fmla="*/ 90 h 100"/>
                  <a:gd name="T54" fmla="*/ 92 w 94"/>
                  <a:gd name="T55" fmla="*/ 84 h 100"/>
                  <a:gd name="T56" fmla="*/ 94 w 94"/>
                  <a:gd name="T57" fmla="*/ 86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4" h="100">
                    <a:moveTo>
                      <a:pt x="94" y="86"/>
                    </a:moveTo>
                    <a:cubicBezTo>
                      <a:pt x="91" y="92"/>
                      <a:pt x="91" y="92"/>
                      <a:pt x="91" y="92"/>
                    </a:cubicBezTo>
                    <a:cubicBezTo>
                      <a:pt x="85" y="95"/>
                      <a:pt x="80" y="97"/>
                      <a:pt x="75" y="98"/>
                    </a:cubicBezTo>
                    <a:cubicBezTo>
                      <a:pt x="69" y="99"/>
                      <a:pt x="64" y="100"/>
                      <a:pt x="57" y="100"/>
                    </a:cubicBezTo>
                    <a:cubicBezTo>
                      <a:pt x="50" y="100"/>
                      <a:pt x="43" y="99"/>
                      <a:pt x="37" y="97"/>
                    </a:cubicBezTo>
                    <a:cubicBezTo>
                      <a:pt x="31" y="95"/>
                      <a:pt x="25" y="93"/>
                      <a:pt x="21" y="89"/>
                    </a:cubicBezTo>
                    <a:cubicBezTo>
                      <a:pt x="16" y="86"/>
                      <a:pt x="12" y="83"/>
                      <a:pt x="9" y="78"/>
                    </a:cubicBezTo>
                    <a:cubicBezTo>
                      <a:pt x="6" y="74"/>
                      <a:pt x="4" y="70"/>
                      <a:pt x="2" y="65"/>
                    </a:cubicBezTo>
                    <a:cubicBezTo>
                      <a:pt x="1" y="61"/>
                      <a:pt x="0" y="55"/>
                      <a:pt x="0" y="50"/>
                    </a:cubicBezTo>
                    <a:cubicBezTo>
                      <a:pt x="0" y="35"/>
                      <a:pt x="5" y="24"/>
                      <a:pt x="16" y="14"/>
                    </a:cubicBezTo>
                    <a:cubicBezTo>
                      <a:pt x="26" y="5"/>
                      <a:pt x="41" y="0"/>
                      <a:pt x="59" y="0"/>
                    </a:cubicBezTo>
                    <a:cubicBezTo>
                      <a:pt x="63" y="0"/>
                      <a:pt x="67" y="0"/>
                      <a:pt x="71" y="1"/>
                    </a:cubicBezTo>
                    <a:cubicBezTo>
                      <a:pt x="74" y="1"/>
                      <a:pt x="79" y="2"/>
                      <a:pt x="84" y="3"/>
                    </a:cubicBezTo>
                    <a:cubicBezTo>
                      <a:pt x="89" y="5"/>
                      <a:pt x="92" y="6"/>
                      <a:pt x="94" y="6"/>
                    </a:cubicBezTo>
                    <a:cubicBezTo>
                      <a:pt x="93" y="8"/>
                      <a:pt x="92" y="11"/>
                      <a:pt x="91" y="13"/>
                    </a:cubicBezTo>
                    <a:cubicBezTo>
                      <a:pt x="91" y="17"/>
                      <a:pt x="90" y="21"/>
                      <a:pt x="90" y="26"/>
                    </a:cubicBezTo>
                    <a:cubicBezTo>
                      <a:pt x="85" y="26"/>
                      <a:pt x="85" y="26"/>
                      <a:pt x="85" y="26"/>
                    </a:cubicBezTo>
                    <a:cubicBezTo>
                      <a:pt x="85" y="18"/>
                      <a:pt x="85" y="18"/>
                      <a:pt x="85" y="18"/>
                    </a:cubicBezTo>
                    <a:cubicBezTo>
                      <a:pt x="85" y="14"/>
                      <a:pt x="82" y="11"/>
                      <a:pt x="78" y="9"/>
                    </a:cubicBezTo>
                    <a:cubicBezTo>
                      <a:pt x="73" y="6"/>
                      <a:pt x="66" y="5"/>
                      <a:pt x="57" y="5"/>
                    </a:cubicBezTo>
                    <a:cubicBezTo>
                      <a:pt x="51" y="5"/>
                      <a:pt x="45" y="6"/>
                      <a:pt x="40" y="8"/>
                    </a:cubicBezTo>
                    <a:cubicBezTo>
                      <a:pt x="36" y="9"/>
                      <a:pt x="31" y="12"/>
                      <a:pt x="28" y="15"/>
                    </a:cubicBezTo>
                    <a:cubicBezTo>
                      <a:pt x="24" y="18"/>
                      <a:pt x="21" y="23"/>
                      <a:pt x="19" y="28"/>
                    </a:cubicBezTo>
                    <a:cubicBezTo>
                      <a:pt x="17" y="33"/>
                      <a:pt x="16" y="39"/>
                      <a:pt x="16" y="47"/>
                    </a:cubicBezTo>
                    <a:cubicBezTo>
                      <a:pt x="16" y="61"/>
                      <a:pt x="20" y="72"/>
                      <a:pt x="29" y="80"/>
                    </a:cubicBezTo>
                    <a:cubicBezTo>
                      <a:pt x="37" y="88"/>
                      <a:pt x="49" y="92"/>
                      <a:pt x="63" y="92"/>
                    </a:cubicBezTo>
                    <a:cubicBezTo>
                      <a:pt x="70" y="92"/>
                      <a:pt x="76" y="91"/>
                      <a:pt x="81" y="90"/>
                    </a:cubicBezTo>
                    <a:cubicBezTo>
                      <a:pt x="85" y="89"/>
                      <a:pt x="89" y="87"/>
                      <a:pt x="92" y="84"/>
                    </a:cubicBezTo>
                    <a:lnTo>
                      <a:pt x="94" y="8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" name="Freeform 15"/>
              <p:cNvSpPr>
                <a:spLocks noChangeAspect="1"/>
              </p:cNvSpPr>
              <p:nvPr userDrawn="1"/>
            </p:nvSpPr>
            <p:spPr bwMode="auto">
              <a:xfrm>
                <a:off x="120650" y="6403975"/>
                <a:ext cx="77788" cy="82550"/>
              </a:xfrm>
              <a:custGeom>
                <a:avLst/>
                <a:gdLst>
                  <a:gd name="T0" fmla="*/ 94 w 94"/>
                  <a:gd name="T1" fmla="*/ 86 h 100"/>
                  <a:gd name="T2" fmla="*/ 91 w 94"/>
                  <a:gd name="T3" fmla="*/ 92 h 100"/>
                  <a:gd name="T4" fmla="*/ 75 w 94"/>
                  <a:gd name="T5" fmla="*/ 98 h 100"/>
                  <a:gd name="T6" fmla="*/ 57 w 94"/>
                  <a:gd name="T7" fmla="*/ 100 h 100"/>
                  <a:gd name="T8" fmla="*/ 37 w 94"/>
                  <a:gd name="T9" fmla="*/ 97 h 100"/>
                  <a:gd name="T10" fmla="*/ 21 w 94"/>
                  <a:gd name="T11" fmla="*/ 89 h 100"/>
                  <a:gd name="T12" fmla="*/ 9 w 94"/>
                  <a:gd name="T13" fmla="*/ 78 h 100"/>
                  <a:gd name="T14" fmla="*/ 2 w 94"/>
                  <a:gd name="T15" fmla="*/ 65 h 100"/>
                  <a:gd name="T16" fmla="*/ 0 w 94"/>
                  <a:gd name="T17" fmla="*/ 50 h 100"/>
                  <a:gd name="T18" fmla="*/ 16 w 94"/>
                  <a:gd name="T19" fmla="*/ 14 h 100"/>
                  <a:gd name="T20" fmla="*/ 59 w 94"/>
                  <a:gd name="T21" fmla="*/ 0 h 100"/>
                  <a:gd name="T22" fmla="*/ 71 w 94"/>
                  <a:gd name="T23" fmla="*/ 1 h 100"/>
                  <a:gd name="T24" fmla="*/ 84 w 94"/>
                  <a:gd name="T25" fmla="*/ 3 h 100"/>
                  <a:gd name="T26" fmla="*/ 94 w 94"/>
                  <a:gd name="T27" fmla="*/ 6 h 100"/>
                  <a:gd name="T28" fmla="*/ 91 w 94"/>
                  <a:gd name="T29" fmla="*/ 13 h 100"/>
                  <a:gd name="T30" fmla="*/ 90 w 94"/>
                  <a:gd name="T31" fmla="*/ 26 h 100"/>
                  <a:gd name="T32" fmla="*/ 86 w 94"/>
                  <a:gd name="T33" fmla="*/ 26 h 100"/>
                  <a:gd name="T34" fmla="*/ 85 w 94"/>
                  <a:gd name="T35" fmla="*/ 18 h 100"/>
                  <a:gd name="T36" fmla="*/ 78 w 94"/>
                  <a:gd name="T37" fmla="*/ 9 h 100"/>
                  <a:gd name="T38" fmla="*/ 57 w 94"/>
                  <a:gd name="T39" fmla="*/ 5 h 100"/>
                  <a:gd name="T40" fmla="*/ 40 w 94"/>
                  <a:gd name="T41" fmla="*/ 8 h 100"/>
                  <a:gd name="T42" fmla="*/ 28 w 94"/>
                  <a:gd name="T43" fmla="*/ 15 h 100"/>
                  <a:gd name="T44" fmla="*/ 19 w 94"/>
                  <a:gd name="T45" fmla="*/ 28 h 100"/>
                  <a:gd name="T46" fmla="*/ 16 w 94"/>
                  <a:gd name="T47" fmla="*/ 47 h 100"/>
                  <a:gd name="T48" fmla="*/ 29 w 94"/>
                  <a:gd name="T49" fmla="*/ 80 h 100"/>
                  <a:gd name="T50" fmla="*/ 63 w 94"/>
                  <a:gd name="T51" fmla="*/ 92 h 100"/>
                  <a:gd name="T52" fmla="*/ 81 w 94"/>
                  <a:gd name="T53" fmla="*/ 90 h 100"/>
                  <a:gd name="T54" fmla="*/ 92 w 94"/>
                  <a:gd name="T55" fmla="*/ 84 h 100"/>
                  <a:gd name="T56" fmla="*/ 94 w 94"/>
                  <a:gd name="T57" fmla="*/ 86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4" h="100">
                    <a:moveTo>
                      <a:pt x="94" y="86"/>
                    </a:moveTo>
                    <a:cubicBezTo>
                      <a:pt x="91" y="92"/>
                      <a:pt x="91" y="92"/>
                      <a:pt x="91" y="92"/>
                    </a:cubicBezTo>
                    <a:cubicBezTo>
                      <a:pt x="85" y="95"/>
                      <a:pt x="80" y="97"/>
                      <a:pt x="75" y="98"/>
                    </a:cubicBezTo>
                    <a:cubicBezTo>
                      <a:pt x="69" y="99"/>
                      <a:pt x="64" y="100"/>
                      <a:pt x="57" y="100"/>
                    </a:cubicBezTo>
                    <a:cubicBezTo>
                      <a:pt x="50" y="100"/>
                      <a:pt x="43" y="99"/>
                      <a:pt x="37" y="97"/>
                    </a:cubicBezTo>
                    <a:cubicBezTo>
                      <a:pt x="31" y="95"/>
                      <a:pt x="25" y="93"/>
                      <a:pt x="21" y="89"/>
                    </a:cubicBezTo>
                    <a:cubicBezTo>
                      <a:pt x="16" y="86"/>
                      <a:pt x="12" y="83"/>
                      <a:pt x="9" y="78"/>
                    </a:cubicBezTo>
                    <a:cubicBezTo>
                      <a:pt x="6" y="74"/>
                      <a:pt x="4" y="70"/>
                      <a:pt x="2" y="65"/>
                    </a:cubicBezTo>
                    <a:cubicBezTo>
                      <a:pt x="1" y="61"/>
                      <a:pt x="0" y="55"/>
                      <a:pt x="0" y="50"/>
                    </a:cubicBezTo>
                    <a:cubicBezTo>
                      <a:pt x="0" y="35"/>
                      <a:pt x="5" y="24"/>
                      <a:pt x="16" y="14"/>
                    </a:cubicBezTo>
                    <a:cubicBezTo>
                      <a:pt x="26" y="5"/>
                      <a:pt x="41" y="0"/>
                      <a:pt x="59" y="0"/>
                    </a:cubicBezTo>
                    <a:cubicBezTo>
                      <a:pt x="63" y="0"/>
                      <a:pt x="67" y="0"/>
                      <a:pt x="71" y="1"/>
                    </a:cubicBezTo>
                    <a:cubicBezTo>
                      <a:pt x="74" y="1"/>
                      <a:pt x="79" y="2"/>
                      <a:pt x="84" y="3"/>
                    </a:cubicBezTo>
                    <a:cubicBezTo>
                      <a:pt x="89" y="5"/>
                      <a:pt x="92" y="6"/>
                      <a:pt x="94" y="6"/>
                    </a:cubicBezTo>
                    <a:cubicBezTo>
                      <a:pt x="93" y="8"/>
                      <a:pt x="92" y="11"/>
                      <a:pt x="91" y="13"/>
                    </a:cubicBezTo>
                    <a:cubicBezTo>
                      <a:pt x="91" y="17"/>
                      <a:pt x="90" y="21"/>
                      <a:pt x="90" y="26"/>
                    </a:cubicBezTo>
                    <a:cubicBezTo>
                      <a:pt x="86" y="26"/>
                      <a:pt x="86" y="26"/>
                      <a:pt x="86" y="26"/>
                    </a:cubicBezTo>
                    <a:cubicBezTo>
                      <a:pt x="85" y="18"/>
                      <a:pt x="85" y="18"/>
                      <a:pt x="85" y="18"/>
                    </a:cubicBezTo>
                    <a:cubicBezTo>
                      <a:pt x="85" y="14"/>
                      <a:pt x="82" y="11"/>
                      <a:pt x="78" y="9"/>
                    </a:cubicBezTo>
                    <a:cubicBezTo>
                      <a:pt x="73" y="6"/>
                      <a:pt x="66" y="5"/>
                      <a:pt x="57" y="5"/>
                    </a:cubicBezTo>
                    <a:cubicBezTo>
                      <a:pt x="51" y="5"/>
                      <a:pt x="45" y="6"/>
                      <a:pt x="40" y="8"/>
                    </a:cubicBezTo>
                    <a:cubicBezTo>
                      <a:pt x="36" y="9"/>
                      <a:pt x="31" y="12"/>
                      <a:pt x="28" y="15"/>
                    </a:cubicBezTo>
                    <a:cubicBezTo>
                      <a:pt x="24" y="18"/>
                      <a:pt x="21" y="23"/>
                      <a:pt x="19" y="28"/>
                    </a:cubicBezTo>
                    <a:cubicBezTo>
                      <a:pt x="17" y="33"/>
                      <a:pt x="16" y="39"/>
                      <a:pt x="16" y="47"/>
                    </a:cubicBezTo>
                    <a:cubicBezTo>
                      <a:pt x="16" y="61"/>
                      <a:pt x="20" y="72"/>
                      <a:pt x="29" y="80"/>
                    </a:cubicBezTo>
                    <a:cubicBezTo>
                      <a:pt x="37" y="88"/>
                      <a:pt x="49" y="92"/>
                      <a:pt x="63" y="92"/>
                    </a:cubicBezTo>
                    <a:cubicBezTo>
                      <a:pt x="70" y="92"/>
                      <a:pt x="76" y="91"/>
                      <a:pt x="81" y="90"/>
                    </a:cubicBezTo>
                    <a:cubicBezTo>
                      <a:pt x="85" y="89"/>
                      <a:pt x="89" y="87"/>
                      <a:pt x="92" y="84"/>
                    </a:cubicBezTo>
                    <a:lnTo>
                      <a:pt x="94" y="8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3" name="Freeform 16"/>
              <p:cNvSpPr>
                <a:spLocks noChangeAspect="1"/>
              </p:cNvSpPr>
              <p:nvPr userDrawn="1"/>
            </p:nvSpPr>
            <p:spPr bwMode="auto">
              <a:xfrm>
                <a:off x="153988" y="6300788"/>
                <a:ext cx="106363" cy="79375"/>
              </a:xfrm>
              <a:custGeom>
                <a:avLst/>
                <a:gdLst>
                  <a:gd name="T0" fmla="*/ 0 w 130"/>
                  <a:gd name="T1" fmla="*/ 4 h 97"/>
                  <a:gd name="T2" fmla="*/ 0 w 130"/>
                  <a:gd name="T3" fmla="*/ 0 h 97"/>
                  <a:gd name="T4" fmla="*/ 14 w 130"/>
                  <a:gd name="T5" fmla="*/ 0 h 97"/>
                  <a:gd name="T6" fmla="*/ 27 w 130"/>
                  <a:gd name="T7" fmla="*/ 0 h 97"/>
                  <a:gd name="T8" fmla="*/ 38 w 130"/>
                  <a:gd name="T9" fmla="*/ 24 h 97"/>
                  <a:gd name="T10" fmla="*/ 65 w 130"/>
                  <a:gd name="T11" fmla="*/ 76 h 97"/>
                  <a:gd name="T12" fmla="*/ 89 w 130"/>
                  <a:gd name="T13" fmla="*/ 28 h 97"/>
                  <a:gd name="T14" fmla="*/ 102 w 130"/>
                  <a:gd name="T15" fmla="*/ 0 h 97"/>
                  <a:gd name="T16" fmla="*/ 115 w 130"/>
                  <a:gd name="T17" fmla="*/ 0 h 97"/>
                  <a:gd name="T18" fmla="*/ 130 w 130"/>
                  <a:gd name="T19" fmla="*/ 0 h 97"/>
                  <a:gd name="T20" fmla="*/ 130 w 130"/>
                  <a:gd name="T21" fmla="*/ 4 h 97"/>
                  <a:gd name="T22" fmla="*/ 120 w 130"/>
                  <a:gd name="T23" fmla="*/ 5 h 97"/>
                  <a:gd name="T24" fmla="*/ 118 w 130"/>
                  <a:gd name="T25" fmla="*/ 7 h 97"/>
                  <a:gd name="T26" fmla="*/ 117 w 130"/>
                  <a:gd name="T27" fmla="*/ 13 h 97"/>
                  <a:gd name="T28" fmla="*/ 116 w 130"/>
                  <a:gd name="T29" fmla="*/ 32 h 97"/>
                  <a:gd name="T30" fmla="*/ 116 w 130"/>
                  <a:gd name="T31" fmla="*/ 63 h 97"/>
                  <a:gd name="T32" fmla="*/ 117 w 130"/>
                  <a:gd name="T33" fmla="*/ 81 h 97"/>
                  <a:gd name="T34" fmla="*/ 118 w 130"/>
                  <a:gd name="T35" fmla="*/ 89 h 97"/>
                  <a:gd name="T36" fmla="*/ 120 w 130"/>
                  <a:gd name="T37" fmla="*/ 90 h 97"/>
                  <a:gd name="T38" fmla="*/ 130 w 130"/>
                  <a:gd name="T39" fmla="*/ 91 h 97"/>
                  <a:gd name="T40" fmla="*/ 130 w 130"/>
                  <a:gd name="T41" fmla="*/ 95 h 97"/>
                  <a:gd name="T42" fmla="*/ 110 w 130"/>
                  <a:gd name="T43" fmla="*/ 95 h 97"/>
                  <a:gd name="T44" fmla="*/ 89 w 130"/>
                  <a:gd name="T45" fmla="*/ 95 h 97"/>
                  <a:gd name="T46" fmla="*/ 89 w 130"/>
                  <a:gd name="T47" fmla="*/ 91 h 97"/>
                  <a:gd name="T48" fmla="*/ 100 w 130"/>
                  <a:gd name="T49" fmla="*/ 90 h 97"/>
                  <a:gd name="T50" fmla="*/ 102 w 130"/>
                  <a:gd name="T51" fmla="*/ 89 h 97"/>
                  <a:gd name="T52" fmla="*/ 103 w 130"/>
                  <a:gd name="T53" fmla="*/ 82 h 97"/>
                  <a:gd name="T54" fmla="*/ 103 w 130"/>
                  <a:gd name="T55" fmla="*/ 63 h 97"/>
                  <a:gd name="T56" fmla="*/ 103 w 130"/>
                  <a:gd name="T57" fmla="*/ 14 h 97"/>
                  <a:gd name="T58" fmla="*/ 79 w 130"/>
                  <a:gd name="T59" fmla="*/ 62 h 97"/>
                  <a:gd name="T60" fmla="*/ 70 w 130"/>
                  <a:gd name="T61" fmla="*/ 81 h 97"/>
                  <a:gd name="T62" fmla="*/ 63 w 130"/>
                  <a:gd name="T63" fmla="*/ 97 h 97"/>
                  <a:gd name="T64" fmla="*/ 60 w 130"/>
                  <a:gd name="T65" fmla="*/ 97 h 97"/>
                  <a:gd name="T66" fmla="*/ 59 w 130"/>
                  <a:gd name="T67" fmla="*/ 93 h 97"/>
                  <a:gd name="T68" fmla="*/ 54 w 130"/>
                  <a:gd name="T69" fmla="*/ 83 h 97"/>
                  <a:gd name="T70" fmla="*/ 20 w 130"/>
                  <a:gd name="T71" fmla="*/ 16 h 97"/>
                  <a:gd name="T72" fmla="*/ 20 w 130"/>
                  <a:gd name="T73" fmla="*/ 63 h 97"/>
                  <a:gd name="T74" fmla="*/ 20 w 130"/>
                  <a:gd name="T75" fmla="*/ 81 h 97"/>
                  <a:gd name="T76" fmla="*/ 22 w 130"/>
                  <a:gd name="T77" fmla="*/ 89 h 97"/>
                  <a:gd name="T78" fmla="*/ 24 w 130"/>
                  <a:gd name="T79" fmla="*/ 90 h 97"/>
                  <a:gd name="T80" fmla="*/ 34 w 130"/>
                  <a:gd name="T81" fmla="*/ 91 h 97"/>
                  <a:gd name="T82" fmla="*/ 34 w 130"/>
                  <a:gd name="T83" fmla="*/ 95 h 97"/>
                  <a:gd name="T84" fmla="*/ 17 w 130"/>
                  <a:gd name="T85" fmla="*/ 95 h 97"/>
                  <a:gd name="T86" fmla="*/ 0 w 130"/>
                  <a:gd name="T87" fmla="*/ 95 h 97"/>
                  <a:gd name="T88" fmla="*/ 0 w 130"/>
                  <a:gd name="T89" fmla="*/ 91 h 97"/>
                  <a:gd name="T90" fmla="*/ 10 w 130"/>
                  <a:gd name="T91" fmla="*/ 90 h 97"/>
                  <a:gd name="T92" fmla="*/ 12 w 130"/>
                  <a:gd name="T93" fmla="*/ 89 h 97"/>
                  <a:gd name="T94" fmla="*/ 13 w 130"/>
                  <a:gd name="T95" fmla="*/ 82 h 97"/>
                  <a:gd name="T96" fmla="*/ 14 w 130"/>
                  <a:gd name="T97" fmla="*/ 63 h 97"/>
                  <a:gd name="T98" fmla="*/ 14 w 130"/>
                  <a:gd name="T99" fmla="*/ 32 h 97"/>
                  <a:gd name="T100" fmla="*/ 13 w 130"/>
                  <a:gd name="T101" fmla="*/ 14 h 97"/>
                  <a:gd name="T102" fmla="*/ 12 w 130"/>
                  <a:gd name="T103" fmla="*/ 7 h 97"/>
                  <a:gd name="T104" fmla="*/ 10 w 130"/>
                  <a:gd name="T105" fmla="*/ 5 h 97"/>
                  <a:gd name="T106" fmla="*/ 0 w 130"/>
                  <a:gd name="T107" fmla="*/ 4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30" h="97">
                    <a:moveTo>
                      <a:pt x="0" y="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9" y="0"/>
                      <a:pt x="14" y="0"/>
                    </a:cubicBezTo>
                    <a:cubicBezTo>
                      <a:pt x="18" y="0"/>
                      <a:pt x="23" y="0"/>
                      <a:pt x="27" y="0"/>
                    </a:cubicBezTo>
                    <a:cubicBezTo>
                      <a:pt x="31" y="9"/>
                      <a:pt x="35" y="17"/>
                      <a:pt x="38" y="24"/>
                    </a:cubicBezTo>
                    <a:cubicBezTo>
                      <a:pt x="65" y="76"/>
                      <a:pt x="65" y="76"/>
                      <a:pt x="65" y="76"/>
                    </a:cubicBezTo>
                    <a:cubicBezTo>
                      <a:pt x="89" y="28"/>
                      <a:pt x="89" y="28"/>
                      <a:pt x="89" y="28"/>
                    </a:cubicBezTo>
                    <a:cubicBezTo>
                      <a:pt x="96" y="15"/>
                      <a:pt x="100" y="5"/>
                      <a:pt x="102" y="0"/>
                    </a:cubicBezTo>
                    <a:cubicBezTo>
                      <a:pt x="107" y="0"/>
                      <a:pt x="112" y="0"/>
                      <a:pt x="115" y="0"/>
                    </a:cubicBezTo>
                    <a:cubicBezTo>
                      <a:pt x="118" y="0"/>
                      <a:pt x="123" y="0"/>
                      <a:pt x="130" y="0"/>
                    </a:cubicBezTo>
                    <a:cubicBezTo>
                      <a:pt x="130" y="4"/>
                      <a:pt x="130" y="4"/>
                      <a:pt x="130" y="4"/>
                    </a:cubicBezTo>
                    <a:cubicBezTo>
                      <a:pt x="125" y="4"/>
                      <a:pt x="121" y="5"/>
                      <a:pt x="120" y="5"/>
                    </a:cubicBezTo>
                    <a:cubicBezTo>
                      <a:pt x="119" y="5"/>
                      <a:pt x="118" y="6"/>
                      <a:pt x="118" y="7"/>
                    </a:cubicBezTo>
                    <a:cubicBezTo>
                      <a:pt x="117" y="8"/>
                      <a:pt x="117" y="10"/>
                      <a:pt x="117" y="13"/>
                    </a:cubicBezTo>
                    <a:cubicBezTo>
                      <a:pt x="116" y="14"/>
                      <a:pt x="116" y="20"/>
                      <a:pt x="116" y="32"/>
                    </a:cubicBezTo>
                    <a:cubicBezTo>
                      <a:pt x="116" y="63"/>
                      <a:pt x="116" y="63"/>
                      <a:pt x="116" y="63"/>
                    </a:cubicBezTo>
                    <a:cubicBezTo>
                      <a:pt x="116" y="69"/>
                      <a:pt x="116" y="75"/>
                      <a:pt x="117" y="81"/>
                    </a:cubicBezTo>
                    <a:cubicBezTo>
                      <a:pt x="117" y="85"/>
                      <a:pt x="117" y="88"/>
                      <a:pt x="118" y="89"/>
                    </a:cubicBezTo>
                    <a:cubicBezTo>
                      <a:pt x="118" y="89"/>
                      <a:pt x="119" y="90"/>
                      <a:pt x="120" y="90"/>
                    </a:cubicBezTo>
                    <a:cubicBezTo>
                      <a:pt x="121" y="91"/>
                      <a:pt x="125" y="91"/>
                      <a:pt x="130" y="91"/>
                    </a:cubicBezTo>
                    <a:cubicBezTo>
                      <a:pt x="130" y="95"/>
                      <a:pt x="130" y="95"/>
                      <a:pt x="130" y="95"/>
                    </a:cubicBezTo>
                    <a:cubicBezTo>
                      <a:pt x="121" y="95"/>
                      <a:pt x="114" y="95"/>
                      <a:pt x="110" y="95"/>
                    </a:cubicBezTo>
                    <a:cubicBezTo>
                      <a:pt x="107" y="95"/>
                      <a:pt x="100" y="95"/>
                      <a:pt x="89" y="95"/>
                    </a:cubicBezTo>
                    <a:cubicBezTo>
                      <a:pt x="89" y="91"/>
                      <a:pt x="89" y="91"/>
                      <a:pt x="89" y="91"/>
                    </a:cubicBezTo>
                    <a:cubicBezTo>
                      <a:pt x="95" y="91"/>
                      <a:pt x="98" y="91"/>
                      <a:pt x="100" y="90"/>
                    </a:cubicBezTo>
                    <a:cubicBezTo>
                      <a:pt x="101" y="90"/>
                      <a:pt x="102" y="89"/>
                      <a:pt x="102" y="89"/>
                    </a:cubicBezTo>
                    <a:cubicBezTo>
                      <a:pt x="103" y="88"/>
                      <a:pt x="103" y="86"/>
                      <a:pt x="103" y="82"/>
                    </a:cubicBezTo>
                    <a:cubicBezTo>
                      <a:pt x="103" y="81"/>
                      <a:pt x="103" y="75"/>
                      <a:pt x="103" y="63"/>
                    </a:cubicBezTo>
                    <a:cubicBezTo>
                      <a:pt x="103" y="14"/>
                      <a:pt x="103" y="14"/>
                      <a:pt x="103" y="14"/>
                    </a:cubicBezTo>
                    <a:cubicBezTo>
                      <a:pt x="79" y="62"/>
                      <a:pt x="79" y="62"/>
                      <a:pt x="79" y="62"/>
                    </a:cubicBezTo>
                    <a:cubicBezTo>
                      <a:pt x="75" y="70"/>
                      <a:pt x="72" y="76"/>
                      <a:pt x="70" y="81"/>
                    </a:cubicBezTo>
                    <a:cubicBezTo>
                      <a:pt x="69" y="84"/>
                      <a:pt x="66" y="89"/>
                      <a:pt x="63" y="97"/>
                    </a:cubicBezTo>
                    <a:cubicBezTo>
                      <a:pt x="60" y="97"/>
                      <a:pt x="60" y="97"/>
                      <a:pt x="60" y="97"/>
                    </a:cubicBezTo>
                    <a:cubicBezTo>
                      <a:pt x="60" y="95"/>
                      <a:pt x="59" y="94"/>
                      <a:pt x="59" y="93"/>
                    </a:cubicBezTo>
                    <a:cubicBezTo>
                      <a:pt x="54" y="83"/>
                      <a:pt x="54" y="83"/>
                      <a:pt x="54" y="83"/>
                    </a:cubicBezTo>
                    <a:cubicBezTo>
                      <a:pt x="20" y="16"/>
                      <a:pt x="20" y="16"/>
                      <a:pt x="20" y="16"/>
                    </a:cubicBezTo>
                    <a:cubicBezTo>
                      <a:pt x="20" y="63"/>
                      <a:pt x="20" y="63"/>
                      <a:pt x="20" y="63"/>
                    </a:cubicBezTo>
                    <a:cubicBezTo>
                      <a:pt x="20" y="69"/>
                      <a:pt x="20" y="75"/>
                      <a:pt x="20" y="81"/>
                    </a:cubicBezTo>
                    <a:cubicBezTo>
                      <a:pt x="21" y="85"/>
                      <a:pt x="21" y="88"/>
                      <a:pt x="22" y="89"/>
                    </a:cubicBezTo>
                    <a:cubicBezTo>
                      <a:pt x="22" y="89"/>
                      <a:pt x="23" y="90"/>
                      <a:pt x="24" y="90"/>
                    </a:cubicBezTo>
                    <a:cubicBezTo>
                      <a:pt x="25" y="91"/>
                      <a:pt x="29" y="91"/>
                      <a:pt x="34" y="91"/>
                    </a:cubicBezTo>
                    <a:cubicBezTo>
                      <a:pt x="34" y="95"/>
                      <a:pt x="34" y="95"/>
                      <a:pt x="34" y="95"/>
                    </a:cubicBezTo>
                    <a:cubicBezTo>
                      <a:pt x="17" y="95"/>
                      <a:pt x="17" y="95"/>
                      <a:pt x="17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5" y="91"/>
                      <a:pt x="8" y="91"/>
                      <a:pt x="10" y="90"/>
                    </a:cubicBezTo>
                    <a:cubicBezTo>
                      <a:pt x="11" y="90"/>
                      <a:pt x="12" y="89"/>
                      <a:pt x="12" y="89"/>
                    </a:cubicBezTo>
                    <a:cubicBezTo>
                      <a:pt x="13" y="88"/>
                      <a:pt x="13" y="86"/>
                      <a:pt x="13" y="82"/>
                    </a:cubicBezTo>
                    <a:cubicBezTo>
                      <a:pt x="13" y="81"/>
                      <a:pt x="13" y="75"/>
                      <a:pt x="14" y="63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26"/>
                      <a:pt x="13" y="20"/>
                      <a:pt x="13" y="14"/>
                    </a:cubicBezTo>
                    <a:cubicBezTo>
                      <a:pt x="13" y="10"/>
                      <a:pt x="13" y="8"/>
                      <a:pt x="12" y="7"/>
                    </a:cubicBezTo>
                    <a:cubicBezTo>
                      <a:pt x="12" y="6"/>
                      <a:pt x="11" y="5"/>
                      <a:pt x="10" y="5"/>
                    </a:cubicBezTo>
                    <a:cubicBezTo>
                      <a:pt x="8" y="5"/>
                      <a:pt x="5" y="4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4" name="Freeform 17"/>
              <p:cNvSpPr>
                <a:spLocks noChangeAspect="1" noEditPoints="1"/>
              </p:cNvSpPr>
              <p:nvPr userDrawn="1"/>
            </p:nvSpPr>
            <p:spPr bwMode="auto">
              <a:xfrm>
                <a:off x="265113" y="6299200"/>
                <a:ext cx="87313" cy="79375"/>
              </a:xfrm>
              <a:custGeom>
                <a:avLst/>
                <a:gdLst>
                  <a:gd name="T0" fmla="*/ 15 w 107"/>
                  <a:gd name="T1" fmla="*/ 96 h 96"/>
                  <a:gd name="T2" fmla="*/ 33 w 107"/>
                  <a:gd name="T3" fmla="*/ 96 h 96"/>
                  <a:gd name="T4" fmla="*/ 33 w 107"/>
                  <a:gd name="T5" fmla="*/ 92 h 96"/>
                  <a:gd name="T6" fmla="*/ 24 w 107"/>
                  <a:gd name="T7" fmla="*/ 92 h 96"/>
                  <a:gd name="T8" fmla="*/ 21 w 107"/>
                  <a:gd name="T9" fmla="*/ 90 h 96"/>
                  <a:gd name="T10" fmla="*/ 21 w 107"/>
                  <a:gd name="T11" fmla="*/ 89 h 96"/>
                  <a:gd name="T12" fmla="*/ 23 w 107"/>
                  <a:gd name="T13" fmla="*/ 82 h 96"/>
                  <a:gd name="T14" fmla="*/ 30 w 107"/>
                  <a:gd name="T15" fmla="*/ 65 h 96"/>
                  <a:gd name="T16" fmla="*/ 71 w 107"/>
                  <a:gd name="T17" fmla="*/ 65 h 96"/>
                  <a:gd name="T18" fmla="*/ 80 w 107"/>
                  <a:gd name="T19" fmla="*/ 85 h 96"/>
                  <a:gd name="T20" fmla="*/ 81 w 107"/>
                  <a:gd name="T21" fmla="*/ 89 h 96"/>
                  <a:gd name="T22" fmla="*/ 80 w 107"/>
                  <a:gd name="T23" fmla="*/ 91 h 96"/>
                  <a:gd name="T24" fmla="*/ 78 w 107"/>
                  <a:gd name="T25" fmla="*/ 92 h 96"/>
                  <a:gd name="T26" fmla="*/ 68 w 107"/>
                  <a:gd name="T27" fmla="*/ 92 h 96"/>
                  <a:gd name="T28" fmla="*/ 68 w 107"/>
                  <a:gd name="T29" fmla="*/ 96 h 96"/>
                  <a:gd name="T30" fmla="*/ 91 w 107"/>
                  <a:gd name="T31" fmla="*/ 96 h 96"/>
                  <a:gd name="T32" fmla="*/ 107 w 107"/>
                  <a:gd name="T33" fmla="*/ 96 h 96"/>
                  <a:gd name="T34" fmla="*/ 107 w 107"/>
                  <a:gd name="T35" fmla="*/ 92 h 96"/>
                  <a:gd name="T36" fmla="*/ 99 w 107"/>
                  <a:gd name="T37" fmla="*/ 91 h 96"/>
                  <a:gd name="T38" fmla="*/ 96 w 107"/>
                  <a:gd name="T39" fmla="*/ 88 h 96"/>
                  <a:gd name="T40" fmla="*/ 87 w 107"/>
                  <a:gd name="T41" fmla="*/ 68 h 96"/>
                  <a:gd name="T42" fmla="*/ 56 w 107"/>
                  <a:gd name="T43" fmla="*/ 0 h 96"/>
                  <a:gd name="T44" fmla="*/ 52 w 107"/>
                  <a:gd name="T45" fmla="*/ 0 h 96"/>
                  <a:gd name="T46" fmla="*/ 40 w 107"/>
                  <a:gd name="T47" fmla="*/ 28 h 96"/>
                  <a:gd name="T48" fmla="*/ 22 w 107"/>
                  <a:gd name="T49" fmla="*/ 66 h 96"/>
                  <a:gd name="T50" fmla="*/ 13 w 107"/>
                  <a:gd name="T51" fmla="*/ 85 h 96"/>
                  <a:gd name="T52" fmla="*/ 9 w 107"/>
                  <a:gd name="T53" fmla="*/ 90 h 96"/>
                  <a:gd name="T54" fmla="*/ 7 w 107"/>
                  <a:gd name="T55" fmla="*/ 92 h 96"/>
                  <a:gd name="T56" fmla="*/ 0 w 107"/>
                  <a:gd name="T57" fmla="*/ 92 h 96"/>
                  <a:gd name="T58" fmla="*/ 0 w 107"/>
                  <a:gd name="T59" fmla="*/ 96 h 96"/>
                  <a:gd name="T60" fmla="*/ 15 w 107"/>
                  <a:gd name="T61" fmla="*/ 96 h 96"/>
                  <a:gd name="T62" fmla="*/ 51 w 107"/>
                  <a:gd name="T63" fmla="*/ 18 h 96"/>
                  <a:gd name="T64" fmla="*/ 68 w 107"/>
                  <a:gd name="T65" fmla="*/ 59 h 96"/>
                  <a:gd name="T66" fmla="*/ 33 w 107"/>
                  <a:gd name="T67" fmla="*/ 59 h 96"/>
                  <a:gd name="T68" fmla="*/ 51 w 107"/>
                  <a:gd name="T69" fmla="*/ 18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7" h="96">
                    <a:moveTo>
                      <a:pt x="15" y="96"/>
                    </a:moveTo>
                    <a:cubicBezTo>
                      <a:pt x="19" y="96"/>
                      <a:pt x="25" y="96"/>
                      <a:pt x="33" y="96"/>
                    </a:cubicBezTo>
                    <a:cubicBezTo>
                      <a:pt x="33" y="92"/>
                      <a:pt x="33" y="92"/>
                      <a:pt x="33" y="92"/>
                    </a:cubicBezTo>
                    <a:cubicBezTo>
                      <a:pt x="28" y="92"/>
                      <a:pt x="25" y="92"/>
                      <a:pt x="24" y="92"/>
                    </a:cubicBezTo>
                    <a:cubicBezTo>
                      <a:pt x="22" y="91"/>
                      <a:pt x="22" y="91"/>
                      <a:pt x="21" y="90"/>
                    </a:cubicBezTo>
                    <a:cubicBezTo>
                      <a:pt x="21" y="90"/>
                      <a:pt x="21" y="89"/>
                      <a:pt x="21" y="89"/>
                    </a:cubicBezTo>
                    <a:cubicBezTo>
                      <a:pt x="21" y="87"/>
                      <a:pt x="21" y="85"/>
                      <a:pt x="23" y="82"/>
                    </a:cubicBezTo>
                    <a:cubicBezTo>
                      <a:pt x="30" y="65"/>
                      <a:pt x="30" y="65"/>
                      <a:pt x="30" y="65"/>
                    </a:cubicBezTo>
                    <a:cubicBezTo>
                      <a:pt x="71" y="65"/>
                      <a:pt x="71" y="65"/>
                      <a:pt x="71" y="65"/>
                    </a:cubicBezTo>
                    <a:cubicBezTo>
                      <a:pt x="80" y="85"/>
                      <a:pt x="80" y="85"/>
                      <a:pt x="80" y="85"/>
                    </a:cubicBezTo>
                    <a:cubicBezTo>
                      <a:pt x="81" y="87"/>
                      <a:pt x="81" y="88"/>
                      <a:pt x="81" y="89"/>
                    </a:cubicBezTo>
                    <a:cubicBezTo>
                      <a:pt x="81" y="90"/>
                      <a:pt x="81" y="90"/>
                      <a:pt x="80" y="91"/>
                    </a:cubicBezTo>
                    <a:cubicBezTo>
                      <a:pt x="80" y="91"/>
                      <a:pt x="79" y="91"/>
                      <a:pt x="78" y="92"/>
                    </a:cubicBezTo>
                    <a:cubicBezTo>
                      <a:pt x="77" y="92"/>
                      <a:pt x="74" y="92"/>
                      <a:pt x="68" y="92"/>
                    </a:cubicBezTo>
                    <a:cubicBezTo>
                      <a:pt x="68" y="96"/>
                      <a:pt x="68" y="96"/>
                      <a:pt x="68" y="96"/>
                    </a:cubicBezTo>
                    <a:cubicBezTo>
                      <a:pt x="91" y="96"/>
                      <a:pt x="91" y="96"/>
                      <a:pt x="91" y="96"/>
                    </a:cubicBezTo>
                    <a:cubicBezTo>
                      <a:pt x="94" y="96"/>
                      <a:pt x="99" y="96"/>
                      <a:pt x="107" y="96"/>
                    </a:cubicBezTo>
                    <a:cubicBezTo>
                      <a:pt x="107" y="92"/>
                      <a:pt x="107" y="92"/>
                      <a:pt x="107" y="92"/>
                    </a:cubicBezTo>
                    <a:cubicBezTo>
                      <a:pt x="103" y="92"/>
                      <a:pt x="100" y="92"/>
                      <a:pt x="99" y="91"/>
                    </a:cubicBezTo>
                    <a:cubicBezTo>
                      <a:pt x="98" y="91"/>
                      <a:pt x="97" y="90"/>
                      <a:pt x="96" y="88"/>
                    </a:cubicBezTo>
                    <a:cubicBezTo>
                      <a:pt x="95" y="85"/>
                      <a:pt x="92" y="79"/>
                      <a:pt x="87" y="68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46" y="14"/>
                      <a:pt x="42" y="24"/>
                      <a:pt x="40" y="28"/>
                    </a:cubicBezTo>
                    <a:cubicBezTo>
                      <a:pt x="22" y="66"/>
                      <a:pt x="22" y="66"/>
                      <a:pt x="22" y="66"/>
                    </a:cubicBezTo>
                    <a:cubicBezTo>
                      <a:pt x="17" y="77"/>
                      <a:pt x="13" y="83"/>
                      <a:pt x="13" y="85"/>
                    </a:cubicBezTo>
                    <a:cubicBezTo>
                      <a:pt x="11" y="88"/>
                      <a:pt x="10" y="90"/>
                      <a:pt x="9" y="90"/>
                    </a:cubicBezTo>
                    <a:cubicBezTo>
                      <a:pt x="8" y="91"/>
                      <a:pt x="8" y="91"/>
                      <a:pt x="7" y="92"/>
                    </a:cubicBezTo>
                    <a:cubicBezTo>
                      <a:pt x="6" y="92"/>
                      <a:pt x="3" y="92"/>
                      <a:pt x="0" y="92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5" y="96"/>
                      <a:pt x="10" y="96"/>
                      <a:pt x="15" y="96"/>
                    </a:cubicBezTo>
                    <a:close/>
                    <a:moveTo>
                      <a:pt x="51" y="18"/>
                    </a:moveTo>
                    <a:cubicBezTo>
                      <a:pt x="68" y="59"/>
                      <a:pt x="68" y="59"/>
                      <a:pt x="68" y="59"/>
                    </a:cubicBezTo>
                    <a:cubicBezTo>
                      <a:pt x="33" y="59"/>
                      <a:pt x="33" y="59"/>
                      <a:pt x="33" y="59"/>
                    </a:cubicBezTo>
                    <a:lnTo>
                      <a:pt x="51" y="18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5" name="Freeform 18"/>
              <p:cNvSpPr>
                <a:spLocks noChangeAspect="1"/>
              </p:cNvSpPr>
              <p:nvPr userDrawn="1"/>
            </p:nvSpPr>
            <p:spPr bwMode="auto">
              <a:xfrm>
                <a:off x="336550" y="6300788"/>
                <a:ext cx="77788" cy="69850"/>
              </a:xfrm>
              <a:custGeom>
                <a:avLst/>
                <a:gdLst>
                  <a:gd name="T0" fmla="*/ 77 w 105"/>
                  <a:gd name="T1" fmla="*/ 14 h 95"/>
                  <a:gd name="T2" fmla="*/ 82 w 105"/>
                  <a:gd name="T3" fmla="*/ 7 h 95"/>
                  <a:gd name="T4" fmla="*/ 80 w 105"/>
                  <a:gd name="T5" fmla="*/ 5 h 95"/>
                  <a:gd name="T6" fmla="*/ 70 w 105"/>
                  <a:gd name="T7" fmla="*/ 4 h 95"/>
                  <a:gd name="T8" fmla="*/ 70 w 105"/>
                  <a:gd name="T9" fmla="*/ 0 h 95"/>
                  <a:gd name="T10" fmla="*/ 89 w 105"/>
                  <a:gd name="T11" fmla="*/ 0 h 95"/>
                  <a:gd name="T12" fmla="*/ 105 w 105"/>
                  <a:gd name="T13" fmla="*/ 0 h 95"/>
                  <a:gd name="T14" fmla="*/ 105 w 105"/>
                  <a:gd name="T15" fmla="*/ 4 h 95"/>
                  <a:gd name="T16" fmla="*/ 96 w 105"/>
                  <a:gd name="T17" fmla="*/ 5 h 95"/>
                  <a:gd name="T18" fmla="*/ 92 w 105"/>
                  <a:gd name="T19" fmla="*/ 7 h 95"/>
                  <a:gd name="T20" fmla="*/ 87 w 105"/>
                  <a:gd name="T21" fmla="*/ 13 h 95"/>
                  <a:gd name="T22" fmla="*/ 66 w 105"/>
                  <a:gd name="T23" fmla="*/ 43 h 95"/>
                  <a:gd name="T24" fmla="*/ 59 w 105"/>
                  <a:gd name="T25" fmla="*/ 54 h 95"/>
                  <a:gd name="T26" fmla="*/ 59 w 105"/>
                  <a:gd name="T27" fmla="*/ 58 h 95"/>
                  <a:gd name="T28" fmla="*/ 59 w 105"/>
                  <a:gd name="T29" fmla="*/ 63 h 95"/>
                  <a:gd name="T30" fmla="*/ 59 w 105"/>
                  <a:gd name="T31" fmla="*/ 81 h 95"/>
                  <a:gd name="T32" fmla="*/ 60 w 105"/>
                  <a:gd name="T33" fmla="*/ 89 h 95"/>
                  <a:gd name="T34" fmla="*/ 63 w 105"/>
                  <a:gd name="T35" fmla="*/ 90 h 95"/>
                  <a:gd name="T36" fmla="*/ 73 w 105"/>
                  <a:gd name="T37" fmla="*/ 91 h 95"/>
                  <a:gd name="T38" fmla="*/ 73 w 105"/>
                  <a:gd name="T39" fmla="*/ 95 h 95"/>
                  <a:gd name="T40" fmla="*/ 53 w 105"/>
                  <a:gd name="T41" fmla="*/ 95 h 95"/>
                  <a:gd name="T42" fmla="*/ 32 w 105"/>
                  <a:gd name="T43" fmla="*/ 95 h 95"/>
                  <a:gd name="T44" fmla="*/ 32 w 105"/>
                  <a:gd name="T45" fmla="*/ 91 h 95"/>
                  <a:gd name="T46" fmla="*/ 42 w 105"/>
                  <a:gd name="T47" fmla="*/ 90 h 95"/>
                  <a:gd name="T48" fmla="*/ 44 w 105"/>
                  <a:gd name="T49" fmla="*/ 89 h 95"/>
                  <a:gd name="T50" fmla="*/ 45 w 105"/>
                  <a:gd name="T51" fmla="*/ 82 h 95"/>
                  <a:gd name="T52" fmla="*/ 46 w 105"/>
                  <a:gd name="T53" fmla="*/ 63 h 95"/>
                  <a:gd name="T54" fmla="*/ 46 w 105"/>
                  <a:gd name="T55" fmla="*/ 56 h 95"/>
                  <a:gd name="T56" fmla="*/ 43 w 105"/>
                  <a:gd name="T57" fmla="*/ 50 h 95"/>
                  <a:gd name="T58" fmla="*/ 35 w 105"/>
                  <a:gd name="T59" fmla="*/ 39 h 95"/>
                  <a:gd name="T60" fmla="*/ 17 w 105"/>
                  <a:gd name="T61" fmla="*/ 13 h 95"/>
                  <a:gd name="T62" fmla="*/ 13 w 105"/>
                  <a:gd name="T63" fmla="*/ 7 h 95"/>
                  <a:gd name="T64" fmla="*/ 9 w 105"/>
                  <a:gd name="T65" fmla="*/ 5 h 95"/>
                  <a:gd name="T66" fmla="*/ 0 w 105"/>
                  <a:gd name="T67" fmla="*/ 4 h 95"/>
                  <a:gd name="T68" fmla="*/ 0 w 105"/>
                  <a:gd name="T69" fmla="*/ 0 h 95"/>
                  <a:gd name="T70" fmla="*/ 17 w 105"/>
                  <a:gd name="T71" fmla="*/ 0 h 95"/>
                  <a:gd name="T72" fmla="*/ 43 w 105"/>
                  <a:gd name="T73" fmla="*/ 0 h 95"/>
                  <a:gd name="T74" fmla="*/ 43 w 105"/>
                  <a:gd name="T75" fmla="*/ 4 h 95"/>
                  <a:gd name="T76" fmla="*/ 32 w 105"/>
                  <a:gd name="T77" fmla="*/ 5 h 95"/>
                  <a:gd name="T78" fmla="*/ 30 w 105"/>
                  <a:gd name="T79" fmla="*/ 7 h 95"/>
                  <a:gd name="T80" fmla="*/ 34 w 105"/>
                  <a:gd name="T81" fmla="*/ 14 h 95"/>
                  <a:gd name="T82" fmla="*/ 55 w 105"/>
                  <a:gd name="T83" fmla="*/ 48 h 95"/>
                  <a:gd name="T84" fmla="*/ 77 w 105"/>
                  <a:gd name="T85" fmla="*/ 14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05" h="95">
                    <a:moveTo>
                      <a:pt x="77" y="14"/>
                    </a:moveTo>
                    <a:cubicBezTo>
                      <a:pt x="80" y="10"/>
                      <a:pt x="82" y="7"/>
                      <a:pt x="82" y="7"/>
                    </a:cubicBezTo>
                    <a:cubicBezTo>
                      <a:pt x="82" y="6"/>
                      <a:pt x="81" y="5"/>
                      <a:pt x="80" y="5"/>
                    </a:cubicBezTo>
                    <a:cubicBezTo>
                      <a:pt x="79" y="5"/>
                      <a:pt x="75" y="4"/>
                      <a:pt x="70" y="4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79" y="0"/>
                      <a:pt x="84" y="0"/>
                      <a:pt x="89" y="0"/>
                    </a:cubicBezTo>
                    <a:cubicBezTo>
                      <a:pt x="93" y="0"/>
                      <a:pt x="96" y="0"/>
                      <a:pt x="105" y="0"/>
                    </a:cubicBezTo>
                    <a:cubicBezTo>
                      <a:pt x="105" y="4"/>
                      <a:pt x="105" y="4"/>
                      <a:pt x="105" y="4"/>
                    </a:cubicBezTo>
                    <a:cubicBezTo>
                      <a:pt x="100" y="4"/>
                      <a:pt x="97" y="5"/>
                      <a:pt x="96" y="5"/>
                    </a:cubicBezTo>
                    <a:cubicBezTo>
                      <a:pt x="95" y="5"/>
                      <a:pt x="93" y="6"/>
                      <a:pt x="92" y="7"/>
                    </a:cubicBezTo>
                    <a:cubicBezTo>
                      <a:pt x="91" y="7"/>
                      <a:pt x="89" y="10"/>
                      <a:pt x="87" y="13"/>
                    </a:cubicBezTo>
                    <a:cubicBezTo>
                      <a:pt x="66" y="43"/>
                      <a:pt x="66" y="43"/>
                      <a:pt x="66" y="43"/>
                    </a:cubicBezTo>
                    <a:cubicBezTo>
                      <a:pt x="62" y="49"/>
                      <a:pt x="60" y="53"/>
                      <a:pt x="59" y="54"/>
                    </a:cubicBezTo>
                    <a:cubicBezTo>
                      <a:pt x="59" y="56"/>
                      <a:pt x="59" y="57"/>
                      <a:pt x="59" y="58"/>
                    </a:cubicBezTo>
                    <a:cubicBezTo>
                      <a:pt x="59" y="63"/>
                      <a:pt x="59" y="63"/>
                      <a:pt x="59" y="63"/>
                    </a:cubicBezTo>
                    <a:cubicBezTo>
                      <a:pt x="59" y="69"/>
                      <a:pt x="59" y="75"/>
                      <a:pt x="59" y="81"/>
                    </a:cubicBezTo>
                    <a:cubicBezTo>
                      <a:pt x="59" y="85"/>
                      <a:pt x="60" y="88"/>
                      <a:pt x="60" y="89"/>
                    </a:cubicBezTo>
                    <a:cubicBezTo>
                      <a:pt x="61" y="89"/>
                      <a:pt x="61" y="90"/>
                      <a:pt x="63" y="90"/>
                    </a:cubicBezTo>
                    <a:cubicBezTo>
                      <a:pt x="64" y="91"/>
                      <a:pt x="67" y="91"/>
                      <a:pt x="73" y="91"/>
                    </a:cubicBezTo>
                    <a:cubicBezTo>
                      <a:pt x="73" y="95"/>
                      <a:pt x="73" y="95"/>
                      <a:pt x="73" y="95"/>
                    </a:cubicBezTo>
                    <a:cubicBezTo>
                      <a:pt x="65" y="95"/>
                      <a:pt x="58" y="95"/>
                      <a:pt x="53" y="95"/>
                    </a:cubicBezTo>
                    <a:cubicBezTo>
                      <a:pt x="47" y="95"/>
                      <a:pt x="40" y="95"/>
                      <a:pt x="32" y="95"/>
                    </a:cubicBezTo>
                    <a:cubicBezTo>
                      <a:pt x="32" y="91"/>
                      <a:pt x="32" y="91"/>
                      <a:pt x="32" y="91"/>
                    </a:cubicBezTo>
                    <a:cubicBezTo>
                      <a:pt x="37" y="91"/>
                      <a:pt x="40" y="91"/>
                      <a:pt x="42" y="90"/>
                    </a:cubicBezTo>
                    <a:cubicBezTo>
                      <a:pt x="43" y="90"/>
                      <a:pt x="44" y="90"/>
                      <a:pt x="44" y="89"/>
                    </a:cubicBezTo>
                    <a:cubicBezTo>
                      <a:pt x="45" y="88"/>
                      <a:pt x="45" y="86"/>
                      <a:pt x="45" y="82"/>
                    </a:cubicBezTo>
                    <a:cubicBezTo>
                      <a:pt x="45" y="81"/>
                      <a:pt x="45" y="75"/>
                      <a:pt x="46" y="63"/>
                    </a:cubicBezTo>
                    <a:cubicBezTo>
                      <a:pt x="46" y="56"/>
                      <a:pt x="46" y="56"/>
                      <a:pt x="46" y="56"/>
                    </a:cubicBezTo>
                    <a:cubicBezTo>
                      <a:pt x="45" y="54"/>
                      <a:pt x="44" y="52"/>
                      <a:pt x="43" y="50"/>
                    </a:cubicBezTo>
                    <a:cubicBezTo>
                      <a:pt x="42" y="49"/>
                      <a:pt x="40" y="45"/>
                      <a:pt x="35" y="39"/>
                    </a:cubicBezTo>
                    <a:cubicBezTo>
                      <a:pt x="17" y="13"/>
                      <a:pt x="17" y="13"/>
                      <a:pt x="17" y="13"/>
                    </a:cubicBezTo>
                    <a:cubicBezTo>
                      <a:pt x="15" y="10"/>
                      <a:pt x="14" y="7"/>
                      <a:pt x="13" y="7"/>
                    </a:cubicBezTo>
                    <a:cubicBezTo>
                      <a:pt x="12" y="6"/>
                      <a:pt x="10" y="5"/>
                      <a:pt x="9" y="5"/>
                    </a:cubicBezTo>
                    <a:cubicBezTo>
                      <a:pt x="8" y="5"/>
                      <a:pt x="6" y="4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0"/>
                      <a:pt x="12" y="0"/>
                      <a:pt x="17" y="0"/>
                    </a:cubicBezTo>
                    <a:cubicBezTo>
                      <a:pt x="22" y="0"/>
                      <a:pt x="34" y="0"/>
                      <a:pt x="43" y="0"/>
                    </a:cubicBezTo>
                    <a:cubicBezTo>
                      <a:pt x="43" y="4"/>
                      <a:pt x="43" y="4"/>
                      <a:pt x="43" y="4"/>
                    </a:cubicBezTo>
                    <a:cubicBezTo>
                      <a:pt x="38" y="4"/>
                      <a:pt x="33" y="5"/>
                      <a:pt x="32" y="5"/>
                    </a:cubicBezTo>
                    <a:cubicBezTo>
                      <a:pt x="31" y="5"/>
                      <a:pt x="30" y="6"/>
                      <a:pt x="30" y="7"/>
                    </a:cubicBezTo>
                    <a:cubicBezTo>
                      <a:pt x="30" y="7"/>
                      <a:pt x="31" y="10"/>
                      <a:pt x="34" y="14"/>
                    </a:cubicBezTo>
                    <a:cubicBezTo>
                      <a:pt x="55" y="48"/>
                      <a:pt x="55" y="48"/>
                      <a:pt x="55" y="48"/>
                    </a:cubicBezTo>
                    <a:lnTo>
                      <a:pt x="77" y="14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6" name="Freeform 19"/>
              <p:cNvSpPr>
                <a:spLocks noChangeAspect="1" noEditPoints="1"/>
              </p:cNvSpPr>
              <p:nvPr userDrawn="1"/>
            </p:nvSpPr>
            <p:spPr bwMode="auto">
              <a:xfrm>
                <a:off x="420688" y="6299200"/>
                <a:ext cx="85725" cy="80963"/>
              </a:xfrm>
              <a:custGeom>
                <a:avLst/>
                <a:gdLst>
                  <a:gd name="T0" fmla="*/ 19 w 106"/>
                  <a:gd name="T1" fmla="*/ 24 h 99"/>
                  <a:gd name="T2" fmla="*/ 31 w 106"/>
                  <a:gd name="T3" fmla="*/ 10 h 99"/>
                  <a:gd name="T4" fmla="*/ 51 w 106"/>
                  <a:gd name="T5" fmla="*/ 5 h 99"/>
                  <a:gd name="T6" fmla="*/ 66 w 106"/>
                  <a:gd name="T7" fmla="*/ 8 h 99"/>
                  <a:gd name="T8" fmla="*/ 76 w 106"/>
                  <a:gd name="T9" fmla="*/ 13 h 99"/>
                  <a:gd name="T10" fmla="*/ 84 w 106"/>
                  <a:gd name="T11" fmla="*/ 21 h 99"/>
                  <a:gd name="T12" fmla="*/ 88 w 106"/>
                  <a:gd name="T13" fmla="*/ 31 h 99"/>
                  <a:gd name="T14" fmla="*/ 91 w 106"/>
                  <a:gd name="T15" fmla="*/ 51 h 99"/>
                  <a:gd name="T16" fmla="*/ 87 w 106"/>
                  <a:gd name="T17" fmla="*/ 73 h 99"/>
                  <a:gd name="T18" fmla="*/ 75 w 106"/>
                  <a:gd name="T19" fmla="*/ 88 h 99"/>
                  <a:gd name="T20" fmla="*/ 55 w 106"/>
                  <a:gd name="T21" fmla="*/ 93 h 99"/>
                  <a:gd name="T22" fmla="*/ 40 w 106"/>
                  <a:gd name="T23" fmla="*/ 91 h 99"/>
                  <a:gd name="T24" fmla="*/ 28 w 106"/>
                  <a:gd name="T25" fmla="*/ 82 h 99"/>
                  <a:gd name="T26" fmla="*/ 19 w 106"/>
                  <a:gd name="T27" fmla="*/ 69 h 99"/>
                  <a:gd name="T28" fmla="*/ 16 w 106"/>
                  <a:gd name="T29" fmla="*/ 57 h 99"/>
                  <a:gd name="T30" fmla="*/ 14 w 106"/>
                  <a:gd name="T31" fmla="*/ 45 h 99"/>
                  <a:gd name="T32" fmla="*/ 19 w 106"/>
                  <a:gd name="T33" fmla="*/ 24 h 99"/>
                  <a:gd name="T34" fmla="*/ 3 w 106"/>
                  <a:gd name="T35" fmla="*/ 69 h 99"/>
                  <a:gd name="T36" fmla="*/ 13 w 106"/>
                  <a:gd name="T37" fmla="*/ 86 h 99"/>
                  <a:gd name="T38" fmla="*/ 29 w 106"/>
                  <a:gd name="T39" fmla="*/ 96 h 99"/>
                  <a:gd name="T40" fmla="*/ 50 w 106"/>
                  <a:gd name="T41" fmla="*/ 99 h 99"/>
                  <a:gd name="T42" fmla="*/ 90 w 106"/>
                  <a:gd name="T43" fmla="*/ 84 h 99"/>
                  <a:gd name="T44" fmla="*/ 106 w 106"/>
                  <a:gd name="T45" fmla="*/ 46 h 99"/>
                  <a:gd name="T46" fmla="*/ 105 w 106"/>
                  <a:gd name="T47" fmla="*/ 33 h 99"/>
                  <a:gd name="T48" fmla="*/ 101 w 106"/>
                  <a:gd name="T49" fmla="*/ 22 h 99"/>
                  <a:gd name="T50" fmla="*/ 91 w 106"/>
                  <a:gd name="T51" fmla="*/ 11 h 99"/>
                  <a:gd name="T52" fmla="*/ 75 w 106"/>
                  <a:gd name="T53" fmla="*/ 3 h 99"/>
                  <a:gd name="T54" fmla="*/ 54 w 106"/>
                  <a:gd name="T55" fmla="*/ 0 h 99"/>
                  <a:gd name="T56" fmla="*/ 32 w 106"/>
                  <a:gd name="T57" fmla="*/ 3 h 99"/>
                  <a:gd name="T58" fmla="*/ 14 w 106"/>
                  <a:gd name="T59" fmla="*/ 14 h 99"/>
                  <a:gd name="T60" fmla="*/ 3 w 106"/>
                  <a:gd name="T61" fmla="*/ 30 h 99"/>
                  <a:gd name="T62" fmla="*/ 0 w 106"/>
                  <a:gd name="T63" fmla="*/ 50 h 99"/>
                  <a:gd name="T64" fmla="*/ 3 w 106"/>
                  <a:gd name="T65" fmla="*/ 69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6" h="99">
                    <a:moveTo>
                      <a:pt x="19" y="24"/>
                    </a:moveTo>
                    <a:cubicBezTo>
                      <a:pt x="22" y="18"/>
                      <a:pt x="26" y="13"/>
                      <a:pt x="31" y="10"/>
                    </a:cubicBezTo>
                    <a:cubicBezTo>
                      <a:pt x="37" y="7"/>
                      <a:pt x="44" y="5"/>
                      <a:pt x="51" y="5"/>
                    </a:cubicBezTo>
                    <a:cubicBezTo>
                      <a:pt x="56" y="5"/>
                      <a:pt x="61" y="6"/>
                      <a:pt x="66" y="8"/>
                    </a:cubicBezTo>
                    <a:cubicBezTo>
                      <a:pt x="70" y="9"/>
                      <a:pt x="74" y="11"/>
                      <a:pt x="76" y="13"/>
                    </a:cubicBezTo>
                    <a:cubicBezTo>
                      <a:pt x="79" y="16"/>
                      <a:pt x="82" y="18"/>
                      <a:pt x="84" y="21"/>
                    </a:cubicBezTo>
                    <a:cubicBezTo>
                      <a:pt x="86" y="24"/>
                      <a:pt x="87" y="27"/>
                      <a:pt x="88" y="31"/>
                    </a:cubicBezTo>
                    <a:cubicBezTo>
                      <a:pt x="90" y="37"/>
                      <a:pt x="91" y="44"/>
                      <a:pt x="91" y="51"/>
                    </a:cubicBezTo>
                    <a:cubicBezTo>
                      <a:pt x="91" y="59"/>
                      <a:pt x="90" y="67"/>
                      <a:pt x="87" y="73"/>
                    </a:cubicBezTo>
                    <a:cubicBezTo>
                      <a:pt x="85" y="79"/>
                      <a:pt x="80" y="84"/>
                      <a:pt x="75" y="88"/>
                    </a:cubicBezTo>
                    <a:cubicBezTo>
                      <a:pt x="69" y="91"/>
                      <a:pt x="63" y="93"/>
                      <a:pt x="55" y="93"/>
                    </a:cubicBezTo>
                    <a:cubicBezTo>
                      <a:pt x="50" y="93"/>
                      <a:pt x="45" y="92"/>
                      <a:pt x="40" y="91"/>
                    </a:cubicBezTo>
                    <a:cubicBezTo>
                      <a:pt x="36" y="89"/>
                      <a:pt x="32" y="86"/>
                      <a:pt x="28" y="82"/>
                    </a:cubicBezTo>
                    <a:cubicBezTo>
                      <a:pt x="24" y="79"/>
                      <a:pt x="21" y="74"/>
                      <a:pt x="19" y="69"/>
                    </a:cubicBezTo>
                    <a:cubicBezTo>
                      <a:pt x="18" y="66"/>
                      <a:pt x="17" y="62"/>
                      <a:pt x="16" y="57"/>
                    </a:cubicBezTo>
                    <a:cubicBezTo>
                      <a:pt x="15" y="53"/>
                      <a:pt x="14" y="49"/>
                      <a:pt x="14" y="45"/>
                    </a:cubicBezTo>
                    <a:cubicBezTo>
                      <a:pt x="14" y="37"/>
                      <a:pt x="16" y="30"/>
                      <a:pt x="19" y="24"/>
                    </a:cubicBezTo>
                    <a:close/>
                    <a:moveTo>
                      <a:pt x="3" y="69"/>
                    </a:moveTo>
                    <a:cubicBezTo>
                      <a:pt x="5" y="76"/>
                      <a:pt x="9" y="81"/>
                      <a:pt x="13" y="86"/>
                    </a:cubicBezTo>
                    <a:cubicBezTo>
                      <a:pt x="18" y="90"/>
                      <a:pt x="23" y="94"/>
                      <a:pt x="29" y="96"/>
                    </a:cubicBezTo>
                    <a:cubicBezTo>
                      <a:pt x="36" y="98"/>
                      <a:pt x="43" y="99"/>
                      <a:pt x="50" y="99"/>
                    </a:cubicBezTo>
                    <a:cubicBezTo>
                      <a:pt x="66" y="99"/>
                      <a:pt x="80" y="94"/>
                      <a:pt x="90" y="84"/>
                    </a:cubicBezTo>
                    <a:cubicBezTo>
                      <a:pt x="101" y="74"/>
                      <a:pt x="106" y="62"/>
                      <a:pt x="106" y="46"/>
                    </a:cubicBezTo>
                    <a:cubicBezTo>
                      <a:pt x="106" y="42"/>
                      <a:pt x="106" y="37"/>
                      <a:pt x="105" y="33"/>
                    </a:cubicBezTo>
                    <a:cubicBezTo>
                      <a:pt x="104" y="29"/>
                      <a:pt x="102" y="25"/>
                      <a:pt x="101" y="22"/>
                    </a:cubicBezTo>
                    <a:cubicBezTo>
                      <a:pt x="98" y="18"/>
                      <a:pt x="95" y="15"/>
                      <a:pt x="91" y="11"/>
                    </a:cubicBezTo>
                    <a:cubicBezTo>
                      <a:pt x="87" y="8"/>
                      <a:pt x="82" y="5"/>
                      <a:pt x="75" y="3"/>
                    </a:cubicBezTo>
                    <a:cubicBezTo>
                      <a:pt x="69" y="1"/>
                      <a:pt x="62" y="0"/>
                      <a:pt x="54" y="0"/>
                    </a:cubicBezTo>
                    <a:cubicBezTo>
                      <a:pt x="46" y="0"/>
                      <a:pt x="38" y="1"/>
                      <a:pt x="32" y="3"/>
                    </a:cubicBezTo>
                    <a:cubicBezTo>
                      <a:pt x="25" y="6"/>
                      <a:pt x="19" y="9"/>
                      <a:pt x="14" y="14"/>
                    </a:cubicBezTo>
                    <a:cubicBezTo>
                      <a:pt x="9" y="19"/>
                      <a:pt x="5" y="24"/>
                      <a:pt x="3" y="30"/>
                    </a:cubicBezTo>
                    <a:cubicBezTo>
                      <a:pt x="1" y="36"/>
                      <a:pt x="0" y="43"/>
                      <a:pt x="0" y="50"/>
                    </a:cubicBezTo>
                    <a:cubicBezTo>
                      <a:pt x="0" y="56"/>
                      <a:pt x="1" y="63"/>
                      <a:pt x="3" y="69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41888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4633437"/>
            <a:ext cx="9144000" cy="514826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98" tIns="34299" rIns="68598" bIns="34299" anchor="ctr"/>
          <a:lstStyle/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"/>
            <a:ext cx="7316788" cy="1028700"/>
          </a:xfrm>
          <a:prstGeom prst="rect">
            <a:avLst/>
          </a:prstGeom>
        </p:spPr>
        <p:txBody>
          <a:bodyPr vert="horz" lIns="0" tIns="34299" rIns="0" bIns="34299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028700"/>
            <a:ext cx="7316788" cy="3600450"/>
          </a:xfrm>
          <a:prstGeom prst="rect">
            <a:avLst/>
          </a:prstGeom>
        </p:spPr>
        <p:txBody>
          <a:bodyPr vert="horz" lIns="0" tIns="171496" rIns="0" bIns="34299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5632" y="4896612"/>
            <a:ext cx="658368" cy="82296"/>
          </a:xfrm>
          <a:prstGeom prst="rect">
            <a:avLst/>
          </a:prstGeom>
        </p:spPr>
        <p:txBody>
          <a:bodyPr vert="horz" lIns="68598" tIns="0" rIns="68598" bIns="0" rtlCol="0" anchor="ctr"/>
          <a:lstStyle>
            <a:lvl1pPr algn="r">
              <a:defRPr sz="5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3465F197-B1B8-4584-8B75-5D45B647D250}" type="datetimeFigureOut">
              <a:rPr lang="en-US" smtClean="0"/>
              <a:pPr/>
              <a:t>5/30/19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4629150"/>
            <a:ext cx="6553200" cy="342900"/>
          </a:xfrm>
          <a:prstGeom prst="rect">
            <a:avLst/>
          </a:prstGeom>
        </p:spPr>
        <p:txBody>
          <a:bodyPr vert="horz" lIns="0" tIns="34299" rIns="0" bIns="0" rtlCol="0" anchor="t" anchorCtr="0"/>
          <a:lstStyle>
            <a:lvl1pPr algn="r">
              <a:lnSpc>
                <a:spcPct val="90000"/>
              </a:lnSpc>
              <a:defRPr sz="11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5632" y="5198364"/>
            <a:ext cx="658368" cy="82296"/>
          </a:xfrm>
          <a:prstGeom prst="rect">
            <a:avLst/>
          </a:prstGeom>
        </p:spPr>
        <p:txBody>
          <a:bodyPr vert="horz" lIns="68598" tIns="34299" rIns="68598" bIns="34299" rtlCol="0" anchor="ctr"/>
          <a:lstStyle>
            <a:lvl1pPr algn="r">
              <a:defRPr sz="9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6CFE42A1-13E6-472B-8AA4-7AB52122D4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10400" y="4993460"/>
            <a:ext cx="2133600" cy="150041"/>
          </a:xfrm>
          <a:prstGeom prst="rect">
            <a:avLst/>
          </a:prstGeom>
        </p:spPr>
        <p:txBody>
          <a:bodyPr vert="horz" lIns="68598" tIns="34299" rIns="68598" bIns="34299" rtlCol="0" anchor="ctr">
            <a:noAutofit/>
          </a:bodyPr>
          <a:lstStyle>
            <a:defPPr>
              <a:defRPr lang="en-US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 lang="en-US" sz="500" dirty="0" smtClean="0">
                <a:solidFill>
                  <a:schemeClr val="bg2">
                    <a:lumMod val="75000"/>
                  </a:schemeClr>
                </a:solidFill>
              </a:rPr>
              <a:t>©2017 MFMER  |  slide-</a:t>
            </a:r>
            <a:fld id="{D445C29B-035B-48ED-941F-A66A11A8A322}" type="slidenum">
              <a:rPr lang="en-US" sz="500" smtClean="0">
                <a:solidFill>
                  <a:schemeClr val="bg2">
                    <a:lumMod val="75000"/>
                  </a:schemeClr>
                </a:solidFill>
              </a:rPr>
              <a:pPr lvl="0"/>
              <a:t>‹#›</a:t>
            </a:fld>
            <a:endParaRPr lang="en-US" sz="500" dirty="0" smtClean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081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3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685983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96" indent="-171496" algn="l" defTabSz="685983" rtl="0" eaLnBrk="1" latinLnBrk="0" hangingPunct="1">
        <a:lnSpc>
          <a:spcPct val="90000"/>
        </a:lnSpc>
        <a:spcBef>
          <a:spcPts val="1125"/>
        </a:spcBef>
        <a:buClr>
          <a:schemeClr val="tx2"/>
        </a:buClr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9251" indent="-176259" algn="l" defTabSz="685983" rtl="0" eaLnBrk="1" latinLnBrk="0" hangingPunct="1">
        <a:lnSpc>
          <a:spcPct val="90000"/>
        </a:lnSpc>
        <a:spcBef>
          <a:spcPts val="450"/>
        </a:spcBef>
        <a:buClr>
          <a:schemeClr val="bg2">
            <a:lumMod val="75000"/>
          </a:schemeClr>
        </a:buClr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479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bg2">
            <a:lumMod val="75000"/>
          </a:schemeClr>
        </a:buClr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470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bg2">
            <a:lumMod val="75000"/>
          </a:schemeClr>
        </a:buClr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461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bg2">
            <a:lumMod val="75000"/>
          </a:schemeClr>
        </a:buClr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1886453" indent="-171496" algn="l" defTabSz="6859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44" indent="-171496" algn="l" defTabSz="6859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2436" indent="-171496" algn="l" defTabSz="6859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5427" indent="-171496" algn="l" defTabSz="6859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9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6859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6859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6859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6859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6859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6859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6859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6859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0" y="742950"/>
            <a:ext cx="7827264" cy="1409700"/>
          </a:xfrm>
          <a:prstGeom prst="rect">
            <a:avLst/>
          </a:prstGeom>
        </p:spPr>
        <p:txBody>
          <a:bodyPr vert="horz" lIns="0" tIns="34299" rIns="0" bIns="34299" rtlCol="0" anchor="b" anchorCtr="0">
            <a:noAutofit/>
          </a:bodyPr>
          <a:lstStyle>
            <a:lvl1pPr algn="l" defTabSz="6859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30000"/>
              </a:lnSpc>
            </a:pPr>
            <a:r>
              <a:rPr lang="en-US" sz="3000" b="1" dirty="0" smtClean="0"/>
              <a:t>TAVR in Women and Minorities</a:t>
            </a:r>
          </a:p>
        </p:txBody>
      </p:sp>
      <p:sp>
        <p:nvSpPr>
          <p:cNvPr id="6" name="Subtitle 5"/>
          <p:cNvSpPr txBox="1">
            <a:spLocks/>
          </p:cNvSpPr>
          <p:nvPr/>
        </p:nvSpPr>
        <p:spPr>
          <a:xfrm>
            <a:off x="685800" y="2647950"/>
            <a:ext cx="7575550" cy="971550"/>
          </a:xfrm>
          <a:prstGeom prst="rect">
            <a:avLst/>
          </a:prstGeom>
        </p:spPr>
        <p:txBody>
          <a:bodyPr vert="horz" lIns="0" tIns="171496" rIns="0" bIns="34299" rtlCol="0">
            <a:noAutofit/>
          </a:bodyPr>
          <a:lstStyle>
            <a:lvl1pPr marL="0" indent="0" algn="l" defTabSz="685983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91" indent="0" algn="ctr" defTabSz="685983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bg2">
                  <a:lumMod val="75000"/>
                </a:schemeClr>
              </a:buClr>
              <a:buFont typeface="Arial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983" indent="0" algn="ctr" defTabSz="685983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bg2">
                  <a:lumMod val="75000"/>
                </a:schemeClr>
              </a:buClr>
              <a:buFont typeface="Arial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974" indent="0" algn="ctr" defTabSz="685983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bg2">
                  <a:lumMod val="75000"/>
                </a:schemeClr>
              </a:buClr>
              <a:buFont typeface="Arial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966" indent="0" algn="ctr" defTabSz="685983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bg2">
                  <a:lumMod val="75000"/>
                </a:schemeClr>
              </a:buClr>
              <a:buFont typeface="Arial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957" indent="0" algn="ctr" defTabSz="685983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949" indent="0" algn="ctr" defTabSz="685983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940" indent="0" algn="ctr" defTabSz="685983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932" indent="0" algn="ctr" defTabSz="685983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/>
              <a:t>Mayra Guerrero MD</a:t>
            </a:r>
          </a:p>
          <a:p>
            <a:pPr algn="ctr"/>
            <a:r>
              <a:rPr lang="en-US" sz="1600" dirty="0" smtClean="0"/>
              <a:t>Department of Cardiovascular Medicine</a:t>
            </a:r>
          </a:p>
          <a:p>
            <a:pPr algn="ctr"/>
            <a:r>
              <a:rPr lang="en-US" sz="1600" dirty="0" smtClean="0"/>
              <a:t>Mayo Clinic</a:t>
            </a:r>
          </a:p>
        </p:txBody>
      </p:sp>
      <p:sp>
        <p:nvSpPr>
          <p:cNvPr id="8" name="Shape 116"/>
          <p:cNvSpPr/>
          <p:nvPr/>
        </p:nvSpPr>
        <p:spPr>
          <a:xfrm>
            <a:off x="3810156" y="3714750"/>
            <a:ext cx="1462713" cy="7386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ctr" defTabSz="457200">
              <a:defRPr sz="1800"/>
            </a:pPr>
            <a:r>
              <a:rPr lang="en-US" sz="1600" b="1" i="1" dirty="0" smtClean="0">
                <a:solidFill>
                  <a:srgbClr val="4066B3"/>
                </a:solidFill>
                <a:uFill>
                  <a:solidFill>
                    <a:srgbClr val="11517C"/>
                  </a:solidFill>
                </a:uFill>
                <a:latin typeface="Arial"/>
                <a:ea typeface="Arial"/>
                <a:cs typeface="Arial"/>
                <a:sym typeface="Arial"/>
              </a:rPr>
              <a:t>A New Beat</a:t>
            </a:r>
          </a:p>
          <a:p>
            <a:pPr lvl="0" algn="ctr" defTabSz="457200">
              <a:defRPr sz="1800"/>
            </a:pPr>
            <a:r>
              <a:rPr lang="en-US" sz="1600" b="1" i="1" dirty="0" smtClean="0">
                <a:solidFill>
                  <a:srgbClr val="4066B3"/>
                </a:solidFill>
                <a:uFill>
                  <a:solidFill>
                    <a:srgbClr val="11517C"/>
                  </a:solidFill>
                </a:uFill>
                <a:latin typeface="Arial"/>
                <a:ea typeface="Arial"/>
                <a:cs typeface="Arial"/>
                <a:sym typeface="Arial"/>
              </a:rPr>
              <a:t>New York, NY</a:t>
            </a:r>
            <a:endParaRPr sz="1600" b="1" i="1" dirty="0">
              <a:solidFill>
                <a:srgbClr val="4066B3"/>
              </a:solidFill>
              <a:uFill>
                <a:solidFill>
                  <a:srgbClr val="11517C"/>
                </a:solidFill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ctr" defTabSz="457200">
              <a:defRPr sz="1800"/>
            </a:pPr>
            <a:r>
              <a:rPr lang="en-US" sz="1600" b="1" i="1" dirty="0" smtClean="0">
                <a:solidFill>
                  <a:srgbClr val="4066B3"/>
                </a:solidFill>
                <a:uFill>
                  <a:solidFill>
                    <a:srgbClr val="11517C"/>
                  </a:solidFill>
                </a:uFill>
                <a:latin typeface="Arial"/>
                <a:ea typeface="Arial"/>
                <a:cs typeface="Arial"/>
                <a:sym typeface="Arial"/>
              </a:rPr>
              <a:t>May 30</a:t>
            </a:r>
            <a:r>
              <a:rPr lang="en-US" sz="1600" b="1" i="1" baseline="30000" dirty="0" smtClean="0">
                <a:solidFill>
                  <a:srgbClr val="4066B3"/>
                </a:solidFill>
                <a:uFill>
                  <a:solidFill>
                    <a:srgbClr val="11517C"/>
                  </a:solidFill>
                </a:u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1600" b="1" i="1" dirty="0" smtClean="0">
                <a:solidFill>
                  <a:srgbClr val="4066B3"/>
                </a:solidFill>
                <a:uFill>
                  <a:solidFill>
                    <a:srgbClr val="11517C"/>
                  </a:solidFill>
                </a:uFill>
                <a:latin typeface="Arial"/>
                <a:ea typeface="Arial"/>
                <a:cs typeface="Arial"/>
                <a:sym typeface="Arial"/>
              </a:rPr>
              <a:t>, 2019</a:t>
            </a:r>
            <a:endParaRPr sz="1600" b="1" i="1" dirty="0">
              <a:solidFill>
                <a:srgbClr val="4066B3"/>
              </a:solidFill>
              <a:uFill>
                <a:solidFill>
                  <a:srgbClr val="11517C"/>
                </a:solidFill>
              </a:u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" name="Picture 4" descr="Screen Shot 2019-05-29 at 10.21.22 P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051"/>
            <a:ext cx="9306140" cy="525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558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55"/>
          <p:cNvSpPr/>
          <p:nvPr/>
        </p:nvSpPr>
        <p:spPr>
          <a:xfrm>
            <a:off x="76200" y="819150"/>
            <a:ext cx="2514600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algn="ctr" defTabSz="457200">
              <a:lnSpc>
                <a:spcPct val="150000"/>
              </a:lnSpc>
              <a:defRPr sz="3700" b="1">
                <a:solidFill>
                  <a:srgbClr val="003399"/>
                </a:solidFill>
                <a:uFill>
                  <a:solidFill>
                    <a:srgbClr val="11517C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lnSpc>
                <a:spcPct val="100000"/>
              </a:lnSpc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2000" b="1" dirty="0" smtClean="0">
                <a:solidFill>
                  <a:srgbClr val="003399"/>
                </a:solidFill>
                <a:uFill>
                  <a:solidFill>
                    <a:srgbClr val="11517C"/>
                  </a:solidFill>
                </a:uFill>
              </a:rPr>
              <a:t>If female patients have </a:t>
            </a:r>
          </a:p>
          <a:p>
            <a:pPr lvl="0">
              <a:lnSpc>
                <a:spcPct val="100000"/>
              </a:lnSpc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2000" b="1" dirty="0" smtClean="0">
                <a:solidFill>
                  <a:srgbClr val="003399"/>
                </a:solidFill>
                <a:uFill>
                  <a:solidFill>
                    <a:srgbClr val="11517C"/>
                  </a:solidFill>
                </a:uFill>
              </a:rPr>
              <a:t>higher surgical risk</a:t>
            </a:r>
          </a:p>
        </p:txBody>
      </p:sp>
      <p:sp>
        <p:nvSpPr>
          <p:cNvPr id="5" name="Shape 155"/>
          <p:cNvSpPr/>
          <p:nvPr/>
        </p:nvSpPr>
        <p:spPr>
          <a:xfrm>
            <a:off x="3048000" y="819150"/>
            <a:ext cx="2514600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algn="ctr" defTabSz="457200">
              <a:lnSpc>
                <a:spcPct val="150000"/>
              </a:lnSpc>
              <a:defRPr sz="3700" b="1">
                <a:solidFill>
                  <a:srgbClr val="003399"/>
                </a:solidFill>
                <a:uFill>
                  <a:solidFill>
                    <a:srgbClr val="11517C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lnSpc>
                <a:spcPct val="100000"/>
              </a:lnSpc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2000" b="1" dirty="0" smtClean="0">
                <a:solidFill>
                  <a:srgbClr val="003399"/>
                </a:solidFill>
                <a:uFill>
                  <a:solidFill>
                    <a:srgbClr val="11517C"/>
                  </a:solidFill>
                </a:uFill>
              </a:rPr>
              <a:t>and better outcomes</a:t>
            </a:r>
          </a:p>
          <a:p>
            <a:pPr lvl="0">
              <a:lnSpc>
                <a:spcPct val="100000"/>
              </a:lnSpc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2000" b="1" dirty="0" smtClean="0">
                <a:solidFill>
                  <a:srgbClr val="003399"/>
                </a:solidFill>
                <a:uFill>
                  <a:solidFill>
                    <a:srgbClr val="11517C"/>
                  </a:solidFill>
                </a:uFill>
              </a:rPr>
              <a:t>with TAVR</a:t>
            </a:r>
          </a:p>
        </p:txBody>
      </p:sp>
      <p:sp>
        <p:nvSpPr>
          <p:cNvPr id="6" name="Shape 155"/>
          <p:cNvSpPr/>
          <p:nvPr/>
        </p:nvSpPr>
        <p:spPr>
          <a:xfrm>
            <a:off x="6400800" y="819150"/>
            <a:ext cx="2514600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algn="ctr" defTabSz="457200">
              <a:lnSpc>
                <a:spcPct val="150000"/>
              </a:lnSpc>
              <a:defRPr sz="3700" b="1">
                <a:solidFill>
                  <a:srgbClr val="003399"/>
                </a:solidFill>
                <a:uFill>
                  <a:solidFill>
                    <a:srgbClr val="11517C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lnSpc>
                <a:spcPct val="100000"/>
              </a:lnSpc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2000" b="1" dirty="0" smtClean="0">
                <a:solidFill>
                  <a:srgbClr val="FF0000"/>
                </a:solidFill>
                <a:uFill>
                  <a:solidFill>
                    <a:srgbClr val="11517C"/>
                  </a:solidFill>
                </a:uFill>
              </a:rPr>
              <a:t>TAVR for all women with symptomatic AS</a:t>
            </a:r>
          </a:p>
        </p:txBody>
      </p:sp>
      <p:sp>
        <p:nvSpPr>
          <p:cNvPr id="7" name="Shape 155"/>
          <p:cNvSpPr/>
          <p:nvPr/>
        </p:nvSpPr>
        <p:spPr>
          <a:xfrm>
            <a:off x="2667000" y="971550"/>
            <a:ext cx="381000" cy="384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algn="ctr" defTabSz="457200">
              <a:lnSpc>
                <a:spcPct val="150000"/>
              </a:lnSpc>
              <a:defRPr sz="3700" b="1">
                <a:solidFill>
                  <a:srgbClr val="003399"/>
                </a:solidFill>
                <a:uFill>
                  <a:solidFill>
                    <a:srgbClr val="11517C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lnSpc>
                <a:spcPct val="100000"/>
              </a:lnSpc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2000" b="1" dirty="0" smtClean="0">
                <a:solidFill>
                  <a:srgbClr val="003399"/>
                </a:solidFill>
                <a:uFill>
                  <a:solidFill>
                    <a:srgbClr val="11517C"/>
                  </a:solidFill>
                </a:uFill>
              </a:rPr>
              <a:t>+</a:t>
            </a:r>
          </a:p>
        </p:txBody>
      </p:sp>
      <p:sp>
        <p:nvSpPr>
          <p:cNvPr id="8" name="Shape 155"/>
          <p:cNvSpPr/>
          <p:nvPr/>
        </p:nvSpPr>
        <p:spPr>
          <a:xfrm>
            <a:off x="5791200" y="971550"/>
            <a:ext cx="381000" cy="384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algn="ctr" defTabSz="457200">
              <a:lnSpc>
                <a:spcPct val="150000"/>
              </a:lnSpc>
              <a:defRPr sz="3700" b="1">
                <a:solidFill>
                  <a:srgbClr val="003399"/>
                </a:solidFill>
                <a:uFill>
                  <a:solidFill>
                    <a:srgbClr val="11517C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lnSpc>
                <a:spcPct val="100000"/>
              </a:lnSpc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2000" b="1" dirty="0" smtClean="0">
                <a:solidFill>
                  <a:srgbClr val="003399"/>
                </a:solidFill>
                <a:uFill>
                  <a:solidFill>
                    <a:srgbClr val="11517C"/>
                  </a:solidFill>
                </a:uFill>
              </a:rPr>
              <a:t>=</a:t>
            </a:r>
          </a:p>
        </p:txBody>
      </p:sp>
      <p:sp>
        <p:nvSpPr>
          <p:cNvPr id="9" name="Shape 155"/>
          <p:cNvSpPr/>
          <p:nvPr/>
        </p:nvSpPr>
        <p:spPr>
          <a:xfrm>
            <a:off x="914400" y="2571750"/>
            <a:ext cx="7239000" cy="9746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algn="ctr" defTabSz="457200">
              <a:lnSpc>
                <a:spcPct val="150000"/>
              </a:lnSpc>
              <a:defRPr sz="3700" b="1">
                <a:solidFill>
                  <a:srgbClr val="003399"/>
                </a:solidFill>
                <a:uFill>
                  <a:solidFill>
                    <a:srgbClr val="11517C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2000" b="1" dirty="0" smtClean="0">
                <a:solidFill>
                  <a:srgbClr val="003399"/>
                </a:solidFill>
                <a:uFill>
                  <a:solidFill>
                    <a:srgbClr val="11517C"/>
                  </a:solidFill>
                </a:uFill>
              </a:rPr>
              <a:t>Is this what happens in real practice? </a:t>
            </a:r>
          </a:p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2000" b="1" dirty="0" smtClean="0">
                <a:solidFill>
                  <a:srgbClr val="003399"/>
                </a:solidFill>
                <a:uFill>
                  <a:solidFill>
                    <a:srgbClr val="11517C"/>
                  </a:solidFill>
                </a:uFill>
              </a:rPr>
              <a:t>If not, How can we help more women get treated with TAVR?</a:t>
            </a:r>
          </a:p>
        </p:txBody>
      </p:sp>
      <p:sp>
        <p:nvSpPr>
          <p:cNvPr id="10" name="Heart 9"/>
          <p:cNvSpPr/>
          <p:nvPr/>
        </p:nvSpPr>
        <p:spPr>
          <a:xfrm>
            <a:off x="4343400" y="4019550"/>
            <a:ext cx="228600" cy="228600"/>
          </a:xfrm>
          <a:prstGeom prst="hear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082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19150"/>
            <a:ext cx="6609347" cy="3810000"/>
          </a:xfrm>
          <a:prstGeom prst="rect">
            <a:avLst/>
          </a:prstGeom>
        </p:spPr>
      </p:pic>
      <p:sp>
        <p:nvSpPr>
          <p:cNvPr id="9" name="Shape 155"/>
          <p:cNvSpPr/>
          <p:nvPr/>
        </p:nvSpPr>
        <p:spPr>
          <a:xfrm>
            <a:off x="1066800" y="-171450"/>
            <a:ext cx="6798172" cy="6001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 algn="ctr" defTabSz="457200">
              <a:lnSpc>
                <a:spcPct val="150000"/>
              </a:lnSpc>
              <a:defRPr sz="3700" b="1">
                <a:solidFill>
                  <a:srgbClr val="003399"/>
                </a:solidFill>
                <a:uFill>
                  <a:solidFill>
                    <a:srgbClr val="11517C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2400" b="1" dirty="0" smtClean="0">
                <a:solidFill>
                  <a:srgbClr val="003399"/>
                </a:solidFill>
                <a:uFill>
                  <a:solidFill>
                    <a:srgbClr val="11517C"/>
                  </a:solidFill>
                </a:uFill>
              </a:rPr>
              <a:t>TVT Registry</a:t>
            </a:r>
            <a:endParaRPr sz="2400" b="1" dirty="0">
              <a:solidFill>
                <a:srgbClr val="003399"/>
              </a:solidFill>
              <a:uFill>
                <a:solidFill>
                  <a:srgbClr val="11517C"/>
                </a:solidFill>
              </a:u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4705350"/>
            <a:ext cx="5486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</a:rPr>
              <a:t>Alkhouli</a:t>
            </a:r>
            <a:r>
              <a:rPr lang="en-US" sz="1200" dirty="0" smtClean="0">
                <a:solidFill>
                  <a:schemeClr val="bg1"/>
                </a:solidFill>
              </a:rPr>
              <a:t>, </a:t>
            </a:r>
            <a:r>
              <a:rPr lang="en-US" sz="1200" dirty="0">
                <a:solidFill>
                  <a:schemeClr val="bg1"/>
                </a:solidFill>
              </a:rPr>
              <a:t>et al. </a:t>
            </a:r>
            <a:r>
              <a:rPr lang="en-US" sz="1200" dirty="0" smtClean="0">
                <a:solidFill>
                  <a:schemeClr val="bg1"/>
                </a:solidFill>
              </a:rPr>
              <a:t>JACC </a:t>
            </a:r>
            <a:r>
              <a:rPr lang="en-US" sz="1200" dirty="0" err="1" smtClean="0">
                <a:solidFill>
                  <a:schemeClr val="bg1"/>
                </a:solidFill>
              </a:rPr>
              <a:t>Interv</a:t>
            </a:r>
            <a:r>
              <a:rPr lang="en-US" sz="1200" dirty="0" smtClean="0">
                <a:solidFill>
                  <a:schemeClr val="bg1"/>
                </a:solidFill>
              </a:rPr>
              <a:t> 2019:12:936-48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0" name="Shape 155"/>
          <p:cNvSpPr/>
          <p:nvPr/>
        </p:nvSpPr>
        <p:spPr>
          <a:xfrm>
            <a:off x="228600" y="289598"/>
            <a:ext cx="8915400" cy="5616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algn="ctr" defTabSz="457200">
              <a:lnSpc>
                <a:spcPct val="150000"/>
              </a:lnSpc>
              <a:defRPr sz="3700" b="1">
                <a:solidFill>
                  <a:srgbClr val="003399"/>
                </a:solidFill>
                <a:uFill>
                  <a:solidFill>
                    <a:srgbClr val="11517C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lnSpc>
                <a:spcPct val="100000"/>
              </a:lnSpc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600" b="1" dirty="0" smtClean="0">
                <a:solidFill>
                  <a:srgbClr val="003399"/>
                </a:solidFill>
                <a:uFill>
                  <a:solidFill>
                    <a:srgbClr val="11517C"/>
                  </a:solidFill>
                </a:uFill>
              </a:rPr>
              <a:t>70,221 patients treated between 2011 and 2016 </a:t>
            </a:r>
            <a:r>
              <a:rPr lang="en-US" sz="1600" b="1" dirty="0" smtClean="0">
                <a:solidFill>
                  <a:srgbClr val="FF0000"/>
                </a:solidFill>
                <a:uFill>
                  <a:solidFill>
                    <a:srgbClr val="11517C"/>
                  </a:solidFill>
                </a:uFill>
              </a:rPr>
              <a:t>(47.7% female)</a:t>
            </a:r>
          </a:p>
          <a:p>
            <a:pPr lvl="0">
              <a:lnSpc>
                <a:spcPct val="100000"/>
              </a:lnSpc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1550" dirty="0" smtClean="0">
                <a:solidFill>
                  <a:srgbClr val="FF0000"/>
                </a:solidFill>
              </a:rPr>
              <a:t>91.3% white (47% F), </a:t>
            </a:r>
            <a:r>
              <a:rPr lang="en-US" sz="1550" dirty="0" smtClean="0">
                <a:solidFill>
                  <a:srgbClr val="000090"/>
                </a:solidFill>
              </a:rPr>
              <a:t>3.8% black (60.7% F), 3.4% Hispanic (51,7% F) and 1.5% Asian/Native American (48.3%)</a:t>
            </a:r>
            <a:endParaRPr sz="1550" b="1" dirty="0">
              <a:solidFill>
                <a:srgbClr val="000090"/>
              </a:solidFill>
              <a:uFill>
                <a:solidFill>
                  <a:srgbClr val="11517C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2773163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67905" y="26609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Shape 155"/>
          <p:cNvSpPr/>
          <p:nvPr/>
        </p:nvSpPr>
        <p:spPr>
          <a:xfrm>
            <a:off x="1624821" y="-140420"/>
            <a:ext cx="5918979" cy="687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algn="ctr" defTabSz="457200">
              <a:lnSpc>
                <a:spcPct val="150000"/>
              </a:lnSpc>
              <a:defRPr sz="3700" b="1">
                <a:solidFill>
                  <a:srgbClr val="003399"/>
                </a:solidFill>
                <a:uFill>
                  <a:solidFill>
                    <a:srgbClr val="11517C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2800" b="1" dirty="0" smtClean="0">
                <a:solidFill>
                  <a:srgbClr val="003399"/>
                </a:solidFill>
                <a:uFill>
                  <a:solidFill>
                    <a:srgbClr val="11517C"/>
                  </a:solidFill>
                </a:uFill>
              </a:rPr>
              <a:t>Awareness in General Population</a:t>
            </a:r>
            <a:endParaRPr sz="2800" b="1" dirty="0">
              <a:solidFill>
                <a:srgbClr val="003399"/>
              </a:solidFill>
              <a:uFill>
                <a:solidFill>
                  <a:srgbClr val="11517C"/>
                </a:solidFill>
              </a:u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1830" y="238940"/>
            <a:ext cx="92329" cy="40010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750006"/>
            <a:ext cx="6546056" cy="38791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881760"/>
            <a:ext cx="2362200" cy="64697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57200" y="4705350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Luise</a:t>
            </a:r>
            <a:r>
              <a:rPr lang="en-US" sz="1400" dirty="0" smtClean="0">
                <a:solidFill>
                  <a:schemeClr val="bg1"/>
                </a:solidFill>
              </a:rPr>
              <a:t>, </a:t>
            </a:r>
            <a:r>
              <a:rPr lang="en-US" sz="1400" dirty="0">
                <a:solidFill>
                  <a:schemeClr val="bg1"/>
                </a:solidFill>
              </a:rPr>
              <a:t>et al. </a:t>
            </a:r>
            <a:r>
              <a:rPr lang="en-US" sz="1400" dirty="0" err="1" smtClean="0">
                <a:solidFill>
                  <a:schemeClr val="bg1"/>
                </a:solidFill>
              </a:rPr>
              <a:t>Clin</a:t>
            </a:r>
            <a:r>
              <a:rPr lang="en-US" sz="1400" dirty="0" smtClean="0">
                <a:solidFill>
                  <a:schemeClr val="bg1"/>
                </a:solidFill>
              </a:rPr>
              <a:t> Res </a:t>
            </a:r>
            <a:r>
              <a:rPr lang="en-US" sz="1400" dirty="0" err="1" smtClean="0">
                <a:solidFill>
                  <a:schemeClr val="bg1"/>
                </a:solidFill>
              </a:rPr>
              <a:t>Cardiol</a:t>
            </a:r>
            <a:r>
              <a:rPr lang="en-US" sz="1400" dirty="0" smtClean="0">
                <a:solidFill>
                  <a:schemeClr val="bg1"/>
                </a:solidFill>
              </a:rPr>
              <a:t> 2018.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0" y="514350"/>
            <a:ext cx="4957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</a:t>
            </a:r>
            <a:r>
              <a:rPr lang="en-US" sz="1400" dirty="0" smtClean="0"/>
              <a:t>=12,820 people 60 years of older at 11 European countries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5562600" y="3714750"/>
            <a:ext cx="609600" cy="60960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873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67905" y="26609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Shape 155"/>
          <p:cNvSpPr/>
          <p:nvPr/>
        </p:nvSpPr>
        <p:spPr>
          <a:xfrm>
            <a:off x="1676400" y="-777"/>
            <a:ext cx="5461779" cy="687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algn="ctr" defTabSz="457200">
              <a:lnSpc>
                <a:spcPct val="150000"/>
              </a:lnSpc>
              <a:defRPr sz="3700" b="1">
                <a:solidFill>
                  <a:srgbClr val="003399"/>
                </a:solidFill>
                <a:uFill>
                  <a:solidFill>
                    <a:srgbClr val="11517C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2800" b="1" dirty="0" smtClean="0">
                <a:solidFill>
                  <a:srgbClr val="003399"/>
                </a:solidFill>
                <a:uFill>
                  <a:solidFill>
                    <a:srgbClr val="11517C"/>
                  </a:solidFill>
                </a:uFill>
              </a:rPr>
              <a:t>Aortic Stenosis in Women Summary</a:t>
            </a:r>
            <a:endParaRPr sz="2800" b="1" dirty="0">
              <a:solidFill>
                <a:srgbClr val="003399"/>
              </a:solidFill>
              <a:uFill>
                <a:solidFill>
                  <a:srgbClr val="11517C"/>
                </a:solidFill>
              </a:uFill>
            </a:endParaRPr>
          </a:p>
        </p:txBody>
      </p:sp>
      <p:sp>
        <p:nvSpPr>
          <p:cNvPr id="5" name="Shape 249"/>
          <p:cNvSpPr txBox="1">
            <a:spLocks/>
          </p:cNvSpPr>
          <p:nvPr/>
        </p:nvSpPr>
        <p:spPr>
          <a:xfrm>
            <a:off x="228600" y="895350"/>
            <a:ext cx="8763000" cy="1752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8319" indent="-298319" defTabSz="530351">
              <a:lnSpc>
                <a:spcPct val="150000"/>
              </a:lnSpc>
              <a:spcBef>
                <a:spcPts val="0"/>
              </a:spcBef>
              <a:buSzPct val="79000"/>
              <a:buFontTx/>
              <a:buBlip>
                <a:blip r:embed="rId2"/>
              </a:buBlip>
              <a:defRPr sz="1800"/>
            </a:pPr>
            <a:r>
              <a:rPr lang="en-US" sz="1750" dirty="0" smtClean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Incidence similar to men but clinical presentation at a later age</a:t>
            </a:r>
          </a:p>
          <a:p>
            <a:pPr marL="298319" indent="-298319" defTabSz="530351">
              <a:lnSpc>
                <a:spcPct val="150000"/>
              </a:lnSpc>
              <a:spcBef>
                <a:spcPts val="0"/>
              </a:spcBef>
              <a:buSzPct val="79000"/>
              <a:buFontTx/>
              <a:buBlip>
                <a:blip r:embed="rId2"/>
              </a:buBlip>
              <a:defRPr sz="1800"/>
            </a:pPr>
            <a:r>
              <a:rPr lang="en-US" sz="1750" dirty="0" smtClean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Higher surgical risk than men</a:t>
            </a:r>
          </a:p>
          <a:p>
            <a:pPr marL="298319" indent="-298319" defTabSz="530351">
              <a:lnSpc>
                <a:spcPct val="150000"/>
              </a:lnSpc>
              <a:spcBef>
                <a:spcPts val="0"/>
              </a:spcBef>
              <a:buSzPct val="79000"/>
              <a:buFontTx/>
              <a:buBlip>
                <a:blip r:embed="rId2"/>
              </a:buBlip>
              <a:defRPr sz="1800"/>
            </a:pPr>
            <a:r>
              <a:rPr lang="en-US" sz="1750" dirty="0" smtClean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Higher risk profile in TAVR compared with men (age, comorbidities, smaller anatomy)</a:t>
            </a:r>
          </a:p>
          <a:p>
            <a:pPr marL="298319" indent="-298319" defTabSz="530351">
              <a:lnSpc>
                <a:spcPct val="150000"/>
              </a:lnSpc>
              <a:spcBef>
                <a:spcPts val="0"/>
              </a:spcBef>
              <a:buSzPct val="79000"/>
              <a:buFontTx/>
              <a:buBlip>
                <a:blip r:embed="rId2"/>
              </a:buBlip>
              <a:defRPr sz="1800"/>
            </a:pPr>
            <a:r>
              <a:rPr lang="en-US" sz="1750" dirty="0" smtClean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Similar or better clinical outcomes after TAVR compared with men</a:t>
            </a:r>
          </a:p>
          <a:p>
            <a:pPr marL="0" indent="0" defTabSz="530351">
              <a:lnSpc>
                <a:spcPct val="150000"/>
              </a:lnSpc>
              <a:spcBef>
                <a:spcPts val="0"/>
              </a:spcBef>
              <a:buSzPct val="79000"/>
              <a:buNone/>
              <a:defRPr sz="1800"/>
            </a:pPr>
            <a:endParaRPr lang="en-US" sz="1750" dirty="0">
              <a:solidFill>
                <a:srgbClr val="00009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1830" y="238940"/>
            <a:ext cx="92329" cy="40010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28600" y="3028950"/>
            <a:ext cx="8229600" cy="1281246"/>
            <a:chOff x="228600" y="3028950"/>
            <a:chExt cx="8229600" cy="1281246"/>
          </a:xfrm>
        </p:grpSpPr>
        <p:sp>
          <p:nvSpPr>
            <p:cNvPr id="7" name="Rectangle 6"/>
            <p:cNvSpPr/>
            <p:nvPr/>
          </p:nvSpPr>
          <p:spPr>
            <a:xfrm>
              <a:off x="228600" y="3409950"/>
              <a:ext cx="8229600" cy="9002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98319" indent="-298319" defTabSz="530351">
                <a:lnSpc>
                  <a:spcPct val="150000"/>
                </a:lnSpc>
                <a:spcBef>
                  <a:spcPts val="0"/>
                </a:spcBef>
                <a:buSzPct val="79000"/>
                <a:buFontTx/>
                <a:buBlip>
                  <a:blip r:embed="rId2"/>
                </a:buBlip>
                <a:defRPr sz="1800"/>
              </a:pPr>
              <a:r>
                <a:rPr lang="en-US" dirty="0">
                  <a:solidFill>
                    <a:srgbClr val="000090"/>
                  </a:solidFill>
                  <a:ea typeface="Arial"/>
                  <a:cs typeface="Arial"/>
                  <a:sym typeface="Arial"/>
                </a:rPr>
                <a:t>What percentage of </a:t>
              </a:r>
              <a:r>
                <a:rPr lang="en-US" dirty="0" smtClean="0">
                  <a:solidFill>
                    <a:srgbClr val="000090"/>
                  </a:solidFill>
                  <a:ea typeface="Arial"/>
                  <a:cs typeface="Arial"/>
                  <a:sym typeface="Arial"/>
                </a:rPr>
                <a:t>women globally </a:t>
              </a:r>
              <a:r>
                <a:rPr lang="en-US" dirty="0">
                  <a:solidFill>
                    <a:srgbClr val="000090"/>
                  </a:solidFill>
                  <a:ea typeface="Arial"/>
                  <a:cs typeface="Arial"/>
                  <a:sym typeface="Arial"/>
                </a:rPr>
                <a:t>are treated with SAVR </a:t>
              </a:r>
              <a:r>
                <a:rPr lang="en-US" dirty="0" err="1">
                  <a:solidFill>
                    <a:srgbClr val="000090"/>
                  </a:solidFill>
                  <a:ea typeface="Arial"/>
                  <a:cs typeface="Arial"/>
                  <a:sym typeface="Arial"/>
                </a:rPr>
                <a:t>vs</a:t>
              </a:r>
              <a:r>
                <a:rPr lang="en-US" dirty="0">
                  <a:solidFill>
                    <a:srgbClr val="000090"/>
                  </a:solidFill>
                  <a:ea typeface="Arial"/>
                  <a:cs typeface="Arial"/>
                  <a:sym typeface="Arial"/>
                </a:rPr>
                <a:t> TAVR </a:t>
              </a:r>
              <a:r>
                <a:rPr lang="en-US" dirty="0" smtClean="0">
                  <a:solidFill>
                    <a:srgbClr val="000090"/>
                  </a:solidFill>
                  <a:ea typeface="Arial"/>
                  <a:cs typeface="Arial"/>
                  <a:sym typeface="Arial"/>
                </a:rPr>
                <a:t>?</a:t>
              </a:r>
            </a:p>
            <a:p>
              <a:pPr marL="298319" indent="-298319" defTabSz="530351">
                <a:lnSpc>
                  <a:spcPct val="150000"/>
                </a:lnSpc>
                <a:spcBef>
                  <a:spcPts val="0"/>
                </a:spcBef>
                <a:buSzPct val="79000"/>
                <a:buFontTx/>
                <a:buBlip>
                  <a:blip r:embed="rId2"/>
                </a:buBlip>
                <a:defRPr sz="1800"/>
              </a:pPr>
              <a:r>
                <a:rPr lang="en-US" dirty="0" smtClean="0">
                  <a:solidFill>
                    <a:srgbClr val="000090"/>
                  </a:solidFill>
                  <a:ea typeface="Arial"/>
                  <a:cs typeface="Arial"/>
                  <a:sym typeface="Arial"/>
                </a:rPr>
                <a:t>Percentage of untreated patients?</a:t>
              </a:r>
              <a:endParaRPr lang="en-US" dirty="0">
                <a:solidFill>
                  <a:srgbClr val="00009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271538" y="3028950"/>
              <a:ext cx="1557262" cy="4847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530351">
                <a:lnSpc>
                  <a:spcPct val="150000"/>
                </a:lnSpc>
                <a:buSzPct val="79000"/>
                <a:defRPr sz="1800"/>
              </a:pPr>
              <a:r>
                <a:rPr lang="en-US" b="1" dirty="0">
                  <a:solidFill>
                    <a:srgbClr val="003399"/>
                  </a:solidFill>
                  <a:uFill>
                    <a:solidFill>
                      <a:srgbClr val="11517C"/>
                    </a:solidFill>
                  </a:uFill>
                  <a:sym typeface="Arial"/>
                </a:rPr>
                <a:t>Unanswered</a:t>
              </a:r>
              <a:endParaRPr lang="en-US" sz="1750" dirty="0">
                <a:solidFill>
                  <a:srgbClr val="000090"/>
                </a:solidFill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1663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67905" y="26609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Shape 155"/>
          <p:cNvSpPr/>
          <p:nvPr/>
        </p:nvSpPr>
        <p:spPr>
          <a:xfrm>
            <a:off x="228600" y="-29848"/>
            <a:ext cx="8762999" cy="6437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algn="ctr" defTabSz="457200">
              <a:lnSpc>
                <a:spcPct val="150000"/>
              </a:lnSpc>
              <a:defRPr sz="3700" b="1">
                <a:solidFill>
                  <a:srgbClr val="003399"/>
                </a:solidFill>
                <a:uFill>
                  <a:solidFill>
                    <a:srgbClr val="11517C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2600" b="1" dirty="0" smtClean="0">
                <a:solidFill>
                  <a:srgbClr val="003399"/>
                </a:solidFill>
                <a:uFill>
                  <a:solidFill>
                    <a:srgbClr val="11517C"/>
                  </a:solidFill>
                </a:uFill>
              </a:rPr>
              <a:t>Strategies to decrease burden of AS in </a:t>
            </a:r>
            <a:r>
              <a:rPr lang="en-US" sz="2600" b="1" dirty="0" smtClean="0">
                <a:solidFill>
                  <a:srgbClr val="003399"/>
                </a:solidFill>
                <a:uFill>
                  <a:solidFill>
                    <a:srgbClr val="11517C"/>
                  </a:solidFill>
                </a:uFill>
              </a:rPr>
              <a:t>women and minorities</a:t>
            </a:r>
            <a:endParaRPr sz="2600" b="1" dirty="0">
              <a:solidFill>
                <a:srgbClr val="003399"/>
              </a:solidFill>
              <a:uFill>
                <a:solidFill>
                  <a:srgbClr val="11517C"/>
                </a:solidFill>
              </a:uFill>
            </a:endParaRPr>
          </a:p>
        </p:txBody>
      </p:sp>
      <p:sp>
        <p:nvSpPr>
          <p:cNvPr id="5" name="Shape 249"/>
          <p:cNvSpPr txBox="1">
            <a:spLocks/>
          </p:cNvSpPr>
          <p:nvPr/>
        </p:nvSpPr>
        <p:spPr>
          <a:xfrm>
            <a:off x="1524000" y="742950"/>
            <a:ext cx="6934200" cy="2362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8319" indent="-298319" defTabSz="530351">
              <a:lnSpc>
                <a:spcPct val="150000"/>
              </a:lnSpc>
              <a:spcBef>
                <a:spcPts val="0"/>
              </a:spcBef>
              <a:buSzPct val="79000"/>
              <a:buFontTx/>
              <a:buBlip>
                <a:blip r:embed="rId3"/>
              </a:buBlip>
              <a:defRPr sz="1800"/>
            </a:pPr>
            <a:r>
              <a:rPr lang="en-US" sz="1750" dirty="0" smtClean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Increase awareness in general population</a:t>
            </a:r>
          </a:p>
          <a:p>
            <a:pPr marL="298319" indent="-298319" defTabSz="530351">
              <a:lnSpc>
                <a:spcPct val="150000"/>
              </a:lnSpc>
              <a:spcBef>
                <a:spcPts val="0"/>
              </a:spcBef>
              <a:buSzPct val="79000"/>
              <a:buFontTx/>
              <a:buBlip>
                <a:blip r:embed="rId3"/>
              </a:buBlip>
              <a:defRPr sz="1800"/>
            </a:pPr>
            <a:r>
              <a:rPr lang="en-US" sz="1750" dirty="0" smtClean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Modify risk factors to decrease incidence and/or delay onset</a:t>
            </a:r>
          </a:p>
          <a:p>
            <a:pPr marL="298319" indent="-298319" defTabSz="530351">
              <a:lnSpc>
                <a:spcPct val="150000"/>
              </a:lnSpc>
              <a:spcBef>
                <a:spcPts val="0"/>
              </a:spcBef>
              <a:buSzPct val="79000"/>
              <a:buFontTx/>
              <a:buBlip>
                <a:blip r:embed="rId3"/>
              </a:buBlip>
              <a:defRPr sz="1800"/>
            </a:pPr>
            <a:r>
              <a:rPr lang="en-US" sz="1750" dirty="0" smtClean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Early treatment to decrease morbidity and mortality</a:t>
            </a:r>
          </a:p>
          <a:p>
            <a:pPr marL="298319" indent="-298319" defTabSz="530351">
              <a:lnSpc>
                <a:spcPct val="150000"/>
              </a:lnSpc>
              <a:spcBef>
                <a:spcPts val="0"/>
              </a:spcBef>
              <a:buSzPct val="79000"/>
              <a:buFontTx/>
              <a:buBlip>
                <a:blip r:embed="rId3"/>
              </a:buBlip>
              <a:defRPr sz="1800"/>
            </a:pPr>
            <a:r>
              <a:rPr lang="en-US" sz="1750" dirty="0" smtClean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Treat women </a:t>
            </a:r>
            <a:r>
              <a:rPr lang="en-US" sz="1750" dirty="0" smtClean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with TAVR instead of SAVR</a:t>
            </a:r>
          </a:p>
          <a:p>
            <a:pPr marL="0" indent="0" defTabSz="530351">
              <a:lnSpc>
                <a:spcPct val="150000"/>
              </a:lnSpc>
              <a:spcBef>
                <a:spcPts val="0"/>
              </a:spcBef>
              <a:buSzPct val="79000"/>
              <a:buNone/>
              <a:defRPr sz="1800"/>
            </a:pPr>
            <a:endParaRPr lang="en-US" sz="1750" dirty="0" smtClean="0">
              <a:solidFill>
                <a:srgbClr val="00009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 defTabSz="530351">
              <a:lnSpc>
                <a:spcPct val="150000"/>
              </a:lnSpc>
              <a:spcBef>
                <a:spcPts val="0"/>
              </a:spcBef>
              <a:buSzPct val="79000"/>
              <a:buNone/>
              <a:defRPr sz="1800"/>
            </a:pPr>
            <a:endParaRPr lang="en-US" sz="1750" dirty="0">
              <a:solidFill>
                <a:srgbClr val="00009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1830" y="238940"/>
            <a:ext cx="92329" cy="40010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0470" y="3028950"/>
            <a:ext cx="4551529" cy="1544345"/>
            <a:chOff x="20470" y="3028950"/>
            <a:chExt cx="4551529" cy="1544345"/>
          </a:xfrm>
        </p:grpSpPr>
        <p:sp>
          <p:nvSpPr>
            <p:cNvPr id="3" name="Rectangle 2"/>
            <p:cNvSpPr/>
            <p:nvPr/>
          </p:nvSpPr>
          <p:spPr>
            <a:xfrm>
              <a:off x="152400" y="3028950"/>
              <a:ext cx="107012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003399"/>
                  </a:solidFill>
                  <a:uFill>
                    <a:solidFill>
                      <a:srgbClr val="11517C"/>
                    </a:solidFill>
                  </a:uFill>
                </a:rPr>
                <a:t>Barriers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0470" y="3257550"/>
              <a:ext cx="4551529" cy="13157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98319" indent="-298319" defTabSz="530351">
                <a:lnSpc>
                  <a:spcPct val="150000"/>
                </a:lnSpc>
                <a:spcBef>
                  <a:spcPts val="0"/>
                </a:spcBef>
                <a:buSzPct val="79000"/>
                <a:buFontTx/>
                <a:buBlip>
                  <a:blip r:embed="rId3"/>
                </a:buBlip>
                <a:defRPr sz="1800"/>
              </a:pPr>
              <a:r>
                <a:rPr lang="en-US" dirty="0">
                  <a:solidFill>
                    <a:srgbClr val="000090"/>
                  </a:solidFill>
                  <a:ea typeface="Arial"/>
                  <a:cs typeface="Arial"/>
                  <a:sym typeface="Arial"/>
                </a:rPr>
                <a:t>Access to health care</a:t>
              </a:r>
            </a:p>
            <a:p>
              <a:pPr marL="298319" indent="-298319" defTabSz="530351">
                <a:lnSpc>
                  <a:spcPct val="150000"/>
                </a:lnSpc>
                <a:spcBef>
                  <a:spcPts val="0"/>
                </a:spcBef>
                <a:buSzPct val="79000"/>
                <a:buFontTx/>
                <a:buBlip>
                  <a:blip r:embed="rId3"/>
                </a:buBlip>
                <a:defRPr sz="1800"/>
              </a:pPr>
              <a:r>
                <a:rPr lang="en-US" dirty="0">
                  <a:solidFill>
                    <a:srgbClr val="000090"/>
                  </a:solidFill>
                  <a:ea typeface="Arial"/>
                  <a:cs typeface="Arial"/>
                  <a:sym typeface="Arial"/>
                </a:rPr>
                <a:t>Referral </a:t>
              </a:r>
              <a:r>
                <a:rPr lang="en-US" dirty="0" smtClean="0">
                  <a:solidFill>
                    <a:srgbClr val="000090"/>
                  </a:solidFill>
                  <a:ea typeface="Arial"/>
                  <a:cs typeface="Arial"/>
                  <a:sym typeface="Arial"/>
                </a:rPr>
                <a:t>bias</a:t>
              </a:r>
            </a:p>
            <a:p>
              <a:pPr marL="298319" indent="-298319" defTabSz="530351">
                <a:lnSpc>
                  <a:spcPct val="150000"/>
                </a:lnSpc>
                <a:spcBef>
                  <a:spcPts val="0"/>
                </a:spcBef>
                <a:buSzPct val="79000"/>
                <a:buFontTx/>
                <a:buBlip>
                  <a:blip r:embed="rId3"/>
                </a:buBlip>
                <a:defRPr sz="1800"/>
              </a:pPr>
              <a:r>
                <a:rPr lang="en-US" dirty="0" smtClean="0">
                  <a:solidFill>
                    <a:srgbClr val="FF0000"/>
                  </a:solidFill>
                  <a:ea typeface="Arial"/>
                  <a:cs typeface="Arial"/>
                  <a:sym typeface="Arial"/>
                </a:rPr>
                <a:t>Need more female cardiologists?</a:t>
              </a:r>
              <a:endParaRPr lang="en-US" dirty="0">
                <a:solidFill>
                  <a:srgbClr val="FF0000"/>
                </a:solidFill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1643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038350"/>
            <a:ext cx="9144000" cy="16383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Thank You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err="1" smtClean="0"/>
              <a:t>guerrero.mayra@mayo.edu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err="1" smtClean="0"/>
              <a:t>mayraguerrero@me.com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78298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-400050"/>
            <a:ext cx="7827264" cy="1028700"/>
          </a:xfrm>
        </p:spPr>
        <p:txBody>
          <a:bodyPr/>
          <a:lstStyle/>
          <a:p>
            <a:pPr algn="ctr"/>
            <a:r>
              <a:rPr lang="en-US" sz="2800" b="1" dirty="0" smtClean="0"/>
              <a:t>Disclosure Statement of Financial Interest</a:t>
            </a:r>
            <a:endParaRPr lang="en-US" sz="2800" b="1" dirty="0"/>
          </a:p>
        </p:txBody>
      </p:sp>
      <p:sp>
        <p:nvSpPr>
          <p:cNvPr id="4" name="Shape 119"/>
          <p:cNvSpPr/>
          <p:nvPr/>
        </p:nvSpPr>
        <p:spPr>
          <a:xfrm>
            <a:off x="271362" y="666750"/>
            <a:ext cx="8601276" cy="6617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defTabSz="457200">
              <a:defRPr sz="1900">
                <a:uFill>
                  <a:solidFill/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uFillTx/>
              </a:defRPr>
            </a:pPr>
            <a:r>
              <a:rPr sz="1900" dirty="0">
                <a:uFill>
                  <a:solidFill/>
                </a:uFill>
              </a:rPr>
              <a:t>Within the past 12 months, I or my spouse/partner have had a financial interest/arrangement or affiliation with the organization(s) listed below.</a:t>
            </a:r>
          </a:p>
        </p:txBody>
      </p:sp>
      <p:sp>
        <p:nvSpPr>
          <p:cNvPr id="5" name="Shape 120"/>
          <p:cNvSpPr/>
          <p:nvPr/>
        </p:nvSpPr>
        <p:spPr>
          <a:xfrm>
            <a:off x="331481" y="1857376"/>
            <a:ext cx="3891985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algn="r" defTabSz="457200">
              <a:defRPr sz="2100">
                <a:solidFill>
                  <a:srgbClr val="003399"/>
                </a:solidFill>
                <a:uFill>
                  <a:solidFill>
                    <a:srgbClr val="0433FF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100" dirty="0">
                <a:solidFill>
                  <a:srgbClr val="003399"/>
                </a:solidFill>
                <a:uFill>
                  <a:solidFill>
                    <a:srgbClr val="0433FF"/>
                  </a:solidFill>
                </a:uFill>
              </a:rPr>
              <a:t>Affiliation/Financial Relationship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45444" y="324555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Shape 121"/>
          <p:cNvSpPr/>
          <p:nvPr/>
        </p:nvSpPr>
        <p:spPr>
          <a:xfrm>
            <a:off x="393700" y="2346127"/>
            <a:ext cx="3810000" cy="353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marL="199102" lvl="0" indent="-199102" defTabSz="457200">
              <a:spcBef>
                <a:spcPts val="300"/>
              </a:spcBef>
              <a:buClr>
                <a:srgbClr val="000000"/>
              </a:buClr>
              <a:buSzPct val="100000"/>
              <a:buChar char="•"/>
              <a:defRPr sz="1800"/>
            </a:pPr>
            <a:r>
              <a:rPr dirty="0" smtClean="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Research </a:t>
            </a:r>
            <a:r>
              <a:rPr lang="en-US" dirty="0" smtClean="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Grant </a:t>
            </a:r>
            <a:r>
              <a:rPr dirty="0" smtClean="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Support</a:t>
            </a:r>
            <a:r>
              <a:rPr lang="en-US" dirty="0" smtClean="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, Proctor</a:t>
            </a:r>
            <a:endParaRPr sz="3000" dirty="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122"/>
          <p:cNvSpPr/>
          <p:nvPr/>
        </p:nvSpPr>
        <p:spPr>
          <a:xfrm>
            <a:off x="5867400" y="1885950"/>
            <a:ext cx="1229510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defTabSz="457200">
              <a:defRPr sz="2100">
                <a:solidFill>
                  <a:srgbClr val="003399"/>
                </a:solidFill>
                <a:uFill>
                  <a:solidFill>
                    <a:srgbClr val="0433FF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100" dirty="0">
                <a:solidFill>
                  <a:srgbClr val="003399"/>
                </a:solidFill>
                <a:uFill>
                  <a:solidFill>
                    <a:srgbClr val="0433FF"/>
                  </a:solidFill>
                </a:uFill>
              </a:rPr>
              <a:t>Company</a:t>
            </a:r>
          </a:p>
        </p:txBody>
      </p:sp>
      <p:sp>
        <p:nvSpPr>
          <p:cNvPr id="9" name="Shape 123"/>
          <p:cNvSpPr/>
          <p:nvPr/>
        </p:nvSpPr>
        <p:spPr>
          <a:xfrm>
            <a:off x="5624004" y="2346127"/>
            <a:ext cx="3215196" cy="353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8100" tIns="38100" rIns="38100" bIns="38100">
            <a:spAutoFit/>
          </a:bodyPr>
          <a:lstStyle/>
          <a:p>
            <a:pPr marL="199102" lvl="0" indent="-199102" defTabSz="457200">
              <a:spcBef>
                <a:spcPts val="300"/>
              </a:spcBef>
              <a:buClr>
                <a:srgbClr val="000000"/>
              </a:buClr>
              <a:buSzPct val="100000"/>
              <a:buChar char="•"/>
              <a:defRPr sz="1800"/>
            </a:pPr>
            <a:r>
              <a:rPr dirty="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Edwards </a:t>
            </a:r>
            <a:r>
              <a:rPr dirty="0" smtClean="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Lifesciences</a:t>
            </a:r>
            <a:endParaRPr sz="3000" dirty="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3436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67905" y="26609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Shape 155"/>
          <p:cNvSpPr/>
          <p:nvPr/>
        </p:nvSpPr>
        <p:spPr>
          <a:xfrm>
            <a:off x="1701021" y="-777"/>
            <a:ext cx="5995179" cy="687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algn="ctr" defTabSz="457200">
              <a:lnSpc>
                <a:spcPct val="150000"/>
              </a:lnSpc>
              <a:defRPr sz="3700" b="1">
                <a:solidFill>
                  <a:srgbClr val="003399"/>
                </a:solidFill>
                <a:uFill>
                  <a:solidFill>
                    <a:srgbClr val="11517C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2800" b="1" dirty="0" smtClean="0">
                <a:solidFill>
                  <a:srgbClr val="003399"/>
                </a:solidFill>
                <a:uFill>
                  <a:solidFill>
                    <a:srgbClr val="11517C"/>
                  </a:solidFill>
                </a:uFill>
              </a:rPr>
              <a:t>Aortic Stenosis Gender Differences</a:t>
            </a:r>
            <a:endParaRPr sz="2800" b="1" dirty="0">
              <a:solidFill>
                <a:srgbClr val="003399"/>
              </a:solidFill>
              <a:uFill>
                <a:solidFill>
                  <a:srgbClr val="11517C"/>
                </a:solidFill>
              </a:uFill>
            </a:endParaRPr>
          </a:p>
        </p:txBody>
      </p:sp>
      <p:sp>
        <p:nvSpPr>
          <p:cNvPr id="5" name="Shape 249"/>
          <p:cNvSpPr txBox="1">
            <a:spLocks/>
          </p:cNvSpPr>
          <p:nvPr/>
        </p:nvSpPr>
        <p:spPr>
          <a:xfrm>
            <a:off x="2209800" y="895350"/>
            <a:ext cx="5334000" cy="3352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30351">
              <a:lnSpc>
                <a:spcPct val="110000"/>
              </a:lnSpc>
              <a:spcBef>
                <a:spcPts val="0"/>
              </a:spcBef>
              <a:buSzPct val="79000"/>
              <a:buNone/>
              <a:defRPr sz="1800"/>
            </a:pPr>
            <a:endParaRPr lang="en-US" sz="1750" dirty="0" smtClean="0">
              <a:solidFill>
                <a:srgbClr val="00009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98319" indent="-298319" defTabSz="530351">
              <a:lnSpc>
                <a:spcPct val="110000"/>
              </a:lnSpc>
              <a:spcBef>
                <a:spcPts val="0"/>
              </a:spcBef>
              <a:buSzPct val="79000"/>
              <a:buFontTx/>
              <a:buBlip>
                <a:blip r:embed="rId2"/>
              </a:buBlip>
              <a:defRPr sz="1800"/>
            </a:pPr>
            <a:r>
              <a:rPr lang="en-US" sz="1800" dirty="0" smtClean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Female patients are older</a:t>
            </a:r>
          </a:p>
          <a:p>
            <a:pPr marL="0" indent="0" defTabSz="530351">
              <a:lnSpc>
                <a:spcPct val="120000"/>
              </a:lnSpc>
              <a:spcBef>
                <a:spcPts val="0"/>
              </a:spcBef>
              <a:buSzPct val="79000"/>
              <a:buNone/>
              <a:defRPr sz="1800"/>
            </a:pPr>
            <a:r>
              <a:rPr lang="en-US" sz="1750" dirty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50" dirty="0" smtClean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US" sz="1600" dirty="0" smtClean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dirty="0" smtClean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en-US" sz="1400" dirty="0" smtClean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Sweden (1989-2009):</a:t>
            </a:r>
            <a:r>
              <a:rPr lang="en-US" sz="1400" baseline="30000" dirty="0" smtClean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1600" dirty="0" smtClean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indent="0" defTabSz="530351">
              <a:lnSpc>
                <a:spcPct val="120000"/>
              </a:lnSpc>
              <a:spcBef>
                <a:spcPts val="0"/>
              </a:spcBef>
              <a:buSzPct val="79000"/>
              <a:buNone/>
              <a:defRPr sz="1800"/>
            </a:pPr>
            <a:r>
              <a:rPr lang="en-US" sz="1600" dirty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smtClean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    Males 54.7% </a:t>
            </a:r>
            <a:r>
              <a:rPr lang="en-US" sz="1600" dirty="0" err="1" smtClean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vs</a:t>
            </a:r>
            <a:r>
              <a:rPr lang="en-US" sz="1600" dirty="0" smtClean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 45.3% </a:t>
            </a:r>
          </a:p>
          <a:p>
            <a:pPr marL="0" indent="0" defTabSz="530351">
              <a:lnSpc>
                <a:spcPct val="120000"/>
              </a:lnSpc>
              <a:spcBef>
                <a:spcPts val="0"/>
              </a:spcBef>
              <a:buSzPct val="79000"/>
              <a:buNone/>
              <a:defRPr sz="1800"/>
            </a:pPr>
            <a:r>
              <a:rPr lang="en-US" sz="1600" dirty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smtClean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en-US" sz="1600" dirty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1600" dirty="0" smtClean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f &lt;75 years of age &gt;60% men, </a:t>
            </a:r>
          </a:p>
          <a:p>
            <a:pPr marL="0" indent="0" defTabSz="530351">
              <a:lnSpc>
                <a:spcPct val="120000"/>
              </a:lnSpc>
              <a:spcBef>
                <a:spcPts val="0"/>
              </a:spcBef>
              <a:buSzPct val="79000"/>
              <a:buNone/>
              <a:defRPr sz="1800"/>
            </a:pPr>
            <a:r>
              <a:rPr lang="en-US" sz="1600" dirty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smtClean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en-US" sz="16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If</a:t>
            </a:r>
            <a:r>
              <a:rPr lang="en-US" sz="1600" dirty="0" smtClean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&gt;75 years &gt;50% women</a:t>
            </a:r>
            <a:endParaRPr lang="en-US" sz="1600" dirty="0" smtClean="0">
              <a:solidFill>
                <a:srgbClr val="00009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 defTabSz="530351">
              <a:spcBef>
                <a:spcPts val="0"/>
              </a:spcBef>
              <a:buSzPct val="79000"/>
              <a:buNone/>
              <a:defRPr sz="1800"/>
            </a:pPr>
            <a:endParaRPr lang="en-US" sz="1750" dirty="0" smtClean="0">
              <a:solidFill>
                <a:srgbClr val="00009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 defTabSz="530351">
              <a:spcBef>
                <a:spcPts val="0"/>
              </a:spcBef>
              <a:buSzPct val="79000"/>
              <a:buNone/>
              <a:defRPr sz="1800"/>
            </a:pPr>
            <a:endParaRPr lang="en-US" sz="1750" dirty="0">
              <a:solidFill>
                <a:srgbClr val="00009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98319" indent="-298319" defTabSz="530351">
              <a:spcBef>
                <a:spcPts val="0"/>
              </a:spcBef>
              <a:buSzPct val="79000"/>
              <a:buFontTx/>
              <a:buBlip>
                <a:blip r:embed="rId2"/>
              </a:buBlip>
              <a:defRPr sz="1800"/>
            </a:pPr>
            <a:r>
              <a:rPr lang="en-US" sz="1800" dirty="0" smtClean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Female patients have higher surgical risk profile</a:t>
            </a:r>
            <a:r>
              <a:rPr lang="en-US" sz="1800" baseline="30000" dirty="0" smtClean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marL="0" indent="0" defTabSz="530351">
              <a:spcBef>
                <a:spcPts val="0"/>
              </a:spcBef>
              <a:buSzPct val="79000"/>
              <a:buNone/>
              <a:defRPr sz="1800"/>
            </a:pPr>
            <a:endParaRPr lang="en-US" sz="1800" baseline="30000" dirty="0" smtClean="0">
              <a:solidFill>
                <a:srgbClr val="00009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1830" y="238940"/>
            <a:ext cx="92329" cy="40010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4629150"/>
            <a:ext cx="8934450" cy="407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1.- </a:t>
            </a:r>
            <a:r>
              <a:rPr lang="en-US" sz="1000" dirty="0" err="1" smtClean="0">
                <a:solidFill>
                  <a:schemeClr val="bg1"/>
                </a:solidFill>
              </a:rPr>
              <a:t>Mafrtinsson</a:t>
            </a:r>
            <a:r>
              <a:rPr lang="en-US" sz="1000" dirty="0" smtClean="0">
                <a:solidFill>
                  <a:schemeClr val="bg1"/>
                </a:solidFill>
              </a:rPr>
              <a:t>, et al. Circulation 2015:131:988-994.</a:t>
            </a:r>
          </a:p>
          <a:p>
            <a:r>
              <a:rPr lang="en-US" sz="1050" dirty="0" smtClean="0">
                <a:solidFill>
                  <a:schemeClr val="bg1"/>
                </a:solidFill>
              </a:rPr>
              <a:t>2.- </a:t>
            </a:r>
            <a:r>
              <a:rPr lang="en-US" sz="1050" dirty="0" err="1" smtClean="0">
                <a:solidFill>
                  <a:schemeClr val="bg1"/>
                </a:solidFill>
              </a:rPr>
              <a:t>Thourani</a:t>
            </a:r>
            <a:r>
              <a:rPr lang="en-US" sz="1050" dirty="0" smtClean="0">
                <a:solidFill>
                  <a:schemeClr val="bg1"/>
                </a:solidFill>
              </a:rPr>
              <a:t> et al. Ann </a:t>
            </a:r>
            <a:r>
              <a:rPr lang="en-US" sz="1050" dirty="0" err="1" smtClean="0">
                <a:solidFill>
                  <a:schemeClr val="bg1"/>
                </a:solidFill>
              </a:rPr>
              <a:t>Thorac</a:t>
            </a:r>
            <a:r>
              <a:rPr lang="en-US" sz="1050" dirty="0" smtClean="0">
                <a:solidFill>
                  <a:schemeClr val="bg1"/>
                </a:solidFill>
              </a:rPr>
              <a:t> </a:t>
            </a:r>
            <a:r>
              <a:rPr lang="en-US" sz="1050" dirty="0" err="1" smtClean="0">
                <a:solidFill>
                  <a:schemeClr val="bg1"/>
                </a:solidFill>
              </a:rPr>
              <a:t>Surg</a:t>
            </a:r>
            <a:r>
              <a:rPr lang="en-US" sz="1050" dirty="0" smtClean="0">
                <a:solidFill>
                  <a:schemeClr val="bg1"/>
                </a:solidFill>
              </a:rPr>
              <a:t> 2015;99:55-61.</a:t>
            </a:r>
          </a:p>
        </p:txBody>
      </p:sp>
    </p:spTree>
    <p:extLst>
      <p:ext uri="{BB962C8B-B14F-4D97-AF65-F5344CB8AC3E}">
        <p14:creationId xmlns:p14="http://schemas.microsoft.com/office/powerpoint/2010/main" val="390427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305006"/>
              </p:ext>
            </p:extLst>
          </p:nvPr>
        </p:nvGraphicFramePr>
        <p:xfrm>
          <a:off x="762001" y="590550"/>
          <a:ext cx="7391399" cy="2468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133600"/>
                <a:gridCol w="2438399"/>
              </a:tblGrid>
              <a:tr h="30086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+mn-lt"/>
                          <a:ea typeface="Calibri"/>
                          <a:cs typeface="Calibri"/>
                        </a:rPr>
                        <a:t>TAVR</a:t>
                      </a:r>
                      <a:endParaRPr lang="en-US" sz="1100" b="1" dirty="0" smtClean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+mn-lt"/>
                          <a:ea typeface="Calibri"/>
                          <a:cs typeface="Calibri"/>
                        </a:rPr>
                        <a:t>SAVR or comparator</a:t>
                      </a:r>
                    </a:p>
                  </a:txBody>
                  <a:tcPr/>
                </a:tc>
              </a:tr>
              <a:tr h="27579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PARTNER</a:t>
                      </a:r>
                      <a:r>
                        <a:rPr lang="en-US" sz="1400" baseline="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I 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Extreme risk </a:t>
                      </a:r>
                      <a:r>
                        <a:rPr lang="en-US" sz="1400" baseline="30000" dirty="0" smtClean="0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</a:t>
                      </a:r>
                      <a:endParaRPr lang="en-US" sz="1400" baseline="30000" dirty="0" smtClean="0">
                        <a:solidFill>
                          <a:srgbClr val="FF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54.2%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53.1% </a:t>
                      </a:r>
                      <a:r>
                        <a:rPr lang="en-US" sz="1400" dirty="0" smtClean="0"/>
                        <a:t>Med Rx</a:t>
                      </a:r>
                      <a:endParaRPr lang="en-US" sz="1400" dirty="0"/>
                    </a:p>
                  </a:txBody>
                  <a:tcPr/>
                </a:tc>
              </a:tr>
              <a:tr h="27579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PARTNER I High Risk </a:t>
                      </a:r>
                      <a:r>
                        <a:rPr lang="en-US" sz="1400" baseline="3000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42.2%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43.3% SAVR</a:t>
                      </a:r>
                      <a:endParaRPr lang="en-US" sz="1400" dirty="0"/>
                    </a:p>
                  </a:txBody>
                  <a:tcPr/>
                </a:tc>
              </a:tr>
              <a:tr h="27579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PARTNER</a:t>
                      </a:r>
                      <a:r>
                        <a:rPr lang="en-US" sz="1400" baseline="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IIA Intermediate risk </a:t>
                      </a:r>
                      <a:r>
                        <a:rPr lang="en-US" sz="1400" baseline="3000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</a:t>
                      </a:r>
                      <a:endParaRPr lang="en-US" sz="1400" dirty="0" smtClean="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45.8%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45.2% SAVR</a:t>
                      </a:r>
                      <a:endParaRPr lang="en-US" sz="1400" dirty="0"/>
                    </a:p>
                  </a:txBody>
                  <a:tcPr/>
                </a:tc>
              </a:tr>
              <a:tr h="27579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CoreValve</a:t>
                      </a:r>
                      <a:r>
                        <a:rPr lang="en-US" sz="1400" baseline="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Extreme risk </a:t>
                      </a:r>
                      <a:r>
                        <a:rPr lang="en-US" sz="1400" baseline="30000" dirty="0" smtClean="0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4</a:t>
                      </a:r>
                      <a:endParaRPr lang="en-US" sz="1400" dirty="0" smtClean="0">
                        <a:solidFill>
                          <a:srgbClr val="FF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52.1%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27579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  <a:ea typeface="+mn-ea"/>
                          <a:cs typeface="+mn-cs"/>
                          <a:sym typeface="Cambria"/>
                        </a:rPr>
                        <a:t>SURTAVI</a:t>
                      </a:r>
                      <a:r>
                        <a:rPr lang="en-US" sz="1400" baseline="0" dirty="0" smtClean="0">
                          <a:latin typeface="+mn-lt"/>
                          <a:ea typeface="+mn-ea"/>
                          <a:cs typeface="+mn-cs"/>
                          <a:sym typeface="Cambria"/>
                        </a:rPr>
                        <a:t> Intermediate Risk </a:t>
                      </a:r>
                      <a:r>
                        <a:rPr lang="en-US" sz="1400" baseline="3000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5</a:t>
                      </a:r>
                      <a:endParaRPr lang="en-US" sz="1400" dirty="0" smtClean="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42.2%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45% SAVR</a:t>
                      </a:r>
                      <a:endParaRPr lang="en-US" sz="1400" dirty="0"/>
                    </a:p>
                  </a:txBody>
                  <a:tcPr/>
                </a:tc>
              </a:tr>
              <a:tr h="27579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REPRISE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High or Extreme Risk </a:t>
                      </a:r>
                      <a:r>
                        <a:rPr lang="en-US" sz="1400" baseline="30000" dirty="0" smtClean="0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5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50.1%</a:t>
                      </a:r>
                      <a:r>
                        <a:rPr lang="en-US" sz="1400" dirty="0" smtClean="0"/>
                        <a:t> Lotus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52.1%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CoreValve</a:t>
                      </a:r>
                      <a:endParaRPr lang="en-US" sz="1400" dirty="0"/>
                    </a:p>
                  </a:txBody>
                  <a:tcPr/>
                </a:tc>
              </a:tr>
              <a:tr h="27579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NOTION low risk </a:t>
                      </a:r>
                      <a:r>
                        <a:rPr lang="en-US" sz="1400" baseline="3000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7</a:t>
                      </a:r>
                      <a:endParaRPr lang="en-US" sz="1400" dirty="0" smtClean="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46.2%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47.4% SAVR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hape 155"/>
          <p:cNvSpPr/>
          <p:nvPr/>
        </p:nvSpPr>
        <p:spPr>
          <a:xfrm>
            <a:off x="1066800" y="-95250"/>
            <a:ext cx="6798172" cy="687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 algn="ctr" defTabSz="457200">
              <a:lnSpc>
                <a:spcPct val="150000"/>
              </a:lnSpc>
              <a:defRPr sz="3700" b="1">
                <a:solidFill>
                  <a:srgbClr val="003399"/>
                </a:solidFill>
                <a:uFill>
                  <a:solidFill>
                    <a:srgbClr val="11517C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2800" b="1" dirty="0" smtClean="0">
                <a:solidFill>
                  <a:srgbClr val="003399"/>
                </a:solidFill>
                <a:uFill>
                  <a:solidFill>
                    <a:srgbClr val="11517C"/>
                  </a:solidFill>
                </a:uFill>
              </a:rPr>
              <a:t>Female Patients in </a:t>
            </a:r>
            <a:r>
              <a:rPr lang="en-US" sz="2800" b="1" dirty="0" smtClean="0">
                <a:solidFill>
                  <a:srgbClr val="003399"/>
                </a:solidFill>
                <a:uFill>
                  <a:solidFill>
                    <a:srgbClr val="11517C"/>
                  </a:solidFill>
                </a:uFill>
              </a:rPr>
              <a:t>TAVR </a:t>
            </a:r>
            <a:r>
              <a:rPr lang="en-US" sz="2800" b="1" dirty="0" smtClean="0">
                <a:solidFill>
                  <a:srgbClr val="003399"/>
                </a:solidFill>
                <a:uFill>
                  <a:solidFill>
                    <a:srgbClr val="11517C"/>
                  </a:solidFill>
                </a:uFill>
              </a:rPr>
              <a:t>Trials</a:t>
            </a:r>
            <a:endParaRPr sz="2800" b="1" dirty="0">
              <a:solidFill>
                <a:srgbClr val="003399"/>
              </a:solidFill>
              <a:uFill>
                <a:solidFill>
                  <a:srgbClr val="11517C"/>
                </a:solidFill>
              </a:u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181350"/>
            <a:ext cx="2667000" cy="1535805"/>
          </a:xfrm>
          <a:prstGeom prst="rect">
            <a:avLst/>
          </a:prstGeom>
          <a:noFill/>
        </p:spPr>
        <p:txBody>
          <a:bodyPr wrap="square" bIns="91440" rtlCol="0" anchor="b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1200" baseline="30000" dirty="0" smtClean="0">
                <a:latin typeface="Cambria"/>
                <a:ea typeface="Cambria"/>
                <a:cs typeface="Cambria"/>
                <a:sym typeface="Cambria"/>
              </a:rPr>
              <a:t>1 </a:t>
            </a:r>
            <a:r>
              <a:rPr lang="en-US" sz="1200" dirty="0" smtClean="0"/>
              <a:t>Leon et all, NEJM 2010</a:t>
            </a:r>
          </a:p>
          <a:p>
            <a:pPr marL="228600" indent="-228600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1200" baseline="30000" dirty="0" smtClean="0">
                <a:latin typeface="Cambria"/>
                <a:ea typeface="Cambria"/>
                <a:cs typeface="Cambria"/>
                <a:sym typeface="Cambria"/>
              </a:rPr>
              <a:t>2 </a:t>
            </a:r>
            <a:r>
              <a:rPr lang="en-US" sz="1200" dirty="0" smtClean="0"/>
              <a:t>Smith et al, NEJM 2011</a:t>
            </a:r>
          </a:p>
          <a:p>
            <a:pPr marL="228600" indent="-228600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1200" baseline="30000" dirty="0" smtClean="0">
                <a:latin typeface="Cambria"/>
                <a:ea typeface="Cambria"/>
                <a:cs typeface="Cambria"/>
                <a:sym typeface="Cambria"/>
              </a:rPr>
              <a:t>3</a:t>
            </a:r>
            <a:r>
              <a:rPr lang="en-US" sz="1200" dirty="0" smtClean="0"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1200" dirty="0" smtClean="0"/>
              <a:t>Leon et al, NEJM 2016</a:t>
            </a:r>
          </a:p>
          <a:p>
            <a:pPr marL="228600" indent="-228600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1200" baseline="30000" dirty="0" smtClean="0">
                <a:latin typeface="Cambria"/>
                <a:ea typeface="Cambria"/>
                <a:cs typeface="Cambria"/>
                <a:sym typeface="Cambria"/>
              </a:rPr>
              <a:t>4</a:t>
            </a:r>
            <a:r>
              <a:rPr lang="en-US" sz="1200" dirty="0" smtClean="0"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1200" dirty="0" err="1" smtClean="0"/>
              <a:t>Popma</a:t>
            </a:r>
            <a:r>
              <a:rPr lang="en-US" sz="1200" dirty="0" smtClean="0"/>
              <a:t> et al, JACC 2014</a:t>
            </a:r>
          </a:p>
          <a:p>
            <a:pPr marL="228600" indent="-228600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1200" baseline="30000" dirty="0" smtClean="0">
                <a:latin typeface="Cambria"/>
                <a:ea typeface="Cambria"/>
                <a:cs typeface="Cambria"/>
                <a:sym typeface="Cambria"/>
              </a:rPr>
              <a:t>5</a:t>
            </a:r>
            <a:r>
              <a:rPr lang="en-US" sz="1200" dirty="0" smtClean="0"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1200" dirty="0" smtClean="0"/>
              <a:t>Reardon NEJM 2017</a:t>
            </a:r>
          </a:p>
          <a:p>
            <a:pPr marL="228600" indent="-228600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1200" baseline="30000" dirty="0" smtClean="0">
                <a:latin typeface="Cambria"/>
                <a:ea typeface="Cambria"/>
                <a:cs typeface="Cambria"/>
                <a:sym typeface="Cambria"/>
              </a:rPr>
              <a:t>6  </a:t>
            </a:r>
            <a:r>
              <a:rPr lang="en-US" sz="1200" dirty="0" smtClean="0"/>
              <a:t>Feldman et al, JAMA 2017</a:t>
            </a:r>
          </a:p>
          <a:p>
            <a:pPr marL="228600" indent="-228600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1200" baseline="30000" dirty="0" smtClean="0">
                <a:latin typeface="Cambria"/>
                <a:ea typeface="Cambria"/>
                <a:cs typeface="Cambria"/>
                <a:sym typeface="Cambria"/>
              </a:rPr>
              <a:t>7</a:t>
            </a:r>
            <a:r>
              <a:rPr lang="en-US" sz="1200" dirty="0" smtClean="0"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1200" dirty="0" err="1" smtClean="0"/>
              <a:t>Sondergaard</a:t>
            </a:r>
            <a:r>
              <a:rPr lang="en-US" sz="1200" dirty="0" smtClean="0"/>
              <a:t> et al, TVT 2018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3733800" y="3486150"/>
            <a:ext cx="4957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More female patients in extreme high risk trials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421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613601"/>
              </p:ext>
            </p:extLst>
          </p:nvPr>
        </p:nvGraphicFramePr>
        <p:xfrm>
          <a:off x="-1" y="590550"/>
          <a:ext cx="9144002" cy="306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1"/>
                <a:gridCol w="609600"/>
                <a:gridCol w="990600"/>
                <a:gridCol w="1107987"/>
                <a:gridCol w="1064132"/>
                <a:gridCol w="1219427"/>
                <a:gridCol w="1007390"/>
                <a:gridCol w="1239865"/>
              </a:tblGrid>
              <a:tr h="30086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Calibri"/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Calibri"/>
                        </a:rPr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Calibri"/>
                        </a:rPr>
                        <a:t>STS PROM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Calibri"/>
                        </a:rPr>
                        <a:t>Bleeding</a:t>
                      </a:r>
                      <a:r>
                        <a:rPr lang="en-US" sz="1400" b="1" baseline="0" dirty="0" smtClean="0"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endParaRPr lang="en-US" sz="1050" b="1" dirty="0" smtClean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Calibri"/>
                        </a:rPr>
                        <a:t>Vascular </a:t>
                      </a:r>
                      <a:r>
                        <a:rPr lang="en-US" sz="1100" b="1" dirty="0" smtClean="0">
                          <a:latin typeface="+mn-lt"/>
                          <a:ea typeface="Calibri"/>
                          <a:cs typeface="Calibri"/>
                        </a:rPr>
                        <a:t>complications</a:t>
                      </a:r>
                      <a:endParaRPr lang="en-US" sz="1200" b="1" dirty="0" smtClean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Calibri"/>
                        </a:rPr>
                        <a:t>30-Day</a:t>
                      </a:r>
                      <a:r>
                        <a:rPr lang="en-US" sz="1400" b="1" baseline="0" dirty="0" smtClean="0">
                          <a:latin typeface="+mn-lt"/>
                          <a:ea typeface="Calibri"/>
                          <a:cs typeface="Calibri"/>
                        </a:rPr>
                        <a:t> Mortality</a:t>
                      </a:r>
                      <a:endParaRPr lang="en-US" sz="1400" b="1" dirty="0" smtClean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Calibri"/>
                        </a:rPr>
                        <a:t>1-year Mortality</a:t>
                      </a:r>
                    </a:p>
                  </a:txBody>
                  <a:tcPr/>
                </a:tc>
              </a:tr>
              <a:tr h="27579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TVT 2011-2014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lang="en-US" sz="1400" baseline="30000" dirty="0" smtClean="0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n=23,652</a:t>
                      </a:r>
                      <a:endParaRPr lang="en-US" sz="1200" baseline="0" dirty="0" smtClean="0">
                        <a:solidFill>
                          <a:srgbClr val="FF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49.9%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82.2 </a:t>
                      </a:r>
                      <a:r>
                        <a:rPr lang="en-US" sz="1100" dirty="0" err="1" smtClean="0">
                          <a:solidFill>
                            <a:srgbClr val="FF0000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 81.6 p&lt;0.0001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9% </a:t>
                      </a:r>
                      <a:r>
                        <a:rPr lang="en-US" sz="1100" dirty="0" err="1" smtClean="0">
                          <a:solidFill>
                            <a:srgbClr val="FF0000"/>
                          </a:solidFill>
                        </a:rPr>
                        <a:t>vs</a:t>
                      </a:r>
                      <a:r>
                        <a:rPr lang="en-US" sz="1100" baseline="0" dirty="0" smtClean="0">
                          <a:solidFill>
                            <a:srgbClr val="FF0000"/>
                          </a:solidFill>
                        </a:rPr>
                        <a:t> 8%</a:t>
                      </a:r>
                    </a:p>
                    <a:p>
                      <a:pPr marL="0" marR="0" indent="0" algn="ctr" defTabSz="6859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p&lt;0.0001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1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vs</a:t>
                      </a:r>
                      <a:r>
                        <a:rPr lang="en-US" sz="11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5.9%</a:t>
                      </a:r>
                    </a:p>
                    <a:p>
                      <a:pPr algn="ctr"/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p= 0.06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8.27 </a:t>
                      </a:r>
                      <a:r>
                        <a:rPr lang="en-US" sz="1100" dirty="0" err="1" smtClean="0">
                          <a:solidFill>
                            <a:srgbClr val="FF0000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 4.39%</a:t>
                      </a:r>
                    </a:p>
                    <a:p>
                      <a:pPr marL="0" marR="0" indent="0" algn="ctr" defTabSz="6859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p&lt;0.0001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In-</a:t>
                      </a:r>
                      <a:r>
                        <a:rPr lang="en-US" sz="1100" dirty="0" err="1" smtClean="0"/>
                        <a:t>hosp</a:t>
                      </a:r>
                      <a:endParaRPr lang="en-US" sz="1100" dirty="0" smtClean="0"/>
                    </a:p>
                    <a:p>
                      <a:pPr algn="ctr"/>
                      <a:r>
                        <a:rPr lang="en-US" sz="1100" dirty="0" smtClean="0"/>
                        <a:t>5.6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vs</a:t>
                      </a:r>
                      <a:r>
                        <a:rPr lang="en-US" sz="1100" baseline="0" dirty="0" smtClean="0"/>
                        <a:t> 4.28%</a:t>
                      </a:r>
                    </a:p>
                    <a:p>
                      <a:pPr algn="ctr"/>
                      <a:r>
                        <a:rPr lang="en-US" sz="1100" baseline="0" dirty="0" smtClean="0"/>
                        <a:t>p=0.29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21.3 </a:t>
                      </a:r>
                      <a:r>
                        <a:rPr lang="en-US" sz="1100" dirty="0" err="1" smtClean="0">
                          <a:solidFill>
                            <a:srgbClr val="FF0000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 24.5%</a:t>
                      </a:r>
                    </a:p>
                    <a:p>
                      <a:pPr marL="0" marR="0" indent="0" algn="ctr" defTabSz="6859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p&lt;0.001</a:t>
                      </a:r>
                    </a:p>
                  </a:txBody>
                  <a:tcPr/>
                </a:tc>
              </a:tr>
              <a:tr h="27579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PARTNER I </a:t>
                      </a:r>
                      <a:r>
                        <a:rPr lang="en-US" sz="1400" baseline="3000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n=2,559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47.7%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84.9 </a:t>
                      </a:r>
                      <a:r>
                        <a:rPr lang="en-US" sz="1100" dirty="0" err="1" smtClean="0"/>
                        <a:t>vs</a:t>
                      </a:r>
                      <a:r>
                        <a:rPr lang="en-US" sz="1100" dirty="0" smtClean="0"/>
                        <a:t> 84.1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11.9 </a:t>
                      </a:r>
                      <a:r>
                        <a:rPr lang="en-US" sz="1100" dirty="0" err="1" smtClean="0"/>
                        <a:t>vs</a:t>
                      </a:r>
                      <a:r>
                        <a:rPr lang="en-US" sz="1100" dirty="0" smtClean="0"/>
                        <a:t> 11.1%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accent2"/>
                          </a:solidFill>
                        </a:rPr>
                        <a:t>10.5 </a:t>
                      </a:r>
                      <a:r>
                        <a:rPr lang="en-US" sz="1100" dirty="0" err="1" smtClean="0">
                          <a:solidFill>
                            <a:schemeClr val="accent2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chemeClr val="accent2"/>
                          </a:solidFill>
                        </a:rPr>
                        <a:t> 7.7%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chemeClr val="accent2"/>
                          </a:solidFill>
                        </a:rPr>
                        <a:t>p=0.012</a:t>
                      </a:r>
                      <a:endParaRPr lang="en-US" sz="11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17.3</a:t>
                      </a:r>
                      <a:r>
                        <a:rPr lang="en-US" sz="1100" baseline="0" dirty="0" smtClean="0">
                          <a:solidFill>
                            <a:srgbClr val="FF5A76"/>
                          </a:solidFill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FF5A76"/>
                          </a:solidFill>
                        </a:rPr>
                        <a:t>vs</a:t>
                      </a:r>
                      <a:r>
                        <a:rPr lang="en-US" sz="1100" baseline="0" dirty="0" smtClean="0">
                          <a:solidFill>
                            <a:srgbClr val="FF5A76"/>
                          </a:solidFill>
                        </a:rPr>
                        <a:t> 10%</a:t>
                      </a:r>
                    </a:p>
                    <a:p>
                      <a:pPr algn="ctr"/>
                      <a:r>
                        <a:rPr lang="en-US" sz="1100" baseline="0" dirty="0" smtClean="0">
                          <a:solidFill>
                            <a:srgbClr val="FF5A76"/>
                          </a:solidFill>
                        </a:rPr>
                        <a:t>p &lt; 0.001</a:t>
                      </a:r>
                      <a:endParaRPr lang="en-US" sz="1100" dirty="0">
                        <a:solidFill>
                          <a:srgbClr val="FF5A7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6.48 </a:t>
                      </a:r>
                      <a:r>
                        <a:rPr lang="en-US" sz="1100" dirty="0" err="1" smtClean="0"/>
                        <a:t>vs</a:t>
                      </a:r>
                      <a:r>
                        <a:rPr lang="en-US" sz="1100" dirty="0" smtClean="0"/>
                        <a:t> 5.9%</a:t>
                      </a:r>
                    </a:p>
                    <a:p>
                      <a:pPr algn="ctr"/>
                      <a:r>
                        <a:rPr lang="en-US" sz="1100" dirty="0" smtClean="0"/>
                        <a:t>p=0.52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5A76"/>
                          </a:solidFill>
                        </a:rPr>
                        <a:t>19 </a:t>
                      </a:r>
                      <a:r>
                        <a:rPr lang="en-US" sz="1100" dirty="0" err="1" smtClean="0">
                          <a:solidFill>
                            <a:srgbClr val="FF5A76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 25.9%</a:t>
                      </a:r>
                    </a:p>
                    <a:p>
                      <a:pPr marL="0" marR="0" indent="0" algn="ctr" defTabSz="6859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p&lt;0.001</a:t>
                      </a:r>
                    </a:p>
                  </a:txBody>
                  <a:tcPr/>
                </a:tc>
              </a:tr>
              <a:tr h="27579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US </a:t>
                      </a:r>
                      <a:r>
                        <a:rPr lang="en-US" sz="1400" baseline="0" dirty="0" err="1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CoreValve</a:t>
                      </a:r>
                      <a:r>
                        <a:rPr lang="en-US" sz="1400" baseline="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Trials </a:t>
                      </a:r>
                      <a:r>
                        <a:rPr lang="en-US" sz="1400" baseline="3000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n=3,687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46.3%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84 </a:t>
                      </a:r>
                      <a:r>
                        <a:rPr lang="en-US" sz="1100" dirty="0" err="1" smtClean="0">
                          <a:solidFill>
                            <a:srgbClr val="FF5A76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 82.7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p &lt;0.01</a:t>
                      </a:r>
                      <a:endParaRPr lang="en-US" sz="1100" dirty="0">
                        <a:solidFill>
                          <a:srgbClr val="FF5A7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9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9.6 </a:t>
                      </a:r>
                      <a:r>
                        <a:rPr lang="en-US" sz="1100" dirty="0" err="1" smtClean="0">
                          <a:solidFill>
                            <a:srgbClr val="FF0000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 8.3%</a:t>
                      </a:r>
                      <a:br>
                        <a:rPr lang="en-US" sz="110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p &lt;0.01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29.7 </a:t>
                      </a:r>
                      <a:r>
                        <a:rPr lang="en-US" sz="1100" dirty="0" err="1" smtClean="0">
                          <a:solidFill>
                            <a:srgbClr val="FF5A76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 21.7%</a:t>
                      </a:r>
                    </a:p>
                    <a:p>
                      <a:pPr marL="0" marR="0" indent="0" algn="ctr" defTabSz="6859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p &lt;0.01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9.7% </a:t>
                      </a:r>
                      <a:r>
                        <a:rPr lang="en-US" sz="1100" dirty="0" err="1" smtClean="0">
                          <a:solidFill>
                            <a:srgbClr val="FF5A76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 4.9%</a:t>
                      </a:r>
                    </a:p>
                    <a:p>
                      <a:pPr marL="0" marR="0" indent="0" algn="ctr" defTabSz="6859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p &lt;0.01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5.8 </a:t>
                      </a:r>
                      <a:r>
                        <a:rPr lang="en-US" sz="1100" dirty="0" err="1" smtClean="0"/>
                        <a:t>vs</a:t>
                      </a:r>
                      <a:r>
                        <a:rPr lang="en-US" sz="1100" dirty="0" smtClean="0"/>
                        <a:t> 5.9%</a:t>
                      </a:r>
                    </a:p>
                    <a:p>
                      <a:pPr algn="ctr"/>
                      <a:r>
                        <a:rPr lang="en-US" sz="1100" dirty="0" smtClean="0"/>
                        <a:t>p= 0.87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21.3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vs</a:t>
                      </a:r>
                      <a:r>
                        <a:rPr lang="en-US" sz="1100" baseline="0" dirty="0" smtClean="0"/>
                        <a:t> 24.1%</a:t>
                      </a:r>
                    </a:p>
                    <a:p>
                      <a:pPr algn="ctr"/>
                      <a:r>
                        <a:rPr lang="en-US" sz="1100" baseline="0" dirty="0" smtClean="0"/>
                        <a:t>p=0.08</a:t>
                      </a:r>
                      <a:endParaRPr lang="en-US" sz="1100" dirty="0"/>
                    </a:p>
                  </a:txBody>
                  <a:tcPr/>
                </a:tc>
              </a:tr>
              <a:tr h="27579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REPRISE 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III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lang="en-US" sz="1400" baseline="30000" dirty="0" smtClean="0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4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n=874</a:t>
                      </a:r>
                      <a:endParaRPr lang="en-US" sz="1200" baseline="0" dirty="0" smtClean="0">
                        <a:solidFill>
                          <a:srgbClr val="FF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000000"/>
                          </a:solidFill>
                        </a:rPr>
                        <a:t>50%</a:t>
                      </a:r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000000"/>
                          </a:solidFill>
                        </a:rPr>
                        <a:t>83.2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</a:rPr>
                        <a:t> 82.3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rgbClr val="000000"/>
                          </a:solidFill>
                        </a:rPr>
                        <a:t>p= 0.07</a:t>
                      </a:r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7.9 </a:t>
                      </a:r>
                      <a:r>
                        <a:rPr lang="en-US" sz="1100" dirty="0" err="1" smtClean="0">
                          <a:solidFill>
                            <a:srgbClr val="FF0000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 5.7%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 p &lt;0.01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20 </a:t>
                      </a:r>
                      <a:r>
                        <a:rPr lang="en-US" sz="1100" dirty="0" err="1" smtClean="0">
                          <a:solidFill>
                            <a:srgbClr val="FF0000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 15%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p=0.05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8.2 </a:t>
                      </a:r>
                      <a:r>
                        <a:rPr lang="en-US" sz="1100" dirty="0" err="1" smtClean="0">
                          <a:solidFill>
                            <a:srgbClr val="FF0000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 4.7%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p=0.04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3.2 </a:t>
                      </a:r>
                      <a:r>
                        <a:rPr lang="en-US" sz="1100" dirty="0" err="1" smtClean="0"/>
                        <a:t>vs</a:t>
                      </a:r>
                      <a:r>
                        <a:rPr lang="en-US" sz="1100" dirty="0" smtClean="0"/>
                        <a:t> 2.8%</a:t>
                      </a:r>
                    </a:p>
                    <a:p>
                      <a:pPr algn="ctr"/>
                      <a:r>
                        <a:rPr lang="en-US" sz="1100" dirty="0" smtClean="0"/>
                        <a:t>p=0.69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12.1 </a:t>
                      </a:r>
                      <a:r>
                        <a:rPr lang="en-US" sz="1100" dirty="0" err="1" smtClean="0"/>
                        <a:t>vs</a:t>
                      </a:r>
                      <a:r>
                        <a:rPr lang="en-US" sz="1100" dirty="0" smtClean="0"/>
                        <a:t> 11.9</a:t>
                      </a:r>
                    </a:p>
                    <a:p>
                      <a:pPr algn="ctr"/>
                      <a:r>
                        <a:rPr lang="en-US" sz="1100" dirty="0" smtClean="0"/>
                        <a:t>p=0.98</a:t>
                      </a:r>
                      <a:endParaRPr lang="en-US" sz="1100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WIN-TAVI </a:t>
                      </a:r>
                      <a:r>
                        <a:rPr lang="en-US" sz="1400" baseline="30000" dirty="0" smtClean="0">
                          <a:solidFill>
                            <a:schemeClr val="tx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5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n=1,010</a:t>
                      </a:r>
                      <a:endParaRPr lang="en-US" sz="1200" baseline="0" dirty="0" smtClean="0">
                        <a:solidFill>
                          <a:srgbClr val="FF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100%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000000"/>
                          </a:solidFill>
                        </a:rPr>
                        <a:t>82.5</a:t>
                      </a:r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000000"/>
                          </a:solidFill>
                        </a:rPr>
                        <a:t>8.3% (±7.4)</a:t>
                      </a:r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7.7%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7.7%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3.4%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NA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hape 155"/>
          <p:cNvSpPr/>
          <p:nvPr/>
        </p:nvSpPr>
        <p:spPr>
          <a:xfrm>
            <a:off x="1066800" y="-247650"/>
            <a:ext cx="6798172" cy="687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 algn="ctr" defTabSz="457200">
              <a:lnSpc>
                <a:spcPct val="150000"/>
              </a:lnSpc>
              <a:defRPr sz="3700" b="1">
                <a:solidFill>
                  <a:srgbClr val="003399"/>
                </a:solidFill>
                <a:uFill>
                  <a:solidFill>
                    <a:srgbClr val="11517C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2800" b="1" dirty="0" smtClean="0">
                <a:solidFill>
                  <a:srgbClr val="003399"/>
                </a:solidFill>
                <a:uFill>
                  <a:solidFill>
                    <a:srgbClr val="11517C"/>
                  </a:solidFill>
                </a:uFill>
              </a:rPr>
              <a:t>TAVR </a:t>
            </a:r>
            <a:r>
              <a:rPr lang="en-US" sz="2800" b="1" dirty="0" smtClean="0">
                <a:solidFill>
                  <a:srgbClr val="003399"/>
                </a:solidFill>
                <a:uFill>
                  <a:solidFill>
                    <a:srgbClr val="11517C"/>
                  </a:solidFill>
                </a:uFill>
              </a:rPr>
              <a:t>Outcomes in High Risk Female Patients</a:t>
            </a:r>
            <a:endParaRPr sz="2800" b="1" dirty="0">
              <a:solidFill>
                <a:srgbClr val="003399"/>
              </a:solidFill>
              <a:uFill>
                <a:solidFill>
                  <a:srgbClr val="11517C"/>
                </a:solidFill>
              </a:u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562350"/>
            <a:ext cx="2667000" cy="1126462"/>
          </a:xfrm>
          <a:prstGeom prst="rect">
            <a:avLst/>
          </a:prstGeom>
          <a:noFill/>
        </p:spPr>
        <p:txBody>
          <a:bodyPr wrap="square" bIns="91440" rtlCol="0" anchor="b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1200" baseline="30000" dirty="0" smtClean="0">
                <a:latin typeface="Arial"/>
                <a:ea typeface="Cambria"/>
                <a:cs typeface="Arial"/>
                <a:sym typeface="Cambria"/>
              </a:rPr>
              <a:t>1 </a:t>
            </a:r>
            <a:r>
              <a:rPr lang="en-US" sz="1200" dirty="0" smtClean="0">
                <a:latin typeface="Arial"/>
                <a:cs typeface="Arial"/>
                <a:sym typeface="Cambria"/>
              </a:rPr>
              <a:t>Chandrasekhar</a:t>
            </a:r>
            <a:r>
              <a:rPr lang="en-US" sz="1200" dirty="0" smtClean="0">
                <a:latin typeface="Arial"/>
                <a:cs typeface="Arial"/>
              </a:rPr>
              <a:t> et all, JACC 2016</a:t>
            </a:r>
          </a:p>
          <a:p>
            <a:pPr marL="228600" indent="-228600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1200" baseline="30000" dirty="0" smtClean="0">
                <a:latin typeface="Arial"/>
                <a:ea typeface="Cambria"/>
                <a:cs typeface="Arial"/>
                <a:sym typeface="Cambria"/>
              </a:rPr>
              <a:t>2 </a:t>
            </a:r>
            <a:r>
              <a:rPr lang="en-US" sz="1200" dirty="0" err="1" smtClean="0">
                <a:latin typeface="Arial"/>
                <a:cs typeface="Arial"/>
                <a:sym typeface="Cambria"/>
              </a:rPr>
              <a:t>Kodali</a:t>
            </a:r>
            <a:r>
              <a:rPr lang="en-US" sz="1200" dirty="0" smtClean="0">
                <a:latin typeface="Arial"/>
                <a:cs typeface="Arial"/>
              </a:rPr>
              <a:t> et al, Ann Intern Med 2016</a:t>
            </a:r>
          </a:p>
          <a:p>
            <a:pPr marL="228600" indent="-228600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1200" baseline="30000" dirty="0" smtClean="0">
                <a:latin typeface="Arial"/>
                <a:ea typeface="Cambria"/>
                <a:cs typeface="Arial"/>
                <a:sym typeface="Cambria"/>
              </a:rPr>
              <a:t>3</a:t>
            </a:r>
            <a:r>
              <a:rPr lang="en-US" sz="1200" dirty="0" smtClean="0">
                <a:latin typeface="Arial"/>
                <a:ea typeface="Cambria"/>
                <a:cs typeface="Arial"/>
                <a:sym typeface="Cambria"/>
              </a:rPr>
              <a:t> </a:t>
            </a:r>
            <a:r>
              <a:rPr lang="en-US" sz="1200" dirty="0" smtClean="0">
                <a:latin typeface="Arial"/>
                <a:cs typeface="Arial"/>
                <a:sym typeface="Cambria"/>
              </a:rPr>
              <a:t>Forrest</a:t>
            </a:r>
            <a:r>
              <a:rPr lang="en-US" sz="1200" dirty="0" smtClean="0">
                <a:latin typeface="Arial"/>
                <a:cs typeface="Arial"/>
              </a:rPr>
              <a:t> et al, Am J </a:t>
            </a:r>
            <a:r>
              <a:rPr lang="en-US" sz="1200" dirty="0" err="1" smtClean="0">
                <a:latin typeface="Arial"/>
                <a:cs typeface="Arial"/>
              </a:rPr>
              <a:t>Cardiol</a:t>
            </a:r>
            <a:r>
              <a:rPr lang="en-US" sz="1200" dirty="0" smtClean="0">
                <a:latin typeface="Arial"/>
                <a:cs typeface="Arial"/>
              </a:rPr>
              <a:t> 2016</a:t>
            </a:r>
          </a:p>
          <a:p>
            <a:pPr marL="228600" indent="-228600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1200" baseline="30000" dirty="0" smtClean="0">
                <a:latin typeface="Arial"/>
                <a:ea typeface="Cambria"/>
                <a:cs typeface="Arial"/>
                <a:sym typeface="Cambria"/>
              </a:rPr>
              <a:t>4</a:t>
            </a:r>
            <a:r>
              <a:rPr lang="en-US" sz="1200" dirty="0" smtClean="0">
                <a:latin typeface="Arial"/>
                <a:ea typeface="Cambria"/>
                <a:cs typeface="Arial"/>
                <a:sym typeface="Cambria"/>
              </a:rPr>
              <a:t> </a:t>
            </a:r>
            <a:r>
              <a:rPr lang="en-US" sz="1200" dirty="0" smtClean="0">
                <a:latin typeface="Arial"/>
                <a:cs typeface="Arial"/>
                <a:sym typeface="Cambria"/>
              </a:rPr>
              <a:t>Guerrero</a:t>
            </a:r>
            <a:r>
              <a:rPr lang="en-US" sz="1200" dirty="0" smtClean="0">
                <a:latin typeface="Arial"/>
                <a:cs typeface="Arial"/>
              </a:rPr>
              <a:t> et al, </a:t>
            </a:r>
            <a:r>
              <a:rPr lang="en-US" sz="1200" dirty="0" err="1" smtClean="0">
                <a:latin typeface="Arial"/>
                <a:cs typeface="Arial"/>
              </a:rPr>
              <a:t>EuroPCR</a:t>
            </a:r>
            <a:r>
              <a:rPr lang="en-US" sz="1200" dirty="0" smtClean="0">
                <a:latin typeface="Arial"/>
                <a:cs typeface="Arial"/>
              </a:rPr>
              <a:t> 2018</a:t>
            </a:r>
          </a:p>
          <a:p>
            <a:pPr marL="228600" indent="-228600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1200" baseline="30000" dirty="0" smtClean="0">
                <a:latin typeface="Arial"/>
                <a:ea typeface="Cambria"/>
                <a:cs typeface="Arial"/>
                <a:sym typeface="Cambria"/>
              </a:rPr>
              <a:t>5  </a:t>
            </a:r>
            <a:r>
              <a:rPr lang="en-US" sz="1200" dirty="0" err="1" smtClean="0">
                <a:latin typeface="Arial"/>
                <a:ea typeface="Cambria"/>
                <a:cs typeface="Arial"/>
                <a:sym typeface="Cambria"/>
              </a:rPr>
              <a:t>Chieffo</a:t>
            </a:r>
            <a:r>
              <a:rPr lang="en-US" sz="1200" dirty="0" smtClean="0">
                <a:latin typeface="Arial"/>
                <a:ea typeface="Cambria"/>
                <a:cs typeface="Arial"/>
                <a:sym typeface="Cambria"/>
              </a:rPr>
              <a:t> et al, JACC </a:t>
            </a:r>
            <a:r>
              <a:rPr lang="en-US" sz="1200" dirty="0" err="1" smtClean="0">
                <a:latin typeface="Arial"/>
                <a:ea typeface="Cambria"/>
                <a:cs typeface="Arial"/>
                <a:sym typeface="Cambria"/>
              </a:rPr>
              <a:t>Interv</a:t>
            </a:r>
            <a:r>
              <a:rPr lang="en-US" sz="1200" dirty="0" smtClean="0">
                <a:latin typeface="Arial"/>
                <a:ea typeface="Cambria"/>
                <a:cs typeface="Arial"/>
                <a:sym typeface="Cambria"/>
              </a:rPr>
              <a:t> 2016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96407" y="285750"/>
            <a:ext cx="16327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Female </a:t>
            </a:r>
            <a:r>
              <a:rPr lang="en-US" sz="1600" dirty="0" err="1" smtClean="0"/>
              <a:t>vs</a:t>
            </a:r>
            <a:r>
              <a:rPr lang="en-US" sz="1600" dirty="0" smtClean="0"/>
              <a:t> Male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2886241" y="3714750"/>
            <a:ext cx="58869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The Women Paradox: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Higher risk profile, more bleeding and vascular complications</a:t>
            </a:r>
            <a:r>
              <a:rPr lang="mr-IN" sz="1600" dirty="0" smtClean="0">
                <a:solidFill>
                  <a:srgbClr val="FF0000"/>
                </a:solidFill>
              </a:rPr>
              <a:t>…</a:t>
            </a:r>
            <a:endParaRPr lang="en-US" sz="1600" dirty="0" smtClean="0">
              <a:solidFill>
                <a:srgbClr val="FF0000"/>
              </a:solidFill>
            </a:endParaRPr>
          </a:p>
          <a:p>
            <a:pPr algn="ctr"/>
            <a:r>
              <a:rPr lang="en-US" sz="1600" i="1" dirty="0">
                <a:solidFill>
                  <a:srgbClr val="FF0000"/>
                </a:solidFill>
              </a:rPr>
              <a:t>E</a:t>
            </a:r>
            <a:r>
              <a:rPr lang="en-US" sz="1600" i="1" dirty="0" smtClean="0">
                <a:solidFill>
                  <a:srgbClr val="FF0000"/>
                </a:solidFill>
              </a:rPr>
              <a:t>qual or lower mortality than men</a:t>
            </a:r>
            <a:endParaRPr lang="en-US" sz="1600" i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123950"/>
            <a:ext cx="9144000" cy="533400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50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187319"/>
              </p:ext>
            </p:extLst>
          </p:nvPr>
        </p:nvGraphicFramePr>
        <p:xfrm>
          <a:off x="-1" y="590550"/>
          <a:ext cx="9144002" cy="306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1"/>
                <a:gridCol w="609600"/>
                <a:gridCol w="990600"/>
                <a:gridCol w="1107987"/>
                <a:gridCol w="1064132"/>
                <a:gridCol w="1219427"/>
                <a:gridCol w="1007390"/>
                <a:gridCol w="1239865"/>
              </a:tblGrid>
              <a:tr h="30086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Calibri"/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Calibri"/>
                        </a:rPr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Calibri"/>
                        </a:rPr>
                        <a:t>STS PROM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Calibri"/>
                        </a:rPr>
                        <a:t>Bleeding</a:t>
                      </a:r>
                      <a:r>
                        <a:rPr lang="en-US" sz="1400" b="1" baseline="0" dirty="0" smtClean="0"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endParaRPr lang="en-US" sz="1050" b="1" dirty="0" smtClean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Calibri"/>
                        </a:rPr>
                        <a:t>Vascular </a:t>
                      </a:r>
                      <a:r>
                        <a:rPr lang="en-US" sz="1100" b="1" dirty="0" smtClean="0">
                          <a:latin typeface="+mn-lt"/>
                          <a:ea typeface="Calibri"/>
                          <a:cs typeface="Calibri"/>
                        </a:rPr>
                        <a:t>complications</a:t>
                      </a:r>
                      <a:endParaRPr lang="en-US" sz="1200" b="1" dirty="0" smtClean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Calibri"/>
                        </a:rPr>
                        <a:t>30-Day</a:t>
                      </a:r>
                      <a:r>
                        <a:rPr lang="en-US" sz="1400" b="1" baseline="0" dirty="0" smtClean="0">
                          <a:latin typeface="+mn-lt"/>
                          <a:ea typeface="Calibri"/>
                          <a:cs typeface="Calibri"/>
                        </a:rPr>
                        <a:t> Mortality</a:t>
                      </a:r>
                      <a:endParaRPr lang="en-US" sz="1400" b="1" dirty="0" smtClean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Calibri"/>
                        </a:rPr>
                        <a:t>1-year Mortality</a:t>
                      </a:r>
                    </a:p>
                  </a:txBody>
                  <a:tcPr/>
                </a:tc>
              </a:tr>
              <a:tr h="27579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TVT 2011-2014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lang="en-US" sz="1400" baseline="30000" dirty="0" smtClean="0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n=23,652</a:t>
                      </a:r>
                      <a:endParaRPr lang="en-US" sz="1200" baseline="0" dirty="0" smtClean="0">
                        <a:solidFill>
                          <a:srgbClr val="FF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49.9%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82.2 </a:t>
                      </a:r>
                      <a:r>
                        <a:rPr lang="en-US" sz="1100" dirty="0" err="1" smtClean="0">
                          <a:solidFill>
                            <a:srgbClr val="FF0000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 81.6 p&lt;0.0001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9% </a:t>
                      </a:r>
                      <a:r>
                        <a:rPr lang="en-US" sz="1100" dirty="0" err="1" smtClean="0">
                          <a:solidFill>
                            <a:srgbClr val="FF0000"/>
                          </a:solidFill>
                        </a:rPr>
                        <a:t>vs</a:t>
                      </a:r>
                      <a:r>
                        <a:rPr lang="en-US" sz="1100" baseline="0" dirty="0" smtClean="0">
                          <a:solidFill>
                            <a:srgbClr val="FF0000"/>
                          </a:solidFill>
                        </a:rPr>
                        <a:t> 8%</a:t>
                      </a:r>
                    </a:p>
                    <a:p>
                      <a:pPr marL="0" marR="0" indent="0" algn="ctr" defTabSz="6859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p&lt;0.0001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1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vs</a:t>
                      </a:r>
                      <a:r>
                        <a:rPr lang="en-US" sz="11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5.9%</a:t>
                      </a:r>
                    </a:p>
                    <a:p>
                      <a:pPr algn="ctr"/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p= 0.06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8.27 </a:t>
                      </a:r>
                      <a:r>
                        <a:rPr lang="en-US" sz="1100" dirty="0" err="1" smtClean="0">
                          <a:solidFill>
                            <a:srgbClr val="FF0000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 4.39%</a:t>
                      </a:r>
                    </a:p>
                    <a:p>
                      <a:pPr marL="0" marR="0" indent="0" algn="ctr" defTabSz="6859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p&lt;0.0001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In-</a:t>
                      </a:r>
                      <a:r>
                        <a:rPr lang="en-US" sz="1100" dirty="0" err="1" smtClean="0"/>
                        <a:t>hosp</a:t>
                      </a:r>
                      <a:endParaRPr lang="en-US" sz="1100" dirty="0" smtClean="0"/>
                    </a:p>
                    <a:p>
                      <a:pPr algn="ctr"/>
                      <a:r>
                        <a:rPr lang="en-US" sz="1100" dirty="0" smtClean="0"/>
                        <a:t>5.6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vs</a:t>
                      </a:r>
                      <a:r>
                        <a:rPr lang="en-US" sz="1100" baseline="0" dirty="0" smtClean="0"/>
                        <a:t> 4.28%</a:t>
                      </a:r>
                    </a:p>
                    <a:p>
                      <a:pPr algn="ctr"/>
                      <a:r>
                        <a:rPr lang="en-US" sz="1100" baseline="0" dirty="0" smtClean="0"/>
                        <a:t>p=0.29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21.3 </a:t>
                      </a:r>
                      <a:r>
                        <a:rPr lang="en-US" sz="1100" dirty="0" err="1" smtClean="0">
                          <a:solidFill>
                            <a:srgbClr val="FF0000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 24.5%</a:t>
                      </a:r>
                    </a:p>
                    <a:p>
                      <a:pPr marL="0" marR="0" indent="0" algn="ctr" defTabSz="6859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p&lt;0.001</a:t>
                      </a:r>
                    </a:p>
                  </a:txBody>
                  <a:tcPr/>
                </a:tc>
              </a:tr>
              <a:tr h="27579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PARTNER I </a:t>
                      </a:r>
                      <a:r>
                        <a:rPr lang="en-US" sz="1400" baseline="3000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n=2,559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47.7%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84.9 </a:t>
                      </a:r>
                      <a:r>
                        <a:rPr lang="en-US" sz="1100" dirty="0" err="1" smtClean="0"/>
                        <a:t>vs</a:t>
                      </a:r>
                      <a:r>
                        <a:rPr lang="en-US" sz="1100" dirty="0" smtClean="0"/>
                        <a:t> 84.1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11.9 </a:t>
                      </a:r>
                      <a:r>
                        <a:rPr lang="en-US" sz="1100" dirty="0" err="1" smtClean="0"/>
                        <a:t>vs</a:t>
                      </a:r>
                      <a:r>
                        <a:rPr lang="en-US" sz="1100" dirty="0" smtClean="0"/>
                        <a:t> 11.1%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accent2"/>
                          </a:solidFill>
                        </a:rPr>
                        <a:t>10.5 </a:t>
                      </a:r>
                      <a:r>
                        <a:rPr lang="en-US" sz="1100" dirty="0" err="1" smtClean="0">
                          <a:solidFill>
                            <a:schemeClr val="accent2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chemeClr val="accent2"/>
                          </a:solidFill>
                        </a:rPr>
                        <a:t> 7.7%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chemeClr val="accent2"/>
                          </a:solidFill>
                        </a:rPr>
                        <a:t>p=0.012</a:t>
                      </a:r>
                      <a:endParaRPr lang="en-US" sz="11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17.3</a:t>
                      </a:r>
                      <a:r>
                        <a:rPr lang="en-US" sz="1100" baseline="0" dirty="0" smtClean="0">
                          <a:solidFill>
                            <a:srgbClr val="FF5A76"/>
                          </a:solidFill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FF5A76"/>
                          </a:solidFill>
                        </a:rPr>
                        <a:t>vs</a:t>
                      </a:r>
                      <a:r>
                        <a:rPr lang="en-US" sz="1100" baseline="0" dirty="0" smtClean="0">
                          <a:solidFill>
                            <a:srgbClr val="FF5A76"/>
                          </a:solidFill>
                        </a:rPr>
                        <a:t> 10%</a:t>
                      </a:r>
                    </a:p>
                    <a:p>
                      <a:pPr algn="ctr"/>
                      <a:r>
                        <a:rPr lang="en-US" sz="1100" baseline="0" dirty="0" smtClean="0">
                          <a:solidFill>
                            <a:srgbClr val="FF5A76"/>
                          </a:solidFill>
                        </a:rPr>
                        <a:t>p &lt; 0.001</a:t>
                      </a:r>
                      <a:endParaRPr lang="en-US" sz="1100" dirty="0">
                        <a:solidFill>
                          <a:srgbClr val="FF5A7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6.48 </a:t>
                      </a:r>
                      <a:r>
                        <a:rPr lang="en-US" sz="1100" dirty="0" err="1" smtClean="0"/>
                        <a:t>vs</a:t>
                      </a:r>
                      <a:r>
                        <a:rPr lang="en-US" sz="1100" dirty="0" smtClean="0"/>
                        <a:t> 5.9%</a:t>
                      </a:r>
                    </a:p>
                    <a:p>
                      <a:pPr algn="ctr"/>
                      <a:r>
                        <a:rPr lang="en-US" sz="1100" dirty="0" smtClean="0"/>
                        <a:t>p=0.52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5A76"/>
                          </a:solidFill>
                        </a:rPr>
                        <a:t>19 </a:t>
                      </a:r>
                      <a:r>
                        <a:rPr lang="en-US" sz="1100" dirty="0" err="1" smtClean="0">
                          <a:solidFill>
                            <a:srgbClr val="FF5A76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 25.9%</a:t>
                      </a:r>
                    </a:p>
                    <a:p>
                      <a:pPr marL="0" marR="0" indent="0" algn="ctr" defTabSz="6859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p&lt;0.001</a:t>
                      </a:r>
                    </a:p>
                  </a:txBody>
                  <a:tcPr/>
                </a:tc>
              </a:tr>
              <a:tr h="27579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US </a:t>
                      </a:r>
                      <a:r>
                        <a:rPr lang="en-US" sz="1400" baseline="0" dirty="0" err="1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CoreValve</a:t>
                      </a:r>
                      <a:r>
                        <a:rPr lang="en-US" sz="1400" baseline="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Trials </a:t>
                      </a:r>
                      <a:r>
                        <a:rPr lang="en-US" sz="1400" baseline="3000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n=3,687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46.3%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84 </a:t>
                      </a:r>
                      <a:r>
                        <a:rPr lang="en-US" sz="1100" dirty="0" err="1" smtClean="0">
                          <a:solidFill>
                            <a:srgbClr val="FF5A76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 82.7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p &lt;0.01</a:t>
                      </a:r>
                      <a:endParaRPr lang="en-US" sz="1100" dirty="0">
                        <a:solidFill>
                          <a:srgbClr val="FF5A7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9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9.6 </a:t>
                      </a:r>
                      <a:r>
                        <a:rPr lang="en-US" sz="1100" dirty="0" err="1" smtClean="0">
                          <a:solidFill>
                            <a:srgbClr val="FF0000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 8.3%</a:t>
                      </a:r>
                      <a:br>
                        <a:rPr lang="en-US" sz="110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p &lt;0.01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29.7 </a:t>
                      </a:r>
                      <a:r>
                        <a:rPr lang="en-US" sz="1100" dirty="0" err="1" smtClean="0">
                          <a:solidFill>
                            <a:srgbClr val="FF5A76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 21.7%</a:t>
                      </a:r>
                    </a:p>
                    <a:p>
                      <a:pPr marL="0" marR="0" indent="0" algn="ctr" defTabSz="6859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p &lt;0.01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9.7% </a:t>
                      </a:r>
                      <a:r>
                        <a:rPr lang="en-US" sz="1100" dirty="0" err="1" smtClean="0">
                          <a:solidFill>
                            <a:srgbClr val="FF5A76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 4.9%</a:t>
                      </a:r>
                    </a:p>
                    <a:p>
                      <a:pPr marL="0" marR="0" indent="0" algn="ctr" defTabSz="6859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p &lt;0.01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5.8 </a:t>
                      </a:r>
                      <a:r>
                        <a:rPr lang="en-US" sz="1100" dirty="0" err="1" smtClean="0"/>
                        <a:t>vs</a:t>
                      </a:r>
                      <a:r>
                        <a:rPr lang="en-US" sz="1100" dirty="0" smtClean="0"/>
                        <a:t> 5.9%</a:t>
                      </a:r>
                    </a:p>
                    <a:p>
                      <a:pPr algn="ctr"/>
                      <a:r>
                        <a:rPr lang="en-US" sz="1100" dirty="0" smtClean="0"/>
                        <a:t>p= 0.87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21.3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vs</a:t>
                      </a:r>
                      <a:r>
                        <a:rPr lang="en-US" sz="1100" baseline="0" dirty="0" smtClean="0"/>
                        <a:t> 24.1%</a:t>
                      </a:r>
                    </a:p>
                    <a:p>
                      <a:pPr algn="ctr"/>
                      <a:r>
                        <a:rPr lang="en-US" sz="1100" baseline="0" dirty="0" smtClean="0"/>
                        <a:t>p=0.08</a:t>
                      </a:r>
                      <a:endParaRPr lang="en-US" sz="1100" dirty="0"/>
                    </a:p>
                  </a:txBody>
                  <a:tcPr/>
                </a:tc>
              </a:tr>
              <a:tr h="27579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REPRISE 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III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lang="en-US" sz="1400" baseline="30000" dirty="0" smtClean="0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4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n=874</a:t>
                      </a:r>
                      <a:endParaRPr lang="en-US" sz="1200" baseline="0" dirty="0" smtClean="0">
                        <a:solidFill>
                          <a:srgbClr val="FF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000000"/>
                          </a:solidFill>
                        </a:rPr>
                        <a:t>50%</a:t>
                      </a:r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000000"/>
                          </a:solidFill>
                        </a:rPr>
                        <a:t>83.2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</a:rPr>
                        <a:t> 82.3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rgbClr val="000000"/>
                          </a:solidFill>
                        </a:rPr>
                        <a:t>p= 0.07</a:t>
                      </a:r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7.9 </a:t>
                      </a:r>
                      <a:r>
                        <a:rPr lang="en-US" sz="1100" dirty="0" err="1" smtClean="0">
                          <a:solidFill>
                            <a:srgbClr val="FF0000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 5.7%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 p &lt;0.01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20 </a:t>
                      </a:r>
                      <a:r>
                        <a:rPr lang="en-US" sz="1100" dirty="0" err="1" smtClean="0">
                          <a:solidFill>
                            <a:srgbClr val="FF0000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 15%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p=0.05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8.2 </a:t>
                      </a:r>
                      <a:r>
                        <a:rPr lang="en-US" sz="1100" dirty="0" err="1" smtClean="0">
                          <a:solidFill>
                            <a:srgbClr val="FF0000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 4.7%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p=0.04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3.2 </a:t>
                      </a:r>
                      <a:r>
                        <a:rPr lang="en-US" sz="1100" dirty="0" err="1" smtClean="0"/>
                        <a:t>vs</a:t>
                      </a:r>
                      <a:r>
                        <a:rPr lang="en-US" sz="1100" dirty="0" smtClean="0"/>
                        <a:t> 2.8%</a:t>
                      </a:r>
                    </a:p>
                    <a:p>
                      <a:pPr algn="ctr"/>
                      <a:r>
                        <a:rPr lang="en-US" sz="1100" dirty="0" smtClean="0"/>
                        <a:t>p=0.69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12.1 </a:t>
                      </a:r>
                      <a:r>
                        <a:rPr lang="en-US" sz="1100" dirty="0" err="1" smtClean="0"/>
                        <a:t>vs</a:t>
                      </a:r>
                      <a:r>
                        <a:rPr lang="en-US" sz="1100" dirty="0" smtClean="0"/>
                        <a:t> 11.9</a:t>
                      </a:r>
                    </a:p>
                    <a:p>
                      <a:pPr algn="ctr"/>
                      <a:r>
                        <a:rPr lang="en-US" sz="1100" dirty="0" smtClean="0"/>
                        <a:t>p=0.98</a:t>
                      </a:r>
                      <a:endParaRPr lang="en-US" sz="1100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WIN-TAVI </a:t>
                      </a:r>
                      <a:r>
                        <a:rPr lang="en-US" sz="1400" baseline="30000" dirty="0" smtClean="0">
                          <a:solidFill>
                            <a:schemeClr val="tx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5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n=1,010</a:t>
                      </a:r>
                      <a:endParaRPr lang="en-US" sz="1200" baseline="0" dirty="0" smtClean="0">
                        <a:solidFill>
                          <a:srgbClr val="FF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100%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000000"/>
                          </a:solidFill>
                        </a:rPr>
                        <a:t>82.5</a:t>
                      </a:r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000000"/>
                          </a:solidFill>
                        </a:rPr>
                        <a:t>8.3% (±7.4)</a:t>
                      </a:r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7.7%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7.7%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3.4%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NA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hape 155"/>
          <p:cNvSpPr/>
          <p:nvPr/>
        </p:nvSpPr>
        <p:spPr>
          <a:xfrm>
            <a:off x="1066800" y="-247650"/>
            <a:ext cx="6798172" cy="687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 algn="ctr" defTabSz="457200">
              <a:lnSpc>
                <a:spcPct val="150000"/>
              </a:lnSpc>
              <a:defRPr sz="3700" b="1">
                <a:solidFill>
                  <a:srgbClr val="003399"/>
                </a:solidFill>
                <a:uFill>
                  <a:solidFill>
                    <a:srgbClr val="11517C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2800" b="1" dirty="0" smtClean="0">
                <a:solidFill>
                  <a:srgbClr val="003399"/>
                </a:solidFill>
                <a:uFill>
                  <a:solidFill>
                    <a:srgbClr val="11517C"/>
                  </a:solidFill>
                </a:uFill>
              </a:rPr>
              <a:t>TAVI Outcomes in High Risk Female Patients</a:t>
            </a:r>
            <a:endParaRPr sz="2800" b="1" dirty="0">
              <a:solidFill>
                <a:srgbClr val="003399"/>
              </a:solidFill>
              <a:uFill>
                <a:solidFill>
                  <a:srgbClr val="11517C"/>
                </a:solidFill>
              </a:u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562350"/>
            <a:ext cx="2667000" cy="1126462"/>
          </a:xfrm>
          <a:prstGeom prst="rect">
            <a:avLst/>
          </a:prstGeom>
          <a:noFill/>
        </p:spPr>
        <p:txBody>
          <a:bodyPr wrap="square" bIns="91440" rtlCol="0" anchor="b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1200" baseline="30000" dirty="0" smtClean="0">
                <a:latin typeface="Arial"/>
                <a:ea typeface="Cambria"/>
                <a:cs typeface="Arial"/>
                <a:sym typeface="Cambria"/>
              </a:rPr>
              <a:t>1 </a:t>
            </a:r>
            <a:r>
              <a:rPr lang="en-US" sz="1200" dirty="0" smtClean="0">
                <a:latin typeface="Arial"/>
                <a:cs typeface="Arial"/>
                <a:sym typeface="Cambria"/>
              </a:rPr>
              <a:t>Chandrasekhar</a:t>
            </a:r>
            <a:r>
              <a:rPr lang="en-US" sz="1200" dirty="0" smtClean="0">
                <a:latin typeface="Arial"/>
                <a:cs typeface="Arial"/>
              </a:rPr>
              <a:t> et all, JACC 2016</a:t>
            </a:r>
          </a:p>
          <a:p>
            <a:pPr marL="228600" indent="-228600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1200" baseline="30000" dirty="0" smtClean="0">
                <a:latin typeface="Arial"/>
                <a:ea typeface="Cambria"/>
                <a:cs typeface="Arial"/>
                <a:sym typeface="Cambria"/>
              </a:rPr>
              <a:t>2 </a:t>
            </a:r>
            <a:r>
              <a:rPr lang="en-US" sz="1200" dirty="0" err="1" smtClean="0">
                <a:latin typeface="Arial"/>
                <a:cs typeface="Arial"/>
                <a:sym typeface="Cambria"/>
              </a:rPr>
              <a:t>Kodali</a:t>
            </a:r>
            <a:r>
              <a:rPr lang="en-US" sz="1200" dirty="0" smtClean="0">
                <a:latin typeface="Arial"/>
                <a:cs typeface="Arial"/>
              </a:rPr>
              <a:t> et al, Ann Intern Med 2016</a:t>
            </a:r>
          </a:p>
          <a:p>
            <a:pPr marL="228600" indent="-228600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1200" baseline="30000" dirty="0" smtClean="0">
                <a:latin typeface="Arial"/>
                <a:ea typeface="Cambria"/>
                <a:cs typeface="Arial"/>
                <a:sym typeface="Cambria"/>
              </a:rPr>
              <a:t>3</a:t>
            </a:r>
            <a:r>
              <a:rPr lang="en-US" sz="1200" dirty="0" smtClean="0">
                <a:latin typeface="Arial"/>
                <a:ea typeface="Cambria"/>
                <a:cs typeface="Arial"/>
                <a:sym typeface="Cambria"/>
              </a:rPr>
              <a:t> </a:t>
            </a:r>
            <a:r>
              <a:rPr lang="en-US" sz="1200" dirty="0" smtClean="0">
                <a:latin typeface="Arial"/>
                <a:cs typeface="Arial"/>
                <a:sym typeface="Cambria"/>
              </a:rPr>
              <a:t>Forrest</a:t>
            </a:r>
            <a:r>
              <a:rPr lang="en-US" sz="1200" dirty="0" smtClean="0">
                <a:latin typeface="Arial"/>
                <a:cs typeface="Arial"/>
              </a:rPr>
              <a:t> et al, Am J </a:t>
            </a:r>
            <a:r>
              <a:rPr lang="en-US" sz="1200" dirty="0" err="1" smtClean="0">
                <a:latin typeface="Arial"/>
                <a:cs typeface="Arial"/>
              </a:rPr>
              <a:t>Cardiol</a:t>
            </a:r>
            <a:r>
              <a:rPr lang="en-US" sz="1200" dirty="0" smtClean="0">
                <a:latin typeface="Arial"/>
                <a:cs typeface="Arial"/>
              </a:rPr>
              <a:t> 2016</a:t>
            </a:r>
          </a:p>
          <a:p>
            <a:pPr marL="228600" indent="-228600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1200" baseline="30000" dirty="0" smtClean="0">
                <a:latin typeface="Arial"/>
                <a:ea typeface="Cambria"/>
                <a:cs typeface="Arial"/>
                <a:sym typeface="Cambria"/>
              </a:rPr>
              <a:t>4</a:t>
            </a:r>
            <a:r>
              <a:rPr lang="en-US" sz="1200" dirty="0" smtClean="0">
                <a:latin typeface="Arial"/>
                <a:ea typeface="Cambria"/>
                <a:cs typeface="Arial"/>
                <a:sym typeface="Cambria"/>
              </a:rPr>
              <a:t> </a:t>
            </a:r>
            <a:r>
              <a:rPr lang="en-US" sz="1200" dirty="0" smtClean="0">
                <a:latin typeface="Arial"/>
                <a:cs typeface="Arial"/>
                <a:sym typeface="Cambria"/>
              </a:rPr>
              <a:t>Guerrero</a:t>
            </a:r>
            <a:r>
              <a:rPr lang="en-US" sz="1200" dirty="0" smtClean="0">
                <a:latin typeface="Arial"/>
                <a:cs typeface="Arial"/>
              </a:rPr>
              <a:t> et al, </a:t>
            </a:r>
            <a:r>
              <a:rPr lang="en-US" sz="1200" dirty="0" err="1" smtClean="0">
                <a:latin typeface="Arial"/>
                <a:cs typeface="Arial"/>
              </a:rPr>
              <a:t>EuroPCR</a:t>
            </a:r>
            <a:r>
              <a:rPr lang="en-US" sz="1200" dirty="0" smtClean="0">
                <a:latin typeface="Arial"/>
                <a:cs typeface="Arial"/>
              </a:rPr>
              <a:t> 2018</a:t>
            </a:r>
          </a:p>
          <a:p>
            <a:pPr marL="228600" indent="-228600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1200" baseline="30000" dirty="0" smtClean="0">
                <a:latin typeface="Arial"/>
                <a:ea typeface="Cambria"/>
                <a:cs typeface="Arial"/>
                <a:sym typeface="Cambria"/>
              </a:rPr>
              <a:t>5  </a:t>
            </a:r>
            <a:r>
              <a:rPr lang="en-US" sz="1200" dirty="0" err="1" smtClean="0">
                <a:latin typeface="Arial"/>
                <a:ea typeface="Cambria"/>
                <a:cs typeface="Arial"/>
                <a:sym typeface="Cambria"/>
              </a:rPr>
              <a:t>Chieffo</a:t>
            </a:r>
            <a:r>
              <a:rPr lang="en-US" sz="1200" dirty="0" smtClean="0">
                <a:latin typeface="Arial"/>
                <a:ea typeface="Cambria"/>
                <a:cs typeface="Arial"/>
                <a:sym typeface="Cambria"/>
              </a:rPr>
              <a:t> et al, JACC </a:t>
            </a:r>
            <a:r>
              <a:rPr lang="en-US" sz="1200" dirty="0" err="1" smtClean="0">
                <a:latin typeface="Arial"/>
                <a:ea typeface="Cambria"/>
                <a:cs typeface="Arial"/>
                <a:sym typeface="Cambria"/>
              </a:rPr>
              <a:t>Interv</a:t>
            </a:r>
            <a:r>
              <a:rPr lang="en-US" sz="1200" dirty="0" smtClean="0">
                <a:latin typeface="Arial"/>
                <a:ea typeface="Cambria"/>
                <a:cs typeface="Arial"/>
                <a:sym typeface="Cambria"/>
              </a:rPr>
              <a:t> 2016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96407" y="285750"/>
            <a:ext cx="16327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Female </a:t>
            </a:r>
            <a:r>
              <a:rPr lang="en-US" sz="1600" dirty="0" err="1" smtClean="0"/>
              <a:t>vs</a:t>
            </a:r>
            <a:r>
              <a:rPr lang="en-US" sz="1600" dirty="0" smtClean="0"/>
              <a:t> Male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2886241" y="3714750"/>
            <a:ext cx="58869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The Women Paradox: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Higher risk profile, more bleeding and vascular complications</a:t>
            </a:r>
            <a:r>
              <a:rPr lang="mr-IN" sz="1600" dirty="0" smtClean="0">
                <a:solidFill>
                  <a:srgbClr val="FF0000"/>
                </a:solidFill>
              </a:rPr>
              <a:t>…</a:t>
            </a:r>
            <a:endParaRPr lang="en-US" sz="1600" dirty="0" smtClean="0">
              <a:solidFill>
                <a:srgbClr val="FF0000"/>
              </a:solidFill>
            </a:endParaRPr>
          </a:p>
          <a:p>
            <a:pPr algn="ctr"/>
            <a:r>
              <a:rPr lang="en-US" sz="1600" i="1" dirty="0">
                <a:solidFill>
                  <a:srgbClr val="FF0000"/>
                </a:solidFill>
              </a:rPr>
              <a:t>E</a:t>
            </a:r>
            <a:r>
              <a:rPr lang="en-US" sz="1600" i="1" dirty="0" smtClean="0">
                <a:solidFill>
                  <a:srgbClr val="FF0000"/>
                </a:solidFill>
              </a:rPr>
              <a:t>qual or lower mortality than men</a:t>
            </a:r>
            <a:endParaRPr lang="en-US" sz="1600" i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657350"/>
            <a:ext cx="9144000" cy="533400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73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030815"/>
              </p:ext>
            </p:extLst>
          </p:nvPr>
        </p:nvGraphicFramePr>
        <p:xfrm>
          <a:off x="-1" y="590550"/>
          <a:ext cx="9144002" cy="306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1"/>
                <a:gridCol w="609600"/>
                <a:gridCol w="990600"/>
                <a:gridCol w="1107987"/>
                <a:gridCol w="1064132"/>
                <a:gridCol w="1219427"/>
                <a:gridCol w="1007390"/>
                <a:gridCol w="1239865"/>
              </a:tblGrid>
              <a:tr h="30086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Calibri"/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Calibri"/>
                        </a:rPr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Calibri"/>
                        </a:rPr>
                        <a:t>STS PROM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Calibri"/>
                        </a:rPr>
                        <a:t>Bleeding</a:t>
                      </a:r>
                      <a:r>
                        <a:rPr lang="en-US" sz="1400" b="1" baseline="0" dirty="0" smtClean="0"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endParaRPr lang="en-US" sz="1050" b="1" dirty="0" smtClean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Calibri"/>
                        </a:rPr>
                        <a:t>Vascular </a:t>
                      </a:r>
                      <a:r>
                        <a:rPr lang="en-US" sz="1100" b="1" dirty="0" smtClean="0">
                          <a:latin typeface="+mn-lt"/>
                          <a:ea typeface="Calibri"/>
                          <a:cs typeface="Calibri"/>
                        </a:rPr>
                        <a:t>complications</a:t>
                      </a:r>
                      <a:endParaRPr lang="en-US" sz="1200" b="1" dirty="0" smtClean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Calibri"/>
                        </a:rPr>
                        <a:t>30-Day</a:t>
                      </a:r>
                      <a:r>
                        <a:rPr lang="en-US" sz="1400" b="1" baseline="0" dirty="0" smtClean="0">
                          <a:latin typeface="+mn-lt"/>
                          <a:ea typeface="Calibri"/>
                          <a:cs typeface="Calibri"/>
                        </a:rPr>
                        <a:t> Mortality</a:t>
                      </a:r>
                      <a:endParaRPr lang="en-US" sz="1400" b="1" dirty="0" smtClean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Calibri"/>
                        </a:rPr>
                        <a:t>1-year Mortality</a:t>
                      </a:r>
                    </a:p>
                  </a:txBody>
                  <a:tcPr/>
                </a:tc>
              </a:tr>
              <a:tr h="27579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TVT 2011-2014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lang="en-US" sz="1400" baseline="30000" dirty="0" smtClean="0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n=23,652</a:t>
                      </a:r>
                      <a:endParaRPr lang="en-US" sz="1200" baseline="0" dirty="0" smtClean="0">
                        <a:solidFill>
                          <a:srgbClr val="FF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49.9%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82.2 </a:t>
                      </a:r>
                      <a:r>
                        <a:rPr lang="en-US" sz="1100" dirty="0" err="1" smtClean="0">
                          <a:solidFill>
                            <a:srgbClr val="FF0000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 81.6 p&lt;0.0001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9% </a:t>
                      </a:r>
                      <a:r>
                        <a:rPr lang="en-US" sz="1100" dirty="0" err="1" smtClean="0">
                          <a:solidFill>
                            <a:srgbClr val="FF0000"/>
                          </a:solidFill>
                        </a:rPr>
                        <a:t>vs</a:t>
                      </a:r>
                      <a:r>
                        <a:rPr lang="en-US" sz="1100" baseline="0" dirty="0" smtClean="0">
                          <a:solidFill>
                            <a:srgbClr val="FF0000"/>
                          </a:solidFill>
                        </a:rPr>
                        <a:t> 8%</a:t>
                      </a:r>
                    </a:p>
                    <a:p>
                      <a:pPr marL="0" marR="0" indent="0" algn="ctr" defTabSz="6859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p&lt;0.0001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1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vs</a:t>
                      </a:r>
                      <a:r>
                        <a:rPr lang="en-US" sz="11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5.9%</a:t>
                      </a:r>
                    </a:p>
                    <a:p>
                      <a:pPr algn="ctr"/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p= 0.06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8.27 </a:t>
                      </a:r>
                      <a:r>
                        <a:rPr lang="en-US" sz="1100" dirty="0" err="1" smtClean="0">
                          <a:solidFill>
                            <a:srgbClr val="FF0000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 4.39%</a:t>
                      </a:r>
                    </a:p>
                    <a:p>
                      <a:pPr marL="0" marR="0" indent="0" algn="ctr" defTabSz="6859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p&lt;0.0001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In-</a:t>
                      </a:r>
                      <a:r>
                        <a:rPr lang="en-US" sz="1100" dirty="0" err="1" smtClean="0"/>
                        <a:t>hosp</a:t>
                      </a:r>
                      <a:endParaRPr lang="en-US" sz="1100" dirty="0" smtClean="0"/>
                    </a:p>
                    <a:p>
                      <a:pPr algn="ctr"/>
                      <a:r>
                        <a:rPr lang="en-US" sz="1100" dirty="0" smtClean="0"/>
                        <a:t>5.6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vs</a:t>
                      </a:r>
                      <a:r>
                        <a:rPr lang="en-US" sz="1100" baseline="0" dirty="0" smtClean="0"/>
                        <a:t> 4.28%</a:t>
                      </a:r>
                    </a:p>
                    <a:p>
                      <a:pPr algn="ctr"/>
                      <a:r>
                        <a:rPr lang="en-US" sz="1100" baseline="0" dirty="0" smtClean="0"/>
                        <a:t>p=0.29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21.3 </a:t>
                      </a:r>
                      <a:r>
                        <a:rPr lang="en-US" sz="1100" dirty="0" err="1" smtClean="0">
                          <a:solidFill>
                            <a:srgbClr val="FF0000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 24.5%</a:t>
                      </a:r>
                    </a:p>
                    <a:p>
                      <a:pPr marL="0" marR="0" indent="0" algn="ctr" defTabSz="6859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p&lt;0.001</a:t>
                      </a:r>
                    </a:p>
                  </a:txBody>
                  <a:tcPr/>
                </a:tc>
              </a:tr>
              <a:tr h="27579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PARTNER I </a:t>
                      </a:r>
                      <a:r>
                        <a:rPr lang="en-US" sz="1400" baseline="3000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n=2,559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47.7%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84.9 </a:t>
                      </a:r>
                      <a:r>
                        <a:rPr lang="en-US" sz="1100" dirty="0" err="1" smtClean="0"/>
                        <a:t>vs</a:t>
                      </a:r>
                      <a:r>
                        <a:rPr lang="en-US" sz="1100" dirty="0" smtClean="0"/>
                        <a:t> 84.1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11.9 </a:t>
                      </a:r>
                      <a:r>
                        <a:rPr lang="en-US" sz="1100" dirty="0" err="1" smtClean="0"/>
                        <a:t>vs</a:t>
                      </a:r>
                      <a:r>
                        <a:rPr lang="en-US" sz="1100" dirty="0" smtClean="0"/>
                        <a:t> 11.1%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accent2"/>
                          </a:solidFill>
                        </a:rPr>
                        <a:t>10.5 </a:t>
                      </a:r>
                      <a:r>
                        <a:rPr lang="en-US" sz="1100" dirty="0" err="1" smtClean="0">
                          <a:solidFill>
                            <a:schemeClr val="accent2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chemeClr val="accent2"/>
                          </a:solidFill>
                        </a:rPr>
                        <a:t> 7.7%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chemeClr val="accent2"/>
                          </a:solidFill>
                        </a:rPr>
                        <a:t>p=0.012</a:t>
                      </a:r>
                      <a:endParaRPr lang="en-US" sz="11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17.3</a:t>
                      </a:r>
                      <a:r>
                        <a:rPr lang="en-US" sz="1100" baseline="0" dirty="0" smtClean="0">
                          <a:solidFill>
                            <a:srgbClr val="FF5A76"/>
                          </a:solidFill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FF5A76"/>
                          </a:solidFill>
                        </a:rPr>
                        <a:t>vs</a:t>
                      </a:r>
                      <a:r>
                        <a:rPr lang="en-US" sz="1100" baseline="0" dirty="0" smtClean="0">
                          <a:solidFill>
                            <a:srgbClr val="FF5A76"/>
                          </a:solidFill>
                        </a:rPr>
                        <a:t> 10%</a:t>
                      </a:r>
                    </a:p>
                    <a:p>
                      <a:pPr algn="ctr"/>
                      <a:r>
                        <a:rPr lang="en-US" sz="1100" baseline="0" dirty="0" smtClean="0">
                          <a:solidFill>
                            <a:srgbClr val="FF5A76"/>
                          </a:solidFill>
                        </a:rPr>
                        <a:t>p &lt; 0.001</a:t>
                      </a:r>
                      <a:endParaRPr lang="en-US" sz="1100" dirty="0">
                        <a:solidFill>
                          <a:srgbClr val="FF5A7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6.48 </a:t>
                      </a:r>
                      <a:r>
                        <a:rPr lang="en-US" sz="1100" dirty="0" err="1" smtClean="0"/>
                        <a:t>vs</a:t>
                      </a:r>
                      <a:r>
                        <a:rPr lang="en-US" sz="1100" dirty="0" smtClean="0"/>
                        <a:t> 5.9%</a:t>
                      </a:r>
                    </a:p>
                    <a:p>
                      <a:pPr algn="ctr"/>
                      <a:r>
                        <a:rPr lang="en-US" sz="1100" dirty="0" smtClean="0"/>
                        <a:t>p=0.52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5A76"/>
                          </a:solidFill>
                        </a:rPr>
                        <a:t>19 </a:t>
                      </a:r>
                      <a:r>
                        <a:rPr lang="en-US" sz="1100" dirty="0" err="1" smtClean="0">
                          <a:solidFill>
                            <a:srgbClr val="FF5A76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 25.9%</a:t>
                      </a:r>
                    </a:p>
                    <a:p>
                      <a:pPr marL="0" marR="0" indent="0" algn="ctr" defTabSz="6859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p&lt;0.001</a:t>
                      </a:r>
                    </a:p>
                  </a:txBody>
                  <a:tcPr/>
                </a:tc>
              </a:tr>
              <a:tr h="27579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US </a:t>
                      </a:r>
                      <a:r>
                        <a:rPr lang="en-US" sz="1400" baseline="0" dirty="0" err="1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CoreValve</a:t>
                      </a:r>
                      <a:r>
                        <a:rPr lang="en-US" sz="1400" baseline="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Trials </a:t>
                      </a:r>
                      <a:r>
                        <a:rPr lang="en-US" sz="1400" baseline="3000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n=3,687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46.3%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84 </a:t>
                      </a:r>
                      <a:r>
                        <a:rPr lang="en-US" sz="1100" dirty="0" err="1" smtClean="0">
                          <a:solidFill>
                            <a:srgbClr val="FF5A76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 82.7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p &lt;0.01</a:t>
                      </a:r>
                      <a:endParaRPr lang="en-US" sz="1100" dirty="0">
                        <a:solidFill>
                          <a:srgbClr val="FF5A7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9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9.6 </a:t>
                      </a:r>
                      <a:r>
                        <a:rPr lang="en-US" sz="1100" dirty="0" err="1" smtClean="0">
                          <a:solidFill>
                            <a:srgbClr val="FF0000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 8.3%</a:t>
                      </a:r>
                      <a:br>
                        <a:rPr lang="en-US" sz="110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p &lt;0.01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29.7 </a:t>
                      </a:r>
                      <a:r>
                        <a:rPr lang="en-US" sz="1100" dirty="0" err="1" smtClean="0">
                          <a:solidFill>
                            <a:srgbClr val="FF5A76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 21.7%</a:t>
                      </a:r>
                    </a:p>
                    <a:p>
                      <a:pPr marL="0" marR="0" indent="0" algn="ctr" defTabSz="6859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p &lt;0.01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9.7% </a:t>
                      </a:r>
                      <a:r>
                        <a:rPr lang="en-US" sz="1100" dirty="0" err="1" smtClean="0">
                          <a:solidFill>
                            <a:srgbClr val="FF5A76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 4.9%</a:t>
                      </a:r>
                    </a:p>
                    <a:p>
                      <a:pPr marL="0" marR="0" indent="0" algn="ctr" defTabSz="6859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p &lt;0.01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5.8 </a:t>
                      </a:r>
                      <a:r>
                        <a:rPr lang="en-US" sz="1100" dirty="0" err="1" smtClean="0"/>
                        <a:t>vs</a:t>
                      </a:r>
                      <a:r>
                        <a:rPr lang="en-US" sz="1100" dirty="0" smtClean="0"/>
                        <a:t> 5.9%</a:t>
                      </a:r>
                    </a:p>
                    <a:p>
                      <a:pPr algn="ctr"/>
                      <a:r>
                        <a:rPr lang="en-US" sz="1100" dirty="0" smtClean="0"/>
                        <a:t>p= 0.87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21.3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vs</a:t>
                      </a:r>
                      <a:r>
                        <a:rPr lang="en-US" sz="1100" baseline="0" dirty="0" smtClean="0"/>
                        <a:t> 24.1%</a:t>
                      </a:r>
                    </a:p>
                    <a:p>
                      <a:pPr algn="ctr"/>
                      <a:r>
                        <a:rPr lang="en-US" sz="1100" baseline="0" dirty="0" smtClean="0"/>
                        <a:t>p=0.08</a:t>
                      </a:r>
                      <a:endParaRPr lang="en-US" sz="1100" dirty="0"/>
                    </a:p>
                  </a:txBody>
                  <a:tcPr/>
                </a:tc>
              </a:tr>
              <a:tr h="27579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REPRISE 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III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lang="en-US" sz="1400" baseline="30000" dirty="0" smtClean="0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4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n=874</a:t>
                      </a:r>
                      <a:endParaRPr lang="en-US" sz="1200" baseline="0" dirty="0" smtClean="0">
                        <a:solidFill>
                          <a:srgbClr val="FF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000000"/>
                          </a:solidFill>
                        </a:rPr>
                        <a:t>50%</a:t>
                      </a:r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000000"/>
                          </a:solidFill>
                        </a:rPr>
                        <a:t>83.2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</a:rPr>
                        <a:t> 82.3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rgbClr val="000000"/>
                          </a:solidFill>
                        </a:rPr>
                        <a:t>p= 0.07</a:t>
                      </a:r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7.9 </a:t>
                      </a:r>
                      <a:r>
                        <a:rPr lang="en-US" sz="1100" dirty="0" err="1" smtClean="0">
                          <a:solidFill>
                            <a:srgbClr val="FF0000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 5.7%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 p &lt;0.01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20 </a:t>
                      </a:r>
                      <a:r>
                        <a:rPr lang="en-US" sz="1100" dirty="0" err="1" smtClean="0">
                          <a:solidFill>
                            <a:srgbClr val="FF0000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 15%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p=0.05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8.2 </a:t>
                      </a:r>
                      <a:r>
                        <a:rPr lang="en-US" sz="1100" dirty="0" err="1" smtClean="0">
                          <a:solidFill>
                            <a:srgbClr val="FF0000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 4.7%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p=0.04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3.2 </a:t>
                      </a:r>
                      <a:r>
                        <a:rPr lang="en-US" sz="1100" dirty="0" err="1" smtClean="0"/>
                        <a:t>vs</a:t>
                      </a:r>
                      <a:r>
                        <a:rPr lang="en-US" sz="1100" dirty="0" smtClean="0"/>
                        <a:t> 2.8%</a:t>
                      </a:r>
                    </a:p>
                    <a:p>
                      <a:pPr algn="ctr"/>
                      <a:r>
                        <a:rPr lang="en-US" sz="1100" dirty="0" smtClean="0"/>
                        <a:t>p=0.69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12.1 </a:t>
                      </a:r>
                      <a:r>
                        <a:rPr lang="en-US" sz="1100" dirty="0" err="1" smtClean="0"/>
                        <a:t>vs</a:t>
                      </a:r>
                      <a:r>
                        <a:rPr lang="en-US" sz="1100" dirty="0" smtClean="0"/>
                        <a:t> 11.9</a:t>
                      </a:r>
                    </a:p>
                    <a:p>
                      <a:pPr algn="ctr"/>
                      <a:r>
                        <a:rPr lang="en-US" sz="1100" dirty="0" smtClean="0"/>
                        <a:t>p=0.98</a:t>
                      </a:r>
                      <a:endParaRPr lang="en-US" sz="1100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WIN-TAVI </a:t>
                      </a:r>
                      <a:r>
                        <a:rPr lang="en-US" sz="1400" baseline="30000" dirty="0" smtClean="0">
                          <a:solidFill>
                            <a:schemeClr val="tx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5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n=1,010</a:t>
                      </a:r>
                      <a:endParaRPr lang="en-US" sz="1200" baseline="0" dirty="0" smtClean="0">
                        <a:solidFill>
                          <a:srgbClr val="FF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100%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000000"/>
                          </a:solidFill>
                        </a:rPr>
                        <a:t>82.5</a:t>
                      </a:r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000000"/>
                          </a:solidFill>
                        </a:rPr>
                        <a:t>8.3% (±7.4)</a:t>
                      </a:r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7.7%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7.7%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3.4%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NA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hape 155"/>
          <p:cNvSpPr/>
          <p:nvPr/>
        </p:nvSpPr>
        <p:spPr>
          <a:xfrm>
            <a:off x="1066800" y="-247650"/>
            <a:ext cx="6798172" cy="687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 algn="ctr" defTabSz="457200">
              <a:lnSpc>
                <a:spcPct val="150000"/>
              </a:lnSpc>
              <a:defRPr sz="3700" b="1">
                <a:solidFill>
                  <a:srgbClr val="003399"/>
                </a:solidFill>
                <a:uFill>
                  <a:solidFill>
                    <a:srgbClr val="11517C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2800" b="1" dirty="0" smtClean="0">
                <a:solidFill>
                  <a:srgbClr val="003399"/>
                </a:solidFill>
                <a:uFill>
                  <a:solidFill>
                    <a:srgbClr val="11517C"/>
                  </a:solidFill>
                </a:uFill>
              </a:rPr>
              <a:t>TAVI Outcomes in High Risk Female Patients</a:t>
            </a:r>
            <a:endParaRPr sz="2800" b="1" dirty="0">
              <a:solidFill>
                <a:srgbClr val="003399"/>
              </a:solidFill>
              <a:uFill>
                <a:solidFill>
                  <a:srgbClr val="11517C"/>
                </a:solidFill>
              </a:u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562350"/>
            <a:ext cx="2667000" cy="1126462"/>
          </a:xfrm>
          <a:prstGeom prst="rect">
            <a:avLst/>
          </a:prstGeom>
          <a:noFill/>
        </p:spPr>
        <p:txBody>
          <a:bodyPr wrap="square" bIns="91440" rtlCol="0" anchor="b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1200" baseline="30000" dirty="0" smtClean="0">
                <a:latin typeface="Arial"/>
                <a:ea typeface="Cambria"/>
                <a:cs typeface="Arial"/>
                <a:sym typeface="Cambria"/>
              </a:rPr>
              <a:t>1 </a:t>
            </a:r>
            <a:r>
              <a:rPr lang="en-US" sz="1200" dirty="0" smtClean="0">
                <a:latin typeface="Arial"/>
                <a:cs typeface="Arial"/>
                <a:sym typeface="Cambria"/>
              </a:rPr>
              <a:t>Chandrasekhar</a:t>
            </a:r>
            <a:r>
              <a:rPr lang="en-US" sz="1200" dirty="0" smtClean="0">
                <a:latin typeface="Arial"/>
                <a:cs typeface="Arial"/>
              </a:rPr>
              <a:t> et all, JACC 2016</a:t>
            </a:r>
          </a:p>
          <a:p>
            <a:pPr marL="228600" indent="-228600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1200" baseline="30000" dirty="0" smtClean="0">
                <a:latin typeface="Arial"/>
                <a:ea typeface="Cambria"/>
                <a:cs typeface="Arial"/>
                <a:sym typeface="Cambria"/>
              </a:rPr>
              <a:t>2 </a:t>
            </a:r>
            <a:r>
              <a:rPr lang="en-US" sz="1200" dirty="0" err="1" smtClean="0">
                <a:latin typeface="Arial"/>
                <a:cs typeface="Arial"/>
                <a:sym typeface="Cambria"/>
              </a:rPr>
              <a:t>Kodali</a:t>
            </a:r>
            <a:r>
              <a:rPr lang="en-US" sz="1200" dirty="0" smtClean="0">
                <a:latin typeface="Arial"/>
                <a:cs typeface="Arial"/>
              </a:rPr>
              <a:t> et al, Ann Intern Med 2016</a:t>
            </a:r>
          </a:p>
          <a:p>
            <a:pPr marL="228600" indent="-228600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1200" baseline="30000" dirty="0" smtClean="0">
                <a:latin typeface="Arial"/>
                <a:ea typeface="Cambria"/>
                <a:cs typeface="Arial"/>
                <a:sym typeface="Cambria"/>
              </a:rPr>
              <a:t>3</a:t>
            </a:r>
            <a:r>
              <a:rPr lang="en-US" sz="1200" dirty="0" smtClean="0">
                <a:latin typeface="Arial"/>
                <a:ea typeface="Cambria"/>
                <a:cs typeface="Arial"/>
                <a:sym typeface="Cambria"/>
              </a:rPr>
              <a:t> </a:t>
            </a:r>
            <a:r>
              <a:rPr lang="en-US" sz="1200" dirty="0" smtClean="0">
                <a:latin typeface="Arial"/>
                <a:cs typeface="Arial"/>
                <a:sym typeface="Cambria"/>
              </a:rPr>
              <a:t>Forrest</a:t>
            </a:r>
            <a:r>
              <a:rPr lang="en-US" sz="1200" dirty="0" smtClean="0">
                <a:latin typeface="Arial"/>
                <a:cs typeface="Arial"/>
              </a:rPr>
              <a:t> et al, Am J </a:t>
            </a:r>
            <a:r>
              <a:rPr lang="en-US" sz="1200" dirty="0" err="1" smtClean="0">
                <a:latin typeface="Arial"/>
                <a:cs typeface="Arial"/>
              </a:rPr>
              <a:t>Cardiol</a:t>
            </a:r>
            <a:r>
              <a:rPr lang="en-US" sz="1200" dirty="0" smtClean="0">
                <a:latin typeface="Arial"/>
                <a:cs typeface="Arial"/>
              </a:rPr>
              <a:t> 2016</a:t>
            </a:r>
          </a:p>
          <a:p>
            <a:pPr marL="228600" indent="-228600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1200" baseline="30000" dirty="0" smtClean="0">
                <a:latin typeface="Arial"/>
                <a:ea typeface="Cambria"/>
                <a:cs typeface="Arial"/>
                <a:sym typeface="Cambria"/>
              </a:rPr>
              <a:t>4</a:t>
            </a:r>
            <a:r>
              <a:rPr lang="en-US" sz="1200" dirty="0" smtClean="0">
                <a:latin typeface="Arial"/>
                <a:ea typeface="Cambria"/>
                <a:cs typeface="Arial"/>
                <a:sym typeface="Cambria"/>
              </a:rPr>
              <a:t> </a:t>
            </a:r>
            <a:r>
              <a:rPr lang="en-US" sz="1200" dirty="0" smtClean="0">
                <a:latin typeface="Arial"/>
                <a:cs typeface="Arial"/>
                <a:sym typeface="Cambria"/>
              </a:rPr>
              <a:t>Guerrero</a:t>
            </a:r>
            <a:r>
              <a:rPr lang="en-US" sz="1200" dirty="0" smtClean="0">
                <a:latin typeface="Arial"/>
                <a:cs typeface="Arial"/>
              </a:rPr>
              <a:t> et al, </a:t>
            </a:r>
            <a:r>
              <a:rPr lang="en-US" sz="1200" dirty="0" err="1" smtClean="0">
                <a:latin typeface="Arial"/>
                <a:cs typeface="Arial"/>
              </a:rPr>
              <a:t>EuroPCR</a:t>
            </a:r>
            <a:r>
              <a:rPr lang="en-US" sz="1200" dirty="0" smtClean="0">
                <a:latin typeface="Arial"/>
                <a:cs typeface="Arial"/>
              </a:rPr>
              <a:t> 2018</a:t>
            </a:r>
          </a:p>
          <a:p>
            <a:pPr marL="228600" indent="-228600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1200" baseline="30000" dirty="0" smtClean="0">
                <a:latin typeface="Arial"/>
                <a:ea typeface="Cambria"/>
                <a:cs typeface="Arial"/>
                <a:sym typeface="Cambria"/>
              </a:rPr>
              <a:t>5  </a:t>
            </a:r>
            <a:r>
              <a:rPr lang="en-US" sz="1200" dirty="0" err="1" smtClean="0">
                <a:latin typeface="Arial"/>
                <a:ea typeface="Cambria"/>
                <a:cs typeface="Arial"/>
                <a:sym typeface="Cambria"/>
              </a:rPr>
              <a:t>Chieffo</a:t>
            </a:r>
            <a:r>
              <a:rPr lang="en-US" sz="1200" dirty="0" smtClean="0">
                <a:latin typeface="Arial"/>
                <a:ea typeface="Cambria"/>
                <a:cs typeface="Arial"/>
                <a:sym typeface="Cambria"/>
              </a:rPr>
              <a:t> et al, JACC </a:t>
            </a:r>
            <a:r>
              <a:rPr lang="en-US" sz="1200" dirty="0" err="1" smtClean="0">
                <a:latin typeface="Arial"/>
                <a:ea typeface="Cambria"/>
                <a:cs typeface="Arial"/>
                <a:sym typeface="Cambria"/>
              </a:rPr>
              <a:t>Interv</a:t>
            </a:r>
            <a:r>
              <a:rPr lang="en-US" sz="1200" dirty="0" smtClean="0">
                <a:latin typeface="Arial"/>
                <a:ea typeface="Cambria"/>
                <a:cs typeface="Arial"/>
                <a:sym typeface="Cambria"/>
              </a:rPr>
              <a:t> 2016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96407" y="285750"/>
            <a:ext cx="16327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Female </a:t>
            </a:r>
            <a:r>
              <a:rPr lang="en-US" sz="1600" dirty="0" err="1" smtClean="0"/>
              <a:t>vs</a:t>
            </a:r>
            <a:r>
              <a:rPr lang="en-US" sz="1600" dirty="0" smtClean="0"/>
              <a:t> Male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2886241" y="3714750"/>
            <a:ext cx="58869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The Women Paradox: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Higher risk profile, more bleeding and vascular complications</a:t>
            </a:r>
            <a:r>
              <a:rPr lang="mr-IN" sz="1600" dirty="0" smtClean="0">
                <a:solidFill>
                  <a:srgbClr val="FF0000"/>
                </a:solidFill>
              </a:rPr>
              <a:t>…</a:t>
            </a:r>
            <a:endParaRPr lang="en-US" sz="1600" dirty="0" smtClean="0">
              <a:solidFill>
                <a:srgbClr val="FF0000"/>
              </a:solidFill>
            </a:endParaRPr>
          </a:p>
          <a:p>
            <a:pPr algn="ctr"/>
            <a:r>
              <a:rPr lang="en-US" sz="1600" i="1" dirty="0">
                <a:solidFill>
                  <a:srgbClr val="FF0000"/>
                </a:solidFill>
              </a:rPr>
              <a:t>E</a:t>
            </a:r>
            <a:r>
              <a:rPr lang="en-US" sz="1600" i="1" dirty="0" smtClean="0">
                <a:solidFill>
                  <a:srgbClr val="FF0000"/>
                </a:solidFill>
              </a:rPr>
              <a:t>qual or lower mortality than men</a:t>
            </a:r>
            <a:endParaRPr lang="en-US" sz="1600" i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2190750"/>
            <a:ext cx="9144000" cy="457200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57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730421"/>
              </p:ext>
            </p:extLst>
          </p:nvPr>
        </p:nvGraphicFramePr>
        <p:xfrm>
          <a:off x="-1" y="590550"/>
          <a:ext cx="9144002" cy="306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1"/>
                <a:gridCol w="609600"/>
                <a:gridCol w="990600"/>
                <a:gridCol w="1107987"/>
                <a:gridCol w="1064132"/>
                <a:gridCol w="1219427"/>
                <a:gridCol w="1007390"/>
                <a:gridCol w="1239865"/>
              </a:tblGrid>
              <a:tr h="30086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Calibri"/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Calibri"/>
                        </a:rPr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Calibri"/>
                        </a:rPr>
                        <a:t>STS PROM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Calibri"/>
                        </a:rPr>
                        <a:t>Bleeding</a:t>
                      </a:r>
                      <a:r>
                        <a:rPr lang="en-US" sz="1400" b="1" baseline="0" dirty="0" smtClean="0"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endParaRPr lang="en-US" sz="1050" b="1" dirty="0" smtClean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Calibri"/>
                        </a:rPr>
                        <a:t>Vascular </a:t>
                      </a:r>
                      <a:r>
                        <a:rPr lang="en-US" sz="1100" b="1" dirty="0" smtClean="0">
                          <a:latin typeface="+mn-lt"/>
                          <a:ea typeface="Calibri"/>
                          <a:cs typeface="Calibri"/>
                        </a:rPr>
                        <a:t>complications</a:t>
                      </a:r>
                      <a:endParaRPr lang="en-US" sz="1200" b="1" dirty="0" smtClean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Calibri"/>
                        </a:rPr>
                        <a:t>30-Day</a:t>
                      </a:r>
                      <a:r>
                        <a:rPr lang="en-US" sz="1400" b="1" baseline="0" dirty="0" smtClean="0">
                          <a:latin typeface="+mn-lt"/>
                          <a:ea typeface="Calibri"/>
                          <a:cs typeface="Calibri"/>
                        </a:rPr>
                        <a:t> Mortality</a:t>
                      </a:r>
                      <a:endParaRPr lang="en-US" sz="1400" b="1" dirty="0" smtClean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Calibri"/>
                        </a:rPr>
                        <a:t>1-year Mortality</a:t>
                      </a:r>
                    </a:p>
                  </a:txBody>
                  <a:tcPr/>
                </a:tc>
              </a:tr>
              <a:tr h="27579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TVT 2011-2014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lang="en-US" sz="1400" baseline="30000" dirty="0" smtClean="0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n=23,652</a:t>
                      </a:r>
                      <a:endParaRPr lang="en-US" sz="1200" baseline="0" dirty="0" smtClean="0">
                        <a:solidFill>
                          <a:srgbClr val="FF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49.9%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82.2 </a:t>
                      </a:r>
                      <a:r>
                        <a:rPr lang="en-US" sz="1100" dirty="0" err="1" smtClean="0">
                          <a:solidFill>
                            <a:srgbClr val="FF0000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 81.6 p&lt;0.0001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9% </a:t>
                      </a:r>
                      <a:r>
                        <a:rPr lang="en-US" sz="1100" dirty="0" err="1" smtClean="0">
                          <a:solidFill>
                            <a:srgbClr val="FF0000"/>
                          </a:solidFill>
                        </a:rPr>
                        <a:t>vs</a:t>
                      </a:r>
                      <a:r>
                        <a:rPr lang="en-US" sz="1100" baseline="0" dirty="0" smtClean="0">
                          <a:solidFill>
                            <a:srgbClr val="FF0000"/>
                          </a:solidFill>
                        </a:rPr>
                        <a:t> 8%</a:t>
                      </a:r>
                    </a:p>
                    <a:p>
                      <a:pPr marL="0" marR="0" indent="0" algn="ctr" defTabSz="6859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p&lt;0.0001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1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vs</a:t>
                      </a:r>
                      <a:r>
                        <a:rPr lang="en-US" sz="11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5.9%</a:t>
                      </a:r>
                    </a:p>
                    <a:p>
                      <a:pPr algn="ctr"/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p= 0.06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8.27 </a:t>
                      </a:r>
                      <a:r>
                        <a:rPr lang="en-US" sz="1100" dirty="0" err="1" smtClean="0">
                          <a:solidFill>
                            <a:srgbClr val="FF0000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 4.39%</a:t>
                      </a:r>
                    </a:p>
                    <a:p>
                      <a:pPr marL="0" marR="0" indent="0" algn="ctr" defTabSz="6859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p&lt;0.0001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In-</a:t>
                      </a:r>
                      <a:r>
                        <a:rPr lang="en-US" sz="1100" dirty="0" err="1" smtClean="0"/>
                        <a:t>hosp</a:t>
                      </a:r>
                      <a:endParaRPr lang="en-US" sz="1100" dirty="0" smtClean="0"/>
                    </a:p>
                    <a:p>
                      <a:pPr algn="ctr"/>
                      <a:r>
                        <a:rPr lang="en-US" sz="1100" dirty="0" smtClean="0"/>
                        <a:t>5.6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vs</a:t>
                      </a:r>
                      <a:r>
                        <a:rPr lang="en-US" sz="1100" baseline="0" dirty="0" smtClean="0"/>
                        <a:t> 4.28%</a:t>
                      </a:r>
                    </a:p>
                    <a:p>
                      <a:pPr algn="ctr"/>
                      <a:r>
                        <a:rPr lang="en-US" sz="1100" baseline="0" dirty="0" smtClean="0"/>
                        <a:t>p=0.29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21.3 </a:t>
                      </a:r>
                      <a:r>
                        <a:rPr lang="en-US" sz="1100" dirty="0" err="1" smtClean="0">
                          <a:solidFill>
                            <a:srgbClr val="FF0000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 24.5%</a:t>
                      </a:r>
                    </a:p>
                    <a:p>
                      <a:pPr marL="0" marR="0" indent="0" algn="ctr" defTabSz="6859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p&lt;0.001</a:t>
                      </a:r>
                    </a:p>
                  </a:txBody>
                  <a:tcPr/>
                </a:tc>
              </a:tr>
              <a:tr h="27579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PARTNER I </a:t>
                      </a:r>
                      <a:r>
                        <a:rPr lang="en-US" sz="1400" baseline="3000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n=2,559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47.7%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84.9 </a:t>
                      </a:r>
                      <a:r>
                        <a:rPr lang="en-US" sz="1100" dirty="0" err="1" smtClean="0"/>
                        <a:t>vs</a:t>
                      </a:r>
                      <a:r>
                        <a:rPr lang="en-US" sz="1100" dirty="0" smtClean="0"/>
                        <a:t> 84.1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11.9 </a:t>
                      </a:r>
                      <a:r>
                        <a:rPr lang="en-US" sz="1100" dirty="0" err="1" smtClean="0"/>
                        <a:t>vs</a:t>
                      </a:r>
                      <a:r>
                        <a:rPr lang="en-US" sz="1100" dirty="0" smtClean="0"/>
                        <a:t> 11.1%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accent2"/>
                          </a:solidFill>
                        </a:rPr>
                        <a:t>10.5 </a:t>
                      </a:r>
                      <a:r>
                        <a:rPr lang="en-US" sz="1100" dirty="0" err="1" smtClean="0">
                          <a:solidFill>
                            <a:schemeClr val="accent2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chemeClr val="accent2"/>
                          </a:solidFill>
                        </a:rPr>
                        <a:t> 7.7%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chemeClr val="accent2"/>
                          </a:solidFill>
                        </a:rPr>
                        <a:t>p=0.012</a:t>
                      </a:r>
                      <a:endParaRPr lang="en-US" sz="11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17.3</a:t>
                      </a:r>
                      <a:r>
                        <a:rPr lang="en-US" sz="1100" baseline="0" dirty="0" smtClean="0">
                          <a:solidFill>
                            <a:srgbClr val="FF5A76"/>
                          </a:solidFill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FF5A76"/>
                          </a:solidFill>
                        </a:rPr>
                        <a:t>vs</a:t>
                      </a:r>
                      <a:r>
                        <a:rPr lang="en-US" sz="1100" baseline="0" dirty="0" smtClean="0">
                          <a:solidFill>
                            <a:srgbClr val="FF5A76"/>
                          </a:solidFill>
                        </a:rPr>
                        <a:t> 10%</a:t>
                      </a:r>
                    </a:p>
                    <a:p>
                      <a:pPr algn="ctr"/>
                      <a:r>
                        <a:rPr lang="en-US" sz="1100" baseline="0" dirty="0" smtClean="0">
                          <a:solidFill>
                            <a:srgbClr val="FF5A76"/>
                          </a:solidFill>
                        </a:rPr>
                        <a:t>p &lt; 0.001</a:t>
                      </a:r>
                      <a:endParaRPr lang="en-US" sz="1100" dirty="0">
                        <a:solidFill>
                          <a:srgbClr val="FF5A7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6.48 </a:t>
                      </a:r>
                      <a:r>
                        <a:rPr lang="en-US" sz="1100" dirty="0" err="1" smtClean="0"/>
                        <a:t>vs</a:t>
                      </a:r>
                      <a:r>
                        <a:rPr lang="en-US" sz="1100" dirty="0" smtClean="0"/>
                        <a:t> 5.9%</a:t>
                      </a:r>
                    </a:p>
                    <a:p>
                      <a:pPr algn="ctr"/>
                      <a:r>
                        <a:rPr lang="en-US" sz="1100" dirty="0" smtClean="0"/>
                        <a:t>p=0.52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5A76"/>
                          </a:solidFill>
                        </a:rPr>
                        <a:t>19 </a:t>
                      </a:r>
                      <a:r>
                        <a:rPr lang="en-US" sz="1100" dirty="0" err="1" smtClean="0">
                          <a:solidFill>
                            <a:srgbClr val="FF5A76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 25.9%</a:t>
                      </a:r>
                    </a:p>
                    <a:p>
                      <a:pPr marL="0" marR="0" indent="0" algn="ctr" defTabSz="6859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p&lt;0.001</a:t>
                      </a:r>
                    </a:p>
                  </a:txBody>
                  <a:tcPr/>
                </a:tc>
              </a:tr>
              <a:tr h="27579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US </a:t>
                      </a:r>
                      <a:r>
                        <a:rPr lang="en-US" sz="1400" baseline="0" dirty="0" err="1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CoreValve</a:t>
                      </a:r>
                      <a:r>
                        <a:rPr lang="en-US" sz="1400" baseline="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Trials </a:t>
                      </a:r>
                      <a:r>
                        <a:rPr lang="en-US" sz="1400" baseline="3000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n=3,687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46.3%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84 </a:t>
                      </a:r>
                      <a:r>
                        <a:rPr lang="en-US" sz="1100" dirty="0" err="1" smtClean="0">
                          <a:solidFill>
                            <a:srgbClr val="FF5A76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 82.7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p &lt;0.01</a:t>
                      </a:r>
                      <a:endParaRPr lang="en-US" sz="1100" dirty="0">
                        <a:solidFill>
                          <a:srgbClr val="FF5A7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9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9.6 </a:t>
                      </a:r>
                      <a:r>
                        <a:rPr lang="en-US" sz="1100" dirty="0" err="1" smtClean="0">
                          <a:solidFill>
                            <a:srgbClr val="FF0000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 8.3%</a:t>
                      </a:r>
                      <a:br>
                        <a:rPr lang="en-US" sz="110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p &lt;0.01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29.7 </a:t>
                      </a:r>
                      <a:r>
                        <a:rPr lang="en-US" sz="1100" dirty="0" err="1" smtClean="0">
                          <a:solidFill>
                            <a:srgbClr val="FF5A76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 21.7%</a:t>
                      </a:r>
                    </a:p>
                    <a:p>
                      <a:pPr marL="0" marR="0" indent="0" algn="ctr" defTabSz="6859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p &lt;0.01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9.7% </a:t>
                      </a:r>
                      <a:r>
                        <a:rPr lang="en-US" sz="1100" dirty="0" err="1" smtClean="0">
                          <a:solidFill>
                            <a:srgbClr val="FF5A76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 4.9%</a:t>
                      </a:r>
                    </a:p>
                    <a:p>
                      <a:pPr marL="0" marR="0" indent="0" algn="ctr" defTabSz="6859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p &lt;0.01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5.8 </a:t>
                      </a:r>
                      <a:r>
                        <a:rPr lang="en-US" sz="1100" dirty="0" err="1" smtClean="0"/>
                        <a:t>vs</a:t>
                      </a:r>
                      <a:r>
                        <a:rPr lang="en-US" sz="1100" dirty="0" smtClean="0"/>
                        <a:t> 5.9%</a:t>
                      </a:r>
                    </a:p>
                    <a:p>
                      <a:pPr algn="ctr"/>
                      <a:r>
                        <a:rPr lang="en-US" sz="1100" dirty="0" smtClean="0"/>
                        <a:t>p= 0.87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21.3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vs</a:t>
                      </a:r>
                      <a:r>
                        <a:rPr lang="en-US" sz="1100" baseline="0" dirty="0" smtClean="0"/>
                        <a:t> 24.1%</a:t>
                      </a:r>
                    </a:p>
                    <a:p>
                      <a:pPr algn="ctr"/>
                      <a:r>
                        <a:rPr lang="en-US" sz="1100" baseline="0" dirty="0" smtClean="0"/>
                        <a:t>p=0.08</a:t>
                      </a:r>
                      <a:endParaRPr lang="en-US" sz="1100" dirty="0"/>
                    </a:p>
                  </a:txBody>
                  <a:tcPr/>
                </a:tc>
              </a:tr>
              <a:tr h="27579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REPRISE 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III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lang="en-US" sz="1400" baseline="30000" dirty="0" smtClean="0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4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n=874</a:t>
                      </a:r>
                      <a:endParaRPr lang="en-US" sz="1200" baseline="0" dirty="0" smtClean="0">
                        <a:solidFill>
                          <a:srgbClr val="FF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000000"/>
                          </a:solidFill>
                        </a:rPr>
                        <a:t>50%</a:t>
                      </a:r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000000"/>
                          </a:solidFill>
                        </a:rPr>
                        <a:t>83.2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</a:rPr>
                        <a:t> 82.3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rgbClr val="000000"/>
                          </a:solidFill>
                        </a:rPr>
                        <a:t>p= 0.07</a:t>
                      </a:r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7.9 </a:t>
                      </a:r>
                      <a:r>
                        <a:rPr lang="en-US" sz="1100" dirty="0" err="1" smtClean="0">
                          <a:solidFill>
                            <a:srgbClr val="FF0000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 5.7%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 p &lt;0.01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20 </a:t>
                      </a:r>
                      <a:r>
                        <a:rPr lang="en-US" sz="1100" dirty="0" err="1" smtClean="0">
                          <a:solidFill>
                            <a:srgbClr val="FF0000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 15%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p=0.05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8.2 </a:t>
                      </a:r>
                      <a:r>
                        <a:rPr lang="en-US" sz="1100" dirty="0" err="1" smtClean="0">
                          <a:solidFill>
                            <a:srgbClr val="FF0000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 4.7%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p=0.04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3.2 </a:t>
                      </a:r>
                      <a:r>
                        <a:rPr lang="en-US" sz="1100" dirty="0" err="1" smtClean="0"/>
                        <a:t>vs</a:t>
                      </a:r>
                      <a:r>
                        <a:rPr lang="en-US" sz="1100" dirty="0" smtClean="0"/>
                        <a:t> 2.8%</a:t>
                      </a:r>
                    </a:p>
                    <a:p>
                      <a:pPr algn="ctr"/>
                      <a:r>
                        <a:rPr lang="en-US" sz="1100" dirty="0" smtClean="0"/>
                        <a:t>p=0.69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12.1 </a:t>
                      </a:r>
                      <a:r>
                        <a:rPr lang="en-US" sz="1100" dirty="0" err="1" smtClean="0"/>
                        <a:t>vs</a:t>
                      </a:r>
                      <a:r>
                        <a:rPr lang="en-US" sz="1100" dirty="0" smtClean="0"/>
                        <a:t> 11.9</a:t>
                      </a:r>
                    </a:p>
                    <a:p>
                      <a:pPr algn="ctr"/>
                      <a:r>
                        <a:rPr lang="en-US" sz="1100" dirty="0" smtClean="0"/>
                        <a:t>p=0.98</a:t>
                      </a:r>
                      <a:endParaRPr lang="en-US" sz="1100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WIN-TAVI </a:t>
                      </a:r>
                      <a:r>
                        <a:rPr lang="en-US" sz="1400" baseline="30000" dirty="0" smtClean="0">
                          <a:solidFill>
                            <a:schemeClr val="tx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5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n=1,010</a:t>
                      </a:r>
                      <a:endParaRPr lang="en-US" sz="1200" baseline="0" dirty="0" smtClean="0">
                        <a:solidFill>
                          <a:srgbClr val="FF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100%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000000"/>
                          </a:solidFill>
                        </a:rPr>
                        <a:t>82.5</a:t>
                      </a:r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000000"/>
                          </a:solidFill>
                        </a:rPr>
                        <a:t>8.3% (±7.4)</a:t>
                      </a:r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7.7%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7.7%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3.4%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NA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hape 155"/>
          <p:cNvSpPr/>
          <p:nvPr/>
        </p:nvSpPr>
        <p:spPr>
          <a:xfrm>
            <a:off x="1066800" y="-247650"/>
            <a:ext cx="6798172" cy="687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 algn="ctr" defTabSz="457200">
              <a:lnSpc>
                <a:spcPct val="150000"/>
              </a:lnSpc>
              <a:defRPr sz="3700" b="1">
                <a:solidFill>
                  <a:srgbClr val="003399"/>
                </a:solidFill>
                <a:uFill>
                  <a:solidFill>
                    <a:srgbClr val="11517C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2800" b="1" dirty="0" smtClean="0">
                <a:solidFill>
                  <a:srgbClr val="003399"/>
                </a:solidFill>
                <a:uFill>
                  <a:solidFill>
                    <a:srgbClr val="11517C"/>
                  </a:solidFill>
                </a:uFill>
              </a:rPr>
              <a:t>TAVI Outcomes in High Risk Female Patients</a:t>
            </a:r>
            <a:endParaRPr sz="2800" b="1" dirty="0">
              <a:solidFill>
                <a:srgbClr val="003399"/>
              </a:solidFill>
              <a:uFill>
                <a:solidFill>
                  <a:srgbClr val="11517C"/>
                </a:solidFill>
              </a:u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562350"/>
            <a:ext cx="2667000" cy="1126462"/>
          </a:xfrm>
          <a:prstGeom prst="rect">
            <a:avLst/>
          </a:prstGeom>
          <a:noFill/>
        </p:spPr>
        <p:txBody>
          <a:bodyPr wrap="square" bIns="91440" rtlCol="0" anchor="b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1200" baseline="30000" dirty="0" smtClean="0">
                <a:latin typeface="Arial"/>
                <a:ea typeface="Cambria"/>
                <a:cs typeface="Arial"/>
                <a:sym typeface="Cambria"/>
              </a:rPr>
              <a:t>1 </a:t>
            </a:r>
            <a:r>
              <a:rPr lang="en-US" sz="1200" dirty="0" smtClean="0">
                <a:latin typeface="Arial"/>
                <a:cs typeface="Arial"/>
                <a:sym typeface="Cambria"/>
              </a:rPr>
              <a:t>Chandrasekhar</a:t>
            </a:r>
            <a:r>
              <a:rPr lang="en-US" sz="1200" dirty="0" smtClean="0">
                <a:latin typeface="Arial"/>
                <a:cs typeface="Arial"/>
              </a:rPr>
              <a:t> et all, JACC 2016</a:t>
            </a:r>
          </a:p>
          <a:p>
            <a:pPr marL="228600" indent="-228600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1200" baseline="30000" dirty="0" smtClean="0">
                <a:latin typeface="Arial"/>
                <a:ea typeface="Cambria"/>
                <a:cs typeface="Arial"/>
                <a:sym typeface="Cambria"/>
              </a:rPr>
              <a:t>2 </a:t>
            </a:r>
            <a:r>
              <a:rPr lang="en-US" sz="1200" dirty="0" err="1" smtClean="0">
                <a:latin typeface="Arial"/>
                <a:cs typeface="Arial"/>
                <a:sym typeface="Cambria"/>
              </a:rPr>
              <a:t>Kodali</a:t>
            </a:r>
            <a:r>
              <a:rPr lang="en-US" sz="1200" dirty="0" smtClean="0">
                <a:latin typeface="Arial"/>
                <a:cs typeface="Arial"/>
              </a:rPr>
              <a:t> et al, Ann Intern Med 2016</a:t>
            </a:r>
          </a:p>
          <a:p>
            <a:pPr marL="228600" indent="-228600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1200" baseline="30000" dirty="0" smtClean="0">
                <a:latin typeface="Arial"/>
                <a:ea typeface="Cambria"/>
                <a:cs typeface="Arial"/>
                <a:sym typeface="Cambria"/>
              </a:rPr>
              <a:t>3</a:t>
            </a:r>
            <a:r>
              <a:rPr lang="en-US" sz="1200" dirty="0" smtClean="0">
                <a:latin typeface="Arial"/>
                <a:ea typeface="Cambria"/>
                <a:cs typeface="Arial"/>
                <a:sym typeface="Cambria"/>
              </a:rPr>
              <a:t> </a:t>
            </a:r>
            <a:r>
              <a:rPr lang="en-US" sz="1200" dirty="0" smtClean="0">
                <a:latin typeface="Arial"/>
                <a:cs typeface="Arial"/>
                <a:sym typeface="Cambria"/>
              </a:rPr>
              <a:t>Forrest</a:t>
            </a:r>
            <a:r>
              <a:rPr lang="en-US" sz="1200" dirty="0" smtClean="0">
                <a:latin typeface="Arial"/>
                <a:cs typeface="Arial"/>
              </a:rPr>
              <a:t> et al, Am J </a:t>
            </a:r>
            <a:r>
              <a:rPr lang="en-US" sz="1200" dirty="0" err="1" smtClean="0">
                <a:latin typeface="Arial"/>
                <a:cs typeface="Arial"/>
              </a:rPr>
              <a:t>Cardiol</a:t>
            </a:r>
            <a:r>
              <a:rPr lang="en-US" sz="1200" dirty="0" smtClean="0">
                <a:latin typeface="Arial"/>
                <a:cs typeface="Arial"/>
              </a:rPr>
              <a:t> 2016</a:t>
            </a:r>
          </a:p>
          <a:p>
            <a:pPr marL="228600" indent="-228600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1200" baseline="30000" dirty="0" smtClean="0">
                <a:latin typeface="Arial"/>
                <a:ea typeface="Cambria"/>
                <a:cs typeface="Arial"/>
                <a:sym typeface="Cambria"/>
              </a:rPr>
              <a:t>4</a:t>
            </a:r>
            <a:r>
              <a:rPr lang="en-US" sz="1200" dirty="0" smtClean="0">
                <a:latin typeface="Arial"/>
                <a:ea typeface="Cambria"/>
                <a:cs typeface="Arial"/>
                <a:sym typeface="Cambria"/>
              </a:rPr>
              <a:t> </a:t>
            </a:r>
            <a:r>
              <a:rPr lang="en-US" sz="1200" dirty="0" smtClean="0">
                <a:latin typeface="Arial"/>
                <a:cs typeface="Arial"/>
                <a:sym typeface="Cambria"/>
              </a:rPr>
              <a:t>Guerrero</a:t>
            </a:r>
            <a:r>
              <a:rPr lang="en-US" sz="1200" dirty="0" smtClean="0">
                <a:latin typeface="Arial"/>
                <a:cs typeface="Arial"/>
              </a:rPr>
              <a:t> et al, </a:t>
            </a:r>
            <a:r>
              <a:rPr lang="en-US" sz="1200" dirty="0" err="1" smtClean="0">
                <a:latin typeface="Arial"/>
                <a:cs typeface="Arial"/>
              </a:rPr>
              <a:t>EuroPCR</a:t>
            </a:r>
            <a:r>
              <a:rPr lang="en-US" sz="1200" dirty="0" smtClean="0">
                <a:latin typeface="Arial"/>
                <a:cs typeface="Arial"/>
              </a:rPr>
              <a:t> 2018</a:t>
            </a:r>
          </a:p>
          <a:p>
            <a:pPr marL="228600" indent="-228600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1200" baseline="30000" dirty="0" smtClean="0">
                <a:latin typeface="Arial"/>
                <a:ea typeface="Cambria"/>
                <a:cs typeface="Arial"/>
                <a:sym typeface="Cambria"/>
              </a:rPr>
              <a:t>5  </a:t>
            </a:r>
            <a:r>
              <a:rPr lang="en-US" sz="1200" dirty="0" err="1" smtClean="0">
                <a:latin typeface="Arial"/>
                <a:ea typeface="Cambria"/>
                <a:cs typeface="Arial"/>
                <a:sym typeface="Cambria"/>
              </a:rPr>
              <a:t>Chieffo</a:t>
            </a:r>
            <a:r>
              <a:rPr lang="en-US" sz="1200" dirty="0" smtClean="0">
                <a:latin typeface="Arial"/>
                <a:ea typeface="Cambria"/>
                <a:cs typeface="Arial"/>
                <a:sym typeface="Cambria"/>
              </a:rPr>
              <a:t> et al, JACC </a:t>
            </a:r>
            <a:r>
              <a:rPr lang="en-US" sz="1200" dirty="0" err="1" smtClean="0">
                <a:latin typeface="Arial"/>
                <a:ea typeface="Cambria"/>
                <a:cs typeface="Arial"/>
                <a:sym typeface="Cambria"/>
              </a:rPr>
              <a:t>Interv</a:t>
            </a:r>
            <a:r>
              <a:rPr lang="en-US" sz="1200" dirty="0" smtClean="0">
                <a:latin typeface="Arial"/>
                <a:ea typeface="Cambria"/>
                <a:cs typeface="Arial"/>
                <a:sym typeface="Cambria"/>
              </a:rPr>
              <a:t> 2016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96407" y="285750"/>
            <a:ext cx="16327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Female </a:t>
            </a:r>
            <a:r>
              <a:rPr lang="en-US" sz="1600" dirty="0" err="1" smtClean="0"/>
              <a:t>vs</a:t>
            </a:r>
            <a:r>
              <a:rPr lang="en-US" sz="1600" dirty="0" smtClean="0"/>
              <a:t> Male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2886241" y="3714750"/>
            <a:ext cx="58869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The Women Paradox: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Higher risk profile, more bleeding and vascular complications</a:t>
            </a:r>
            <a:r>
              <a:rPr lang="mr-IN" sz="1600" dirty="0" smtClean="0">
                <a:solidFill>
                  <a:srgbClr val="FF0000"/>
                </a:solidFill>
              </a:rPr>
              <a:t>…</a:t>
            </a:r>
            <a:endParaRPr lang="en-US" sz="1600" dirty="0" smtClean="0">
              <a:solidFill>
                <a:srgbClr val="FF0000"/>
              </a:solidFill>
            </a:endParaRPr>
          </a:p>
          <a:p>
            <a:pPr algn="ctr"/>
            <a:r>
              <a:rPr lang="en-US" sz="1600" i="1" dirty="0">
                <a:solidFill>
                  <a:srgbClr val="FF0000"/>
                </a:solidFill>
              </a:rPr>
              <a:t>E</a:t>
            </a:r>
            <a:r>
              <a:rPr lang="en-US" sz="1600" i="1" dirty="0" smtClean="0">
                <a:solidFill>
                  <a:srgbClr val="FF0000"/>
                </a:solidFill>
              </a:rPr>
              <a:t>qual or lower mortality than men</a:t>
            </a:r>
            <a:endParaRPr lang="en-US" sz="1600" i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2647950"/>
            <a:ext cx="9144000" cy="533400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23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349477"/>
              </p:ext>
            </p:extLst>
          </p:nvPr>
        </p:nvGraphicFramePr>
        <p:xfrm>
          <a:off x="-1" y="590550"/>
          <a:ext cx="9144002" cy="306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1"/>
                <a:gridCol w="609600"/>
                <a:gridCol w="990600"/>
                <a:gridCol w="1107987"/>
                <a:gridCol w="1064132"/>
                <a:gridCol w="1219427"/>
                <a:gridCol w="1007390"/>
                <a:gridCol w="1239865"/>
              </a:tblGrid>
              <a:tr h="30086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Calibri"/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Calibri"/>
                        </a:rPr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Calibri"/>
                        </a:rPr>
                        <a:t>STS PROM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Calibri"/>
                        </a:rPr>
                        <a:t>Bleeding</a:t>
                      </a:r>
                      <a:r>
                        <a:rPr lang="en-US" sz="1400" b="1" baseline="0" dirty="0" smtClean="0"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endParaRPr lang="en-US" sz="1050" b="1" dirty="0" smtClean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Calibri"/>
                        </a:rPr>
                        <a:t>Vascular </a:t>
                      </a:r>
                      <a:r>
                        <a:rPr lang="en-US" sz="1100" b="1" dirty="0" smtClean="0">
                          <a:latin typeface="+mn-lt"/>
                          <a:ea typeface="Calibri"/>
                          <a:cs typeface="Calibri"/>
                        </a:rPr>
                        <a:t>complications</a:t>
                      </a:r>
                      <a:endParaRPr lang="en-US" sz="1200" b="1" dirty="0" smtClean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Calibri"/>
                        </a:rPr>
                        <a:t>30-Day</a:t>
                      </a:r>
                      <a:r>
                        <a:rPr lang="en-US" sz="1400" b="1" baseline="0" dirty="0" smtClean="0">
                          <a:latin typeface="+mn-lt"/>
                          <a:ea typeface="Calibri"/>
                          <a:cs typeface="Calibri"/>
                        </a:rPr>
                        <a:t> Mortality</a:t>
                      </a:r>
                      <a:endParaRPr lang="en-US" sz="1400" b="1" dirty="0" smtClean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n-lt"/>
                          <a:ea typeface="Calibri"/>
                          <a:cs typeface="Calibri"/>
                        </a:rPr>
                        <a:t>1-year Mortality</a:t>
                      </a:r>
                    </a:p>
                  </a:txBody>
                  <a:tcPr/>
                </a:tc>
              </a:tr>
              <a:tr h="27579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TVT 2011-2014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lang="en-US" sz="1400" baseline="30000" dirty="0" smtClean="0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n=23,652</a:t>
                      </a:r>
                      <a:endParaRPr lang="en-US" sz="1200" baseline="0" dirty="0" smtClean="0">
                        <a:solidFill>
                          <a:srgbClr val="FF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49.9%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82.2 </a:t>
                      </a:r>
                      <a:r>
                        <a:rPr lang="en-US" sz="1100" dirty="0" err="1" smtClean="0">
                          <a:solidFill>
                            <a:srgbClr val="FF0000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 81.6 p&lt;0.0001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9% </a:t>
                      </a:r>
                      <a:r>
                        <a:rPr lang="en-US" sz="1100" dirty="0" err="1" smtClean="0">
                          <a:solidFill>
                            <a:srgbClr val="FF0000"/>
                          </a:solidFill>
                        </a:rPr>
                        <a:t>vs</a:t>
                      </a:r>
                      <a:r>
                        <a:rPr lang="en-US" sz="1100" baseline="0" dirty="0" smtClean="0">
                          <a:solidFill>
                            <a:srgbClr val="FF0000"/>
                          </a:solidFill>
                        </a:rPr>
                        <a:t> 8%</a:t>
                      </a:r>
                    </a:p>
                    <a:p>
                      <a:pPr marL="0" marR="0" indent="0" algn="ctr" defTabSz="6859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p&lt;0.0001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1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vs</a:t>
                      </a:r>
                      <a:r>
                        <a:rPr lang="en-US" sz="11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5.9%</a:t>
                      </a:r>
                    </a:p>
                    <a:p>
                      <a:pPr algn="ctr"/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p= 0.06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8.27 </a:t>
                      </a:r>
                      <a:r>
                        <a:rPr lang="en-US" sz="1100" dirty="0" err="1" smtClean="0">
                          <a:solidFill>
                            <a:srgbClr val="FF0000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 4.39%</a:t>
                      </a:r>
                    </a:p>
                    <a:p>
                      <a:pPr marL="0" marR="0" indent="0" algn="ctr" defTabSz="6859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p&lt;0.0001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In-</a:t>
                      </a:r>
                      <a:r>
                        <a:rPr lang="en-US" sz="1100" dirty="0" err="1" smtClean="0"/>
                        <a:t>hosp</a:t>
                      </a:r>
                      <a:endParaRPr lang="en-US" sz="1100" dirty="0" smtClean="0"/>
                    </a:p>
                    <a:p>
                      <a:pPr algn="ctr"/>
                      <a:r>
                        <a:rPr lang="en-US" sz="1100" dirty="0" smtClean="0"/>
                        <a:t>5.6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vs</a:t>
                      </a:r>
                      <a:r>
                        <a:rPr lang="en-US" sz="1100" baseline="0" dirty="0" smtClean="0"/>
                        <a:t> 4.28%</a:t>
                      </a:r>
                    </a:p>
                    <a:p>
                      <a:pPr algn="ctr"/>
                      <a:r>
                        <a:rPr lang="en-US" sz="1100" baseline="0" dirty="0" smtClean="0"/>
                        <a:t>p=0.29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21.3 </a:t>
                      </a:r>
                      <a:r>
                        <a:rPr lang="en-US" sz="1100" dirty="0" err="1" smtClean="0">
                          <a:solidFill>
                            <a:srgbClr val="FF0000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 24.5%</a:t>
                      </a:r>
                    </a:p>
                    <a:p>
                      <a:pPr marL="0" marR="0" indent="0" algn="ctr" defTabSz="6859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p&lt;0.001</a:t>
                      </a:r>
                    </a:p>
                  </a:txBody>
                  <a:tcPr/>
                </a:tc>
              </a:tr>
              <a:tr h="27579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PARTNER I </a:t>
                      </a:r>
                      <a:r>
                        <a:rPr lang="en-US" sz="1400" baseline="3000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n=2,559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47.7%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84.9 </a:t>
                      </a:r>
                      <a:r>
                        <a:rPr lang="en-US" sz="1100" dirty="0" err="1" smtClean="0"/>
                        <a:t>vs</a:t>
                      </a:r>
                      <a:r>
                        <a:rPr lang="en-US" sz="1100" dirty="0" smtClean="0"/>
                        <a:t> 84.1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11.9 </a:t>
                      </a:r>
                      <a:r>
                        <a:rPr lang="en-US" sz="1100" dirty="0" err="1" smtClean="0"/>
                        <a:t>vs</a:t>
                      </a:r>
                      <a:r>
                        <a:rPr lang="en-US" sz="1100" dirty="0" smtClean="0"/>
                        <a:t> 11.1%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accent2"/>
                          </a:solidFill>
                        </a:rPr>
                        <a:t>10.5 </a:t>
                      </a:r>
                      <a:r>
                        <a:rPr lang="en-US" sz="1100" dirty="0" err="1" smtClean="0">
                          <a:solidFill>
                            <a:schemeClr val="accent2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chemeClr val="accent2"/>
                          </a:solidFill>
                        </a:rPr>
                        <a:t> 7.7%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chemeClr val="accent2"/>
                          </a:solidFill>
                        </a:rPr>
                        <a:t>p=0.012</a:t>
                      </a:r>
                      <a:endParaRPr lang="en-US" sz="11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17.3</a:t>
                      </a:r>
                      <a:r>
                        <a:rPr lang="en-US" sz="1100" baseline="0" dirty="0" smtClean="0">
                          <a:solidFill>
                            <a:srgbClr val="FF5A76"/>
                          </a:solidFill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FF5A76"/>
                          </a:solidFill>
                        </a:rPr>
                        <a:t>vs</a:t>
                      </a:r>
                      <a:r>
                        <a:rPr lang="en-US" sz="1100" baseline="0" dirty="0" smtClean="0">
                          <a:solidFill>
                            <a:srgbClr val="FF5A76"/>
                          </a:solidFill>
                        </a:rPr>
                        <a:t> 10%</a:t>
                      </a:r>
                    </a:p>
                    <a:p>
                      <a:pPr algn="ctr"/>
                      <a:r>
                        <a:rPr lang="en-US" sz="1100" baseline="0" dirty="0" smtClean="0">
                          <a:solidFill>
                            <a:srgbClr val="FF5A76"/>
                          </a:solidFill>
                        </a:rPr>
                        <a:t>p &lt; 0.001</a:t>
                      </a:r>
                      <a:endParaRPr lang="en-US" sz="1100" dirty="0">
                        <a:solidFill>
                          <a:srgbClr val="FF5A7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6.48 </a:t>
                      </a:r>
                      <a:r>
                        <a:rPr lang="en-US" sz="1100" dirty="0" err="1" smtClean="0"/>
                        <a:t>vs</a:t>
                      </a:r>
                      <a:r>
                        <a:rPr lang="en-US" sz="1100" dirty="0" smtClean="0"/>
                        <a:t> 5.9%</a:t>
                      </a:r>
                    </a:p>
                    <a:p>
                      <a:pPr algn="ctr"/>
                      <a:r>
                        <a:rPr lang="en-US" sz="1100" dirty="0" smtClean="0"/>
                        <a:t>p=0.52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5A76"/>
                          </a:solidFill>
                        </a:rPr>
                        <a:t>19 </a:t>
                      </a:r>
                      <a:r>
                        <a:rPr lang="en-US" sz="1100" dirty="0" err="1" smtClean="0">
                          <a:solidFill>
                            <a:srgbClr val="FF5A76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 25.9%</a:t>
                      </a:r>
                    </a:p>
                    <a:p>
                      <a:pPr marL="0" marR="0" indent="0" algn="ctr" defTabSz="6859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p&lt;0.001</a:t>
                      </a:r>
                    </a:p>
                  </a:txBody>
                  <a:tcPr/>
                </a:tc>
              </a:tr>
              <a:tr h="27579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US </a:t>
                      </a:r>
                      <a:r>
                        <a:rPr lang="en-US" sz="1400" baseline="0" dirty="0" err="1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CoreValve</a:t>
                      </a:r>
                      <a:r>
                        <a:rPr lang="en-US" sz="1400" baseline="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Trials </a:t>
                      </a:r>
                      <a:r>
                        <a:rPr lang="en-US" sz="1400" baseline="3000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n=3,687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46.3%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84 </a:t>
                      </a:r>
                      <a:r>
                        <a:rPr lang="en-US" sz="1100" dirty="0" err="1" smtClean="0">
                          <a:solidFill>
                            <a:srgbClr val="FF5A76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 82.7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p &lt;0.01</a:t>
                      </a:r>
                      <a:endParaRPr lang="en-US" sz="1100" dirty="0">
                        <a:solidFill>
                          <a:srgbClr val="FF5A7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9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9.6 </a:t>
                      </a:r>
                      <a:r>
                        <a:rPr lang="en-US" sz="1100" dirty="0" err="1" smtClean="0">
                          <a:solidFill>
                            <a:srgbClr val="FF0000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 8.3%</a:t>
                      </a:r>
                      <a:br>
                        <a:rPr lang="en-US" sz="110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p &lt;0.01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29.7 </a:t>
                      </a:r>
                      <a:r>
                        <a:rPr lang="en-US" sz="1100" dirty="0" err="1" smtClean="0">
                          <a:solidFill>
                            <a:srgbClr val="FF5A76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 21.7%</a:t>
                      </a:r>
                    </a:p>
                    <a:p>
                      <a:pPr marL="0" marR="0" indent="0" algn="ctr" defTabSz="6859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p &lt;0.01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9.7% </a:t>
                      </a:r>
                      <a:r>
                        <a:rPr lang="en-US" sz="1100" dirty="0" err="1" smtClean="0">
                          <a:solidFill>
                            <a:srgbClr val="FF5A76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 4.9%</a:t>
                      </a:r>
                    </a:p>
                    <a:p>
                      <a:pPr marL="0" marR="0" indent="0" algn="ctr" defTabSz="6859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5A76"/>
                          </a:solidFill>
                        </a:rPr>
                        <a:t>p &lt;0.01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5.8 </a:t>
                      </a:r>
                      <a:r>
                        <a:rPr lang="en-US" sz="1100" dirty="0" err="1" smtClean="0"/>
                        <a:t>vs</a:t>
                      </a:r>
                      <a:r>
                        <a:rPr lang="en-US" sz="1100" dirty="0" smtClean="0"/>
                        <a:t> 5.9%</a:t>
                      </a:r>
                    </a:p>
                    <a:p>
                      <a:pPr algn="ctr"/>
                      <a:r>
                        <a:rPr lang="en-US" sz="1100" dirty="0" smtClean="0"/>
                        <a:t>p= 0.87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21.3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vs</a:t>
                      </a:r>
                      <a:r>
                        <a:rPr lang="en-US" sz="1100" baseline="0" dirty="0" smtClean="0"/>
                        <a:t> 24.1%</a:t>
                      </a:r>
                    </a:p>
                    <a:p>
                      <a:pPr algn="ctr"/>
                      <a:r>
                        <a:rPr lang="en-US" sz="1100" baseline="0" dirty="0" smtClean="0"/>
                        <a:t>p=0.08</a:t>
                      </a:r>
                      <a:endParaRPr lang="en-US" sz="1100" dirty="0"/>
                    </a:p>
                  </a:txBody>
                  <a:tcPr/>
                </a:tc>
              </a:tr>
              <a:tr h="27579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REPRISE 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III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r>
                        <a:rPr lang="en-US" sz="1400" baseline="30000" dirty="0" smtClean="0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4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n=874</a:t>
                      </a:r>
                      <a:endParaRPr lang="en-US" sz="1200" baseline="0" dirty="0" smtClean="0">
                        <a:solidFill>
                          <a:srgbClr val="FF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000000"/>
                          </a:solidFill>
                        </a:rPr>
                        <a:t>50%</a:t>
                      </a:r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000000"/>
                          </a:solidFill>
                        </a:rPr>
                        <a:t>83.2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</a:rPr>
                        <a:t> 82.3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rgbClr val="000000"/>
                          </a:solidFill>
                        </a:rPr>
                        <a:t>p= 0.07</a:t>
                      </a:r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7.9 </a:t>
                      </a:r>
                      <a:r>
                        <a:rPr lang="en-US" sz="1100" dirty="0" err="1" smtClean="0">
                          <a:solidFill>
                            <a:srgbClr val="FF0000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 5.7%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 p &lt;0.01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20 </a:t>
                      </a:r>
                      <a:r>
                        <a:rPr lang="en-US" sz="1100" dirty="0" err="1" smtClean="0">
                          <a:solidFill>
                            <a:srgbClr val="FF0000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 15%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p=0.05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8.2 </a:t>
                      </a:r>
                      <a:r>
                        <a:rPr lang="en-US" sz="1100" dirty="0" err="1" smtClean="0">
                          <a:solidFill>
                            <a:srgbClr val="FF0000"/>
                          </a:solidFill>
                        </a:rPr>
                        <a:t>vs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 4.7%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p=0.04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3.2 </a:t>
                      </a:r>
                      <a:r>
                        <a:rPr lang="en-US" sz="1100" dirty="0" err="1" smtClean="0"/>
                        <a:t>vs</a:t>
                      </a:r>
                      <a:r>
                        <a:rPr lang="en-US" sz="1100" dirty="0" smtClean="0"/>
                        <a:t> 2.8%</a:t>
                      </a:r>
                    </a:p>
                    <a:p>
                      <a:pPr algn="ctr"/>
                      <a:r>
                        <a:rPr lang="en-US" sz="1100" dirty="0" smtClean="0"/>
                        <a:t>p=0.69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12.1 </a:t>
                      </a:r>
                      <a:r>
                        <a:rPr lang="en-US" sz="1100" dirty="0" err="1" smtClean="0"/>
                        <a:t>vs</a:t>
                      </a:r>
                      <a:r>
                        <a:rPr lang="en-US" sz="1100" dirty="0" smtClean="0"/>
                        <a:t> 11.9</a:t>
                      </a:r>
                    </a:p>
                    <a:p>
                      <a:pPr algn="ctr"/>
                      <a:r>
                        <a:rPr lang="en-US" sz="1100" dirty="0" smtClean="0"/>
                        <a:t>p=0.98</a:t>
                      </a:r>
                      <a:endParaRPr lang="en-US" sz="1100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WIN-TAVI </a:t>
                      </a:r>
                      <a:r>
                        <a:rPr lang="en-US" sz="1400" baseline="30000" dirty="0" smtClean="0">
                          <a:solidFill>
                            <a:schemeClr val="tx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5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n=1,010</a:t>
                      </a:r>
                      <a:endParaRPr lang="en-US" sz="1200" baseline="0" dirty="0" smtClean="0">
                        <a:solidFill>
                          <a:srgbClr val="FF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100%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000000"/>
                          </a:solidFill>
                        </a:rPr>
                        <a:t>82.5</a:t>
                      </a:r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000000"/>
                          </a:solidFill>
                        </a:rPr>
                        <a:t>8.3% (±7.4)</a:t>
                      </a:r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7.7%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7.7%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3.4%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NA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hape 155"/>
          <p:cNvSpPr/>
          <p:nvPr/>
        </p:nvSpPr>
        <p:spPr>
          <a:xfrm>
            <a:off x="1066800" y="-247650"/>
            <a:ext cx="6798172" cy="687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 algn="ctr" defTabSz="457200">
              <a:lnSpc>
                <a:spcPct val="150000"/>
              </a:lnSpc>
              <a:defRPr sz="3700" b="1">
                <a:solidFill>
                  <a:srgbClr val="003399"/>
                </a:solidFill>
                <a:uFill>
                  <a:solidFill>
                    <a:srgbClr val="11517C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2800" b="1" dirty="0" smtClean="0">
                <a:solidFill>
                  <a:srgbClr val="003399"/>
                </a:solidFill>
                <a:uFill>
                  <a:solidFill>
                    <a:srgbClr val="11517C"/>
                  </a:solidFill>
                </a:uFill>
              </a:rPr>
              <a:t>TAVI Outcomes in High Risk Female Patients</a:t>
            </a:r>
            <a:endParaRPr sz="2800" b="1" dirty="0">
              <a:solidFill>
                <a:srgbClr val="003399"/>
              </a:solidFill>
              <a:uFill>
                <a:solidFill>
                  <a:srgbClr val="11517C"/>
                </a:solidFill>
              </a:u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562350"/>
            <a:ext cx="2667000" cy="1126462"/>
          </a:xfrm>
          <a:prstGeom prst="rect">
            <a:avLst/>
          </a:prstGeom>
          <a:noFill/>
        </p:spPr>
        <p:txBody>
          <a:bodyPr wrap="square" bIns="91440" rtlCol="0" anchor="b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1200" baseline="30000" dirty="0" smtClean="0">
                <a:latin typeface="Arial"/>
                <a:ea typeface="Cambria"/>
                <a:cs typeface="Arial"/>
                <a:sym typeface="Cambria"/>
              </a:rPr>
              <a:t>1 </a:t>
            </a:r>
            <a:r>
              <a:rPr lang="en-US" sz="1200" dirty="0" smtClean="0">
                <a:latin typeface="Arial"/>
                <a:cs typeface="Arial"/>
                <a:sym typeface="Cambria"/>
              </a:rPr>
              <a:t>Chandrasekhar</a:t>
            </a:r>
            <a:r>
              <a:rPr lang="en-US" sz="1200" dirty="0" smtClean="0">
                <a:latin typeface="Arial"/>
                <a:cs typeface="Arial"/>
              </a:rPr>
              <a:t> et all, JACC 2016</a:t>
            </a:r>
          </a:p>
          <a:p>
            <a:pPr marL="228600" indent="-228600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1200" baseline="30000" dirty="0" smtClean="0">
                <a:latin typeface="Arial"/>
                <a:ea typeface="Cambria"/>
                <a:cs typeface="Arial"/>
                <a:sym typeface="Cambria"/>
              </a:rPr>
              <a:t>2 </a:t>
            </a:r>
            <a:r>
              <a:rPr lang="en-US" sz="1200" dirty="0" err="1" smtClean="0">
                <a:latin typeface="Arial"/>
                <a:cs typeface="Arial"/>
                <a:sym typeface="Cambria"/>
              </a:rPr>
              <a:t>Kodali</a:t>
            </a:r>
            <a:r>
              <a:rPr lang="en-US" sz="1200" dirty="0" smtClean="0">
                <a:latin typeface="Arial"/>
                <a:cs typeface="Arial"/>
              </a:rPr>
              <a:t> et al, Ann Intern Med 2016</a:t>
            </a:r>
          </a:p>
          <a:p>
            <a:pPr marL="228600" indent="-228600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1200" baseline="30000" dirty="0" smtClean="0">
                <a:latin typeface="Arial"/>
                <a:ea typeface="Cambria"/>
                <a:cs typeface="Arial"/>
                <a:sym typeface="Cambria"/>
              </a:rPr>
              <a:t>3</a:t>
            </a:r>
            <a:r>
              <a:rPr lang="en-US" sz="1200" dirty="0" smtClean="0">
                <a:latin typeface="Arial"/>
                <a:ea typeface="Cambria"/>
                <a:cs typeface="Arial"/>
                <a:sym typeface="Cambria"/>
              </a:rPr>
              <a:t> </a:t>
            </a:r>
            <a:r>
              <a:rPr lang="en-US" sz="1200" dirty="0" smtClean="0">
                <a:latin typeface="Arial"/>
                <a:cs typeface="Arial"/>
                <a:sym typeface="Cambria"/>
              </a:rPr>
              <a:t>Forrest</a:t>
            </a:r>
            <a:r>
              <a:rPr lang="en-US" sz="1200" dirty="0" smtClean="0">
                <a:latin typeface="Arial"/>
                <a:cs typeface="Arial"/>
              </a:rPr>
              <a:t> et al, Am J </a:t>
            </a:r>
            <a:r>
              <a:rPr lang="en-US" sz="1200" dirty="0" err="1" smtClean="0">
                <a:latin typeface="Arial"/>
                <a:cs typeface="Arial"/>
              </a:rPr>
              <a:t>Cardiol</a:t>
            </a:r>
            <a:r>
              <a:rPr lang="en-US" sz="1200" dirty="0" smtClean="0">
                <a:latin typeface="Arial"/>
                <a:cs typeface="Arial"/>
              </a:rPr>
              <a:t> 2016</a:t>
            </a:r>
          </a:p>
          <a:p>
            <a:pPr marL="228600" indent="-228600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1200" baseline="30000" dirty="0" smtClean="0">
                <a:latin typeface="Arial"/>
                <a:ea typeface="Cambria"/>
                <a:cs typeface="Arial"/>
                <a:sym typeface="Cambria"/>
              </a:rPr>
              <a:t>4</a:t>
            </a:r>
            <a:r>
              <a:rPr lang="en-US" sz="1200" dirty="0" smtClean="0">
                <a:latin typeface="Arial"/>
                <a:ea typeface="Cambria"/>
                <a:cs typeface="Arial"/>
                <a:sym typeface="Cambria"/>
              </a:rPr>
              <a:t> </a:t>
            </a:r>
            <a:r>
              <a:rPr lang="en-US" sz="1200" dirty="0" smtClean="0">
                <a:latin typeface="Arial"/>
                <a:cs typeface="Arial"/>
                <a:sym typeface="Cambria"/>
              </a:rPr>
              <a:t>Guerrero</a:t>
            </a:r>
            <a:r>
              <a:rPr lang="en-US" sz="1200" dirty="0" smtClean="0">
                <a:latin typeface="Arial"/>
                <a:cs typeface="Arial"/>
              </a:rPr>
              <a:t> et al, </a:t>
            </a:r>
            <a:r>
              <a:rPr lang="en-US" sz="1200" dirty="0" err="1" smtClean="0">
                <a:latin typeface="Arial"/>
                <a:cs typeface="Arial"/>
              </a:rPr>
              <a:t>EuroPCR</a:t>
            </a:r>
            <a:r>
              <a:rPr lang="en-US" sz="1200" dirty="0" smtClean="0">
                <a:latin typeface="Arial"/>
                <a:cs typeface="Arial"/>
              </a:rPr>
              <a:t> 2018</a:t>
            </a:r>
          </a:p>
          <a:p>
            <a:pPr marL="228600" indent="-228600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1200" baseline="30000" dirty="0" smtClean="0">
                <a:latin typeface="Arial"/>
                <a:ea typeface="Cambria"/>
                <a:cs typeface="Arial"/>
                <a:sym typeface="Cambria"/>
              </a:rPr>
              <a:t>5  </a:t>
            </a:r>
            <a:r>
              <a:rPr lang="en-US" sz="1200" dirty="0" err="1" smtClean="0">
                <a:latin typeface="Arial"/>
                <a:ea typeface="Cambria"/>
                <a:cs typeface="Arial"/>
                <a:sym typeface="Cambria"/>
              </a:rPr>
              <a:t>Chieffo</a:t>
            </a:r>
            <a:r>
              <a:rPr lang="en-US" sz="1200" dirty="0" smtClean="0">
                <a:latin typeface="Arial"/>
                <a:ea typeface="Cambria"/>
                <a:cs typeface="Arial"/>
                <a:sym typeface="Cambria"/>
              </a:rPr>
              <a:t> et al, JACC </a:t>
            </a:r>
            <a:r>
              <a:rPr lang="en-US" sz="1200" dirty="0" err="1" smtClean="0">
                <a:latin typeface="Arial"/>
                <a:ea typeface="Cambria"/>
                <a:cs typeface="Arial"/>
                <a:sym typeface="Cambria"/>
              </a:rPr>
              <a:t>Interv</a:t>
            </a:r>
            <a:r>
              <a:rPr lang="en-US" sz="1200" dirty="0" smtClean="0">
                <a:latin typeface="Arial"/>
                <a:ea typeface="Cambria"/>
                <a:cs typeface="Arial"/>
                <a:sym typeface="Cambria"/>
              </a:rPr>
              <a:t> 2016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96407" y="285750"/>
            <a:ext cx="16327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Female </a:t>
            </a:r>
            <a:r>
              <a:rPr lang="en-US" sz="1600" dirty="0" err="1" smtClean="0"/>
              <a:t>vs</a:t>
            </a:r>
            <a:r>
              <a:rPr lang="en-US" sz="1600" dirty="0" smtClean="0"/>
              <a:t> Male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2886241" y="3714750"/>
            <a:ext cx="58869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The Women Paradox: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Higher risk profile, more bleeding and vascular complications</a:t>
            </a:r>
            <a:r>
              <a:rPr lang="mr-IN" sz="1600" dirty="0" smtClean="0">
                <a:solidFill>
                  <a:srgbClr val="FF0000"/>
                </a:solidFill>
              </a:rPr>
              <a:t>…</a:t>
            </a:r>
            <a:endParaRPr lang="en-US" sz="1600" dirty="0" smtClean="0">
              <a:solidFill>
                <a:srgbClr val="FF0000"/>
              </a:solidFill>
            </a:endParaRPr>
          </a:p>
          <a:p>
            <a:pPr algn="ctr"/>
            <a:r>
              <a:rPr lang="en-US" sz="1600" i="1" dirty="0">
                <a:solidFill>
                  <a:srgbClr val="FF0000"/>
                </a:solidFill>
              </a:rPr>
              <a:t>E</a:t>
            </a:r>
            <a:r>
              <a:rPr lang="en-US" sz="1600" i="1" dirty="0" smtClean="0">
                <a:solidFill>
                  <a:srgbClr val="FF0000"/>
                </a:solidFill>
              </a:rPr>
              <a:t>qual or lower mortality than men</a:t>
            </a:r>
            <a:endParaRPr lang="en-US" sz="1600" i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105150"/>
            <a:ext cx="9144000" cy="533400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32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ayoWhite-Widescreen">
  <a:themeElements>
    <a:clrScheme name="Custom 4">
      <a:dk1>
        <a:sysClr val="windowText" lastClr="000000"/>
      </a:dk1>
      <a:lt1>
        <a:sysClr val="window" lastClr="FFFFFF"/>
      </a:lt1>
      <a:dk2>
        <a:srgbClr val="0046AD"/>
      </a:dk2>
      <a:lt2>
        <a:srgbClr val="BDD7FF"/>
      </a:lt2>
      <a:accent1>
        <a:srgbClr val="0046AD"/>
      </a:accent1>
      <a:accent2>
        <a:srgbClr val="FF5A76"/>
      </a:accent2>
      <a:accent3>
        <a:srgbClr val="15A8E5"/>
      </a:accent3>
      <a:accent4>
        <a:srgbClr val="3F9800"/>
      </a:accent4>
      <a:accent5>
        <a:srgbClr val="9F58FE"/>
      </a:accent5>
      <a:accent6>
        <a:srgbClr val="B44D00"/>
      </a:accent6>
      <a:hlink>
        <a:srgbClr val="006699"/>
      </a:hlink>
      <a:folHlink>
        <a:srgbClr val="969696"/>
      </a:folHlink>
    </a:clrScheme>
    <a:fontScheme name="mc-white-widesc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c-white-widescree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MayoWhite-Widescreen.potx</Template>
  <TotalTime>10135</TotalTime>
  <Words>2057</Words>
  <Application>Microsoft Macintosh PowerPoint</Application>
  <PresentationFormat>On-screen Show (16:9)</PresentationFormat>
  <Paragraphs>506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MayoWhite-Widescreen</vt:lpstr>
      <vt:lpstr>PowerPoint Presentation</vt:lpstr>
      <vt:lpstr>Disclosure Statement of Financial Interest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 guerrero.mayra@mayo.edu mayraguerrero@me.com</vt:lpstr>
    </vt:vector>
  </TitlesOfParts>
  <Company>Mayo Clinic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Media Support Services</dc:creator>
  <dc:description>v2.15</dc:description>
  <cp:lastModifiedBy>Mayra Guerrero</cp:lastModifiedBy>
  <cp:revision>242</cp:revision>
  <dcterms:created xsi:type="dcterms:W3CDTF">2011-11-15T19:23:34Z</dcterms:created>
  <dcterms:modified xsi:type="dcterms:W3CDTF">2019-05-30T14:03:30Z</dcterms:modified>
</cp:coreProperties>
</file>